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PT Sans Narrow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772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8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f822c7f0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f822c7f0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532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f822c7f0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f822c7f0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580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f822c7f0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f822c7f0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265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f822c7f0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f822c7f0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70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f822c7f0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f822c7f0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974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96bd82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496bd825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2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e7cfef62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e7cfef62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4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e7cfef6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e7cfef62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314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4fa1ba8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4fa1ba8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117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4fa1ba8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4fa1ba8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30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822c7f0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822c7f0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78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4fa1ba87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4fa1ba87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733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e7cfef62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e7cfef62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3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822c7f0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822c7f0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66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822c7f0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822c7f0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46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822c7f0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822c7f0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9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f822c7f0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f822c7f0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44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822c7f0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f822c7f0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63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f822c7f0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f822c7f0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71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822c7f0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822c7f0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62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071581"/>
            <a:ext cx="7136700" cy="16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Modeling</a:t>
            </a:r>
            <a:endParaRPr sz="4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(ML Basic Concepts)</a:t>
            </a:r>
            <a:endParaRPr sz="45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50" y="2571743"/>
            <a:ext cx="4870500" cy="12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ML_9900_1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S. Abbas Hosseini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Parishad BehnamGhader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(Cont.)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when model is too closely fit to a limited set of data points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2704"/>
          <a:stretch/>
        </p:blipFill>
        <p:spPr>
          <a:xfrm>
            <a:off x="436750" y="1726175"/>
            <a:ext cx="827050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(Cont.)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tries too hard to capture the noise in the training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can also happen on validation set!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Tuning too many values as hyperparameters on a limited validation set 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13" y="2534525"/>
            <a:ext cx="5630575" cy="22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828000" y="4179100"/>
            <a:ext cx="12957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From ori.codes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overcome Overfitting?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stopping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the complexity of the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Regularization </a:t>
            </a:r>
            <a:r>
              <a:rPr lang="en"/>
              <a:t>(intuitively controls the flexibility of parameters)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418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Regression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l="8841" t="60277" r="7426" b="6395"/>
          <a:stretch/>
        </p:blipFill>
        <p:spPr>
          <a:xfrm>
            <a:off x="859050" y="3320125"/>
            <a:ext cx="3328775" cy="7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l="9966" t="25843" r="8407" b="42887"/>
          <a:stretch/>
        </p:blipFill>
        <p:spPr>
          <a:xfrm>
            <a:off x="859050" y="2310750"/>
            <a:ext cx="3047200" cy="66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l="19724" t="5996" r="19359" b="79338"/>
          <a:stretch/>
        </p:blipFill>
        <p:spPr>
          <a:xfrm>
            <a:off x="859050" y="1408775"/>
            <a:ext cx="2308621" cy="3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 from different perspectives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noise (e</a:t>
            </a:r>
            <a:r>
              <a:rPr lang="en" baseline="-25000"/>
              <a:t>i</a:t>
            </a:r>
            <a:r>
              <a:rPr lang="en"/>
              <a:t> ~ N(0, a</a:t>
            </a:r>
            <a:r>
              <a:rPr lang="en" baseline="30000"/>
              <a:t>2</a:t>
            </a:r>
            <a:r>
              <a:rPr lang="en"/>
              <a:t>))  to each dimension of data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X’</a:t>
            </a:r>
            <a:r>
              <a:rPr lang="en" baseline="-25000"/>
              <a:t>i</a:t>
            </a:r>
            <a:r>
              <a:rPr lang="en"/>
              <a:t> = X</a:t>
            </a:r>
            <a:r>
              <a:rPr lang="en" baseline="-25000"/>
              <a:t>i</a:t>
            </a:r>
            <a:r>
              <a:rPr lang="en"/>
              <a:t> + e</a:t>
            </a:r>
            <a:r>
              <a:rPr lang="en" baseline="-25000"/>
              <a:t>i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be done in HW3 :-p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Knowing a prior about w (w ~ N(0,I))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Regression by having a prior knowledge about w (w ~ N(0,I))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t="45613"/>
          <a:stretch/>
        </p:blipFill>
        <p:spPr>
          <a:xfrm>
            <a:off x="4521775" y="2571750"/>
            <a:ext cx="4436810" cy="22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25" y="1838775"/>
            <a:ext cx="3962850" cy="1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l="6305" t="28084" b="22969"/>
          <a:stretch/>
        </p:blipFill>
        <p:spPr>
          <a:xfrm>
            <a:off x="1323075" y="2407850"/>
            <a:ext cx="1941770" cy="3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(Cont.)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Regression by having a prior knowledge about w (w ~ N(0,I))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also estimate the uncertainty of f(x) with MLE (variance)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wanted to reach Lasso Regression?!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be done in HW4 :-p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f(x) with y + noise ~ Gaussian → Sum Squared Error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model f(x) with a Laplacian noise?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t="35683"/>
          <a:stretch/>
        </p:blipFill>
        <p:spPr>
          <a:xfrm>
            <a:off x="1685750" y="2248550"/>
            <a:ext cx="5772501" cy="25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l="20871" t="78066" r="21913" b="4642"/>
          <a:stretch/>
        </p:blipFill>
        <p:spPr>
          <a:xfrm>
            <a:off x="3909150" y="3173862"/>
            <a:ext cx="2191325" cy="37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l="11730" t="4126" b="75252"/>
          <a:stretch/>
        </p:blipFill>
        <p:spPr>
          <a:xfrm>
            <a:off x="2836375" y="1363823"/>
            <a:ext cx="3264100" cy="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but limited!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combinations of a set of basis functions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Polynomial basis functions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Global</a:t>
            </a:r>
            <a:endParaRPr/>
          </a:p>
          <a:p>
            <a: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small change in x affects all basis functions</a:t>
            </a:r>
            <a:endParaRPr/>
          </a:p>
          <a:p>
            <a: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small change in a basis function affects y for all x.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basis functions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Local</a:t>
            </a:r>
            <a:endParaRPr/>
          </a:p>
          <a:p>
            <a: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small change in x affects only nearby basis functions.</a:t>
            </a:r>
            <a:endParaRPr/>
          </a:p>
          <a:p>
            <a: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change in a basis function affects y only for nearby x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other basis functions :D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basis functions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l="3614" t="65449" r="4168" b="24472"/>
          <a:stretch/>
        </p:blipFill>
        <p:spPr>
          <a:xfrm>
            <a:off x="3909150" y="4394570"/>
            <a:ext cx="3628900" cy="2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l="13537" t="27320" r="13951" b="49869"/>
          <a:stretch/>
        </p:blipFill>
        <p:spPr>
          <a:xfrm>
            <a:off x="5918730" y="1883688"/>
            <a:ext cx="2819394" cy="50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l="28206" t="51601" r="28479" b="35522"/>
          <a:stretch/>
        </p:blipFill>
        <p:spPr>
          <a:xfrm>
            <a:off x="3909150" y="2221050"/>
            <a:ext cx="1575750" cy="26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basis functions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t="2037"/>
          <a:stretch/>
        </p:blipFill>
        <p:spPr>
          <a:xfrm>
            <a:off x="506264" y="1243261"/>
            <a:ext cx="8131473" cy="35628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-67550" y="4771600"/>
            <a:ext cx="253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From utstat.utoronto.ca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/>
              <a:t>Outline</a:t>
            </a:r>
            <a:endParaRPr sz="2200" b="1"/>
          </a:p>
        </p:txBody>
      </p:sp>
      <p:sp>
        <p:nvSpPr>
          <p:cNvPr id="73" name="Google Shape;73;p14"/>
          <p:cNvSpPr txBox="1"/>
          <p:nvPr/>
        </p:nvSpPr>
        <p:spPr>
          <a:xfrm>
            <a:off x="360425" y="545525"/>
            <a:ext cx="3906300" cy="4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Train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/ Test / Validation sets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Probabilistic modeling &amp; different types of random variables (observed, latent)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Maximum Likelihood estimation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MAP estimation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Overfitting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Regularization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Linear basis functions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basis functions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25" y="1248150"/>
            <a:ext cx="8103951" cy="3523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-67550" y="4771600"/>
            <a:ext cx="253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From utstat.utoronto.ca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Dataset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1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data to </a:t>
            </a:r>
            <a:r>
              <a:rPr lang="en">
                <a:solidFill>
                  <a:schemeClr val="accent2"/>
                </a:solidFill>
              </a:rPr>
              <a:t>train</a:t>
            </a:r>
            <a:r>
              <a:rPr lang="en"/>
              <a:t> :D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model on data?! ⇒ </a:t>
            </a:r>
            <a:r>
              <a:rPr lang="en">
                <a:solidFill>
                  <a:schemeClr val="accent2"/>
                </a:solidFill>
              </a:rPr>
              <a:t>test</a:t>
            </a:r>
            <a:r>
              <a:rPr lang="en"/>
              <a:t> 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Loss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other metrics such as Precision, F1,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Tuning hyperparameters?! ⇒ </a:t>
            </a:r>
            <a:r>
              <a:rPr lang="en">
                <a:solidFill>
                  <a:schemeClr val="accent2"/>
                </a:solidFill>
              </a:rPr>
              <a:t>validation</a:t>
            </a:r>
            <a:r>
              <a:rPr lang="en"/>
              <a:t> 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Neural network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Number of features and dimensions, ...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3577075"/>
            <a:ext cx="85206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 Not Use test set until the last step!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modeling &amp; different types of RVs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usually has a measurement error associated with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Latent (Hidden)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are not directly observed but are rather </a:t>
            </a:r>
            <a:r>
              <a:rPr lang="en" dirty="0" smtClean="0"/>
              <a:t>inferred</a:t>
            </a:r>
            <a:endParaRPr lang="en" dirty="0"/>
          </a:p>
          <a:p>
            <a:pPr indent="-317500">
              <a:buSzPct val="175000"/>
              <a:buFont typeface="Arial" panose="020B0604020202020204" pitchFamily="34" charset="0"/>
              <a:buChar char="•"/>
            </a:pPr>
            <a:r>
              <a:rPr lang="en-US" dirty="0" smtClean="0"/>
              <a:t>N</a:t>
            </a:r>
            <a:r>
              <a:rPr lang="en" dirty="0" smtClean="0"/>
              <a:t>uisance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Likelihood Estimation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Estimating the parameters of a probability distribution by maximizing a likelihood function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which parameters the observed data is more probable?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l="5641" r="4518"/>
          <a:stretch/>
        </p:blipFill>
        <p:spPr>
          <a:xfrm>
            <a:off x="4890225" y="1196425"/>
            <a:ext cx="4208325" cy="3066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689088" y="4307150"/>
            <a:ext cx="26106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From towardsdatascience.com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65601"/>
          <a:stretch/>
        </p:blipFill>
        <p:spPr>
          <a:xfrm>
            <a:off x="625425" y="2772675"/>
            <a:ext cx="3677250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Estimation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mode of the posterior distribution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Calculated using prior distribution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350" y="946125"/>
            <a:ext cx="4527600" cy="36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l="1370" t="54971" r="-1370" b="9517"/>
          <a:stretch/>
        </p:blipFill>
        <p:spPr>
          <a:xfrm>
            <a:off x="420825" y="2363476"/>
            <a:ext cx="3934051" cy="8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1572600" y="40651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From cs.cmu.edu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38" y="259550"/>
            <a:ext cx="7919734" cy="39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240900" y="2185550"/>
            <a:ext cx="7305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MLE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191725" y="600500"/>
            <a:ext cx="7305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Loss Functions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Squared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Absolute Error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Log-Cosh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Huber Loss (Smooth MAE)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275" y="1076225"/>
            <a:ext cx="4954124" cy="371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284988" y="4572325"/>
            <a:ext cx="2459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From cs.cornell.edu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t="17688"/>
          <a:stretch/>
        </p:blipFill>
        <p:spPr>
          <a:xfrm>
            <a:off x="1007675" y="1598925"/>
            <a:ext cx="2607925" cy="4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438" y="1152425"/>
            <a:ext cx="4621122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7119300" y="4323300"/>
            <a:ext cx="15522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From twitter.com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500</Words>
  <Application>Microsoft Office PowerPoint</Application>
  <PresentationFormat>On-screen Show (16:9)</PresentationFormat>
  <Paragraphs>100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Open Sans</vt:lpstr>
      <vt:lpstr>PT Sans Narrow</vt:lpstr>
      <vt:lpstr>Arial</vt:lpstr>
      <vt:lpstr>Tropic</vt:lpstr>
      <vt:lpstr>Modeling (ML Basic Concepts)</vt:lpstr>
      <vt:lpstr>PowerPoint Presentation</vt:lpstr>
      <vt:lpstr>Splitting the Dataset</vt:lpstr>
      <vt:lpstr>Probabilistic modeling &amp; different types of RVs</vt:lpstr>
      <vt:lpstr>Maximum Likelihood Estimation</vt:lpstr>
      <vt:lpstr>MAP Estimation</vt:lpstr>
      <vt:lpstr>PowerPoint Presentation</vt:lpstr>
      <vt:lpstr>Regression Loss Functions</vt:lpstr>
      <vt:lpstr>Overfitting</vt:lpstr>
      <vt:lpstr>Overfitting (Cont.)</vt:lpstr>
      <vt:lpstr>Overfitting (Cont.)</vt:lpstr>
      <vt:lpstr>How to overcome Overfitting?</vt:lpstr>
      <vt:lpstr>Regularization</vt:lpstr>
      <vt:lpstr>Ridge Regression from different perspectives</vt:lpstr>
      <vt:lpstr>Question 1</vt:lpstr>
      <vt:lpstr>Question 1 (Cont.)</vt:lpstr>
      <vt:lpstr>Question 2</vt:lpstr>
      <vt:lpstr>Linear basis functions</vt:lpstr>
      <vt:lpstr>Polynomial basis functions</vt:lpstr>
      <vt:lpstr>Gaussian basis functions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(ML Basic Concepts)</dc:title>
  <cp:lastModifiedBy>AABG</cp:lastModifiedBy>
  <cp:revision>4</cp:revision>
  <dcterms:modified xsi:type="dcterms:W3CDTF">2020-10-27T08:30:30Z</dcterms:modified>
</cp:coreProperties>
</file>