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770760" y="468360"/>
            <a:ext cx="8095320" cy="267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770760" y="468360"/>
            <a:ext cx="8095320" cy="267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770760" y="468360"/>
            <a:ext cx="8095320" cy="267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770760" y="468360"/>
            <a:ext cx="8095320" cy="267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770760" y="468360"/>
            <a:ext cx="8095320" cy="267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770760" y="468360"/>
            <a:ext cx="8095320" cy="267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5680" y="1245600"/>
            <a:ext cx="5552640" cy="20523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9" name="Group 2"/>
          <p:cNvGrpSpPr/>
          <p:nvPr/>
        </p:nvGrpSpPr>
        <p:grpSpPr>
          <a:xfrm>
            <a:off x="6607080" y="2397600"/>
            <a:ext cx="2549880" cy="2757960"/>
            <a:chOff x="6607080" y="2397600"/>
            <a:chExt cx="2549880" cy="2757960"/>
          </a:xfrm>
        </p:grpSpPr>
        <p:sp>
          <p:nvSpPr>
            <p:cNvPr id="2" name="CustomShape 3"/>
            <p:cNvSpPr/>
            <p:nvPr/>
          </p:nvSpPr>
          <p:spPr>
            <a:xfrm>
              <a:off x="8793360" y="3682440"/>
              <a:ext cx="363600" cy="42228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427960" y="3893400"/>
              <a:ext cx="365400" cy="42048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27960" y="3682440"/>
              <a:ext cx="365400" cy="42228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427960" y="3052080"/>
              <a:ext cx="365400" cy="42048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8427960" y="3261600"/>
              <a:ext cx="36540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793360" y="347292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427960" y="4314240"/>
              <a:ext cx="36540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429760" y="473508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793360" y="431424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793360" y="3682440"/>
              <a:ext cx="363600" cy="42228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27960" y="4104720"/>
              <a:ext cx="365400" cy="42048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427960" y="3893400"/>
              <a:ext cx="365400" cy="42048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8427960" y="3682440"/>
              <a:ext cx="365400" cy="42228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064000" y="3682440"/>
              <a:ext cx="363600" cy="42228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064000" y="389340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427960" y="3682440"/>
              <a:ext cx="365400" cy="42228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7700400" y="389340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700400" y="3682440"/>
              <a:ext cx="363600" cy="42228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7700400" y="305208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698600" y="3263400"/>
              <a:ext cx="366840" cy="6300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064000" y="3263400"/>
              <a:ext cx="363600" cy="63000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192880" y="2397600"/>
              <a:ext cx="105840" cy="12096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8064000" y="2630880"/>
              <a:ext cx="363600" cy="42084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7700400" y="4735080"/>
              <a:ext cx="727200" cy="42048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064000" y="4314240"/>
              <a:ext cx="363600" cy="63144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064000" y="410472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427960" y="4104720"/>
              <a:ext cx="365400" cy="42048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8427960" y="3682440"/>
              <a:ext cx="365400" cy="42228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7700400" y="410472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7700400" y="3682440"/>
              <a:ext cx="727200" cy="63144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7334640" y="3682440"/>
              <a:ext cx="365400" cy="42228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7334640" y="3893400"/>
              <a:ext cx="365400" cy="42048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7700400" y="3682440"/>
              <a:ext cx="363600" cy="42228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6971040" y="305208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6915960" y="3584880"/>
              <a:ext cx="170280" cy="19620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6967440" y="3016800"/>
              <a:ext cx="115200" cy="13428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334640" y="3263400"/>
              <a:ext cx="365400" cy="6300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7334640" y="3052080"/>
              <a:ext cx="365400" cy="42048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6971040" y="431424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6607080" y="4735080"/>
              <a:ext cx="363600" cy="42048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334640" y="4314240"/>
              <a:ext cx="365400" cy="84096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7334640" y="4104720"/>
              <a:ext cx="365400" cy="42048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7698600" y="4104720"/>
              <a:ext cx="365400" cy="84096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7334640" y="3682440"/>
              <a:ext cx="729000" cy="63144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" name="Group 47"/>
          <p:cNvGrpSpPr/>
          <p:nvPr/>
        </p:nvGrpSpPr>
        <p:grpSpPr>
          <a:xfrm>
            <a:off x="-26640" y="-280440"/>
            <a:ext cx="2864880" cy="3613680"/>
            <a:chOff x="-26640" y="-280440"/>
            <a:chExt cx="2864880" cy="3613680"/>
          </a:xfrm>
        </p:grpSpPr>
        <p:sp>
          <p:nvSpPr>
            <p:cNvPr id="47" name="CustomShape 48"/>
            <p:cNvSpPr/>
            <p:nvPr/>
          </p:nvSpPr>
          <p:spPr>
            <a:xfrm rot="10800000">
              <a:off x="-26640" y="822600"/>
              <a:ext cx="478800" cy="5508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 rot="10800000">
              <a:off x="-26640" y="1096560"/>
              <a:ext cx="478800" cy="55332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 rot="10800000">
              <a:off x="-26640" y="1924920"/>
              <a:ext cx="478800" cy="5508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 rot="10800000">
              <a:off x="-26640" y="1373760"/>
              <a:ext cx="478800" cy="8276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 rot="10800000">
              <a:off x="-26640" y="-5760"/>
              <a:ext cx="478800" cy="8276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 rot="10800000">
              <a:off x="-26280" y="-280080"/>
              <a:ext cx="476280" cy="5508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 rot="10800000">
              <a:off x="-26640" y="545760"/>
              <a:ext cx="478800" cy="5508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 rot="10800000">
              <a:off x="-26640" y="822600"/>
              <a:ext cx="478800" cy="5508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 rot="10800000">
              <a:off x="-26640" y="1096560"/>
              <a:ext cx="478800" cy="55332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 rot="10800000">
              <a:off x="452520" y="1096560"/>
              <a:ext cx="476280" cy="55332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 rot="10800000">
              <a:off x="452520" y="822600"/>
              <a:ext cx="476280" cy="5508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 rot="10800000">
              <a:off x="-26640" y="1096560"/>
              <a:ext cx="478800" cy="55332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 rot="10800000">
              <a:off x="929520" y="822600"/>
              <a:ext cx="476280" cy="5508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 rot="10800000">
              <a:off x="929520" y="1096560"/>
              <a:ext cx="476280" cy="55332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 rot="10800000">
              <a:off x="929520" y="1924920"/>
              <a:ext cx="476280" cy="5508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 rot="10800000">
              <a:off x="927000" y="1373400"/>
              <a:ext cx="480960" cy="82548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 rot="10800000">
              <a:off x="452520" y="1373400"/>
              <a:ext cx="476280" cy="82548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 rot="10800000">
              <a:off x="621360" y="3174840"/>
              <a:ext cx="138960" cy="15840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 rot="10800000">
              <a:off x="452520" y="2476080"/>
              <a:ext cx="476280" cy="55152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 rot="10800000">
              <a:off x="452520" y="-280080"/>
              <a:ext cx="953280" cy="55080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 rot="10800000">
              <a:off x="452520" y="-5760"/>
              <a:ext cx="476280" cy="82764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 rot="10800000">
              <a:off x="452520" y="545760"/>
              <a:ext cx="476280" cy="5508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 rot="10800000">
              <a:off x="-26640" y="545760"/>
              <a:ext cx="478800" cy="5508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 rot="10800000">
              <a:off x="-26640" y="1096560"/>
              <a:ext cx="478800" cy="55332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 rot="10800000">
              <a:off x="929520" y="545760"/>
              <a:ext cx="476280" cy="5508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 rot="10800000">
              <a:off x="452520" y="822240"/>
              <a:ext cx="953280" cy="82764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 rot="10800000">
              <a:off x="1405800" y="1096560"/>
              <a:ext cx="478800" cy="55332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 rot="10800000">
              <a:off x="1405800" y="822600"/>
              <a:ext cx="478800" cy="5508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 rot="10800000">
              <a:off x="929520" y="1096560"/>
              <a:ext cx="476280" cy="55332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 rot="10800000">
              <a:off x="1885320" y="1924920"/>
              <a:ext cx="476280" cy="5508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 rot="10800000">
              <a:off x="2210400" y="1520280"/>
              <a:ext cx="223200" cy="25740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 rot="10800000">
              <a:off x="2214720" y="2346120"/>
              <a:ext cx="151200" cy="17604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 rot="10800000">
              <a:off x="1405800" y="1373400"/>
              <a:ext cx="478800" cy="82548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 rot="10800000">
              <a:off x="1405800" y="1924920"/>
              <a:ext cx="478800" cy="5508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 rot="10800000">
              <a:off x="1885320" y="271080"/>
              <a:ext cx="476280" cy="5508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 rot="10800000">
              <a:off x="2361960" y="-280080"/>
              <a:ext cx="476280" cy="5508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 rot="10800000">
              <a:off x="1405800" y="-280440"/>
              <a:ext cx="478800" cy="110232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 rot="10800000">
              <a:off x="1405800" y="545760"/>
              <a:ext cx="478800" cy="5508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 rot="10800000">
              <a:off x="929160" y="-5760"/>
              <a:ext cx="478800" cy="110232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 rot="10800000">
              <a:off x="929160" y="822240"/>
              <a:ext cx="955440" cy="82764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7" name="PlaceHolder 8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6396120" y="-26280"/>
            <a:ext cx="2761200" cy="1094040"/>
            <a:chOff x="6396120" y="-26280"/>
            <a:chExt cx="2761200" cy="1094040"/>
          </a:xfrm>
        </p:grpSpPr>
        <p:sp>
          <p:nvSpPr>
            <p:cNvPr id="125" name="CustomShape 2"/>
            <p:cNvSpPr/>
            <p:nvPr/>
          </p:nvSpPr>
          <p:spPr>
            <a:xfrm rot="16200000">
              <a:off x="7921440" y="-53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3"/>
            <p:cNvSpPr/>
            <p:nvPr/>
          </p:nvSpPr>
          <p:spPr>
            <a:xfrm rot="16200000">
              <a:off x="7710840" y="-5436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"/>
            <p:cNvSpPr/>
            <p:nvPr/>
          </p:nvSpPr>
          <p:spPr>
            <a:xfrm rot="16200000">
              <a:off x="7079040" y="-53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"/>
            <p:cNvSpPr/>
            <p:nvPr/>
          </p:nvSpPr>
          <p:spPr>
            <a:xfrm rot="16200000">
              <a:off x="7394400" y="-15948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 rot="16200000">
              <a:off x="8448480" y="-15948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 rot="16200000">
              <a:off x="8764920" y="-5436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8"/>
            <p:cNvSpPr/>
            <p:nvPr/>
          </p:nvSpPr>
          <p:spPr>
            <a:xfrm rot="16200000">
              <a:off x="8132760" y="-53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 rot="16200000">
              <a:off x="7921440" y="-53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0"/>
            <p:cNvSpPr/>
            <p:nvPr/>
          </p:nvSpPr>
          <p:spPr>
            <a:xfrm rot="16200000">
              <a:off x="7710840" y="-5436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1"/>
            <p:cNvSpPr/>
            <p:nvPr/>
          </p:nvSpPr>
          <p:spPr>
            <a:xfrm rot="16200000">
              <a:off x="7711560" y="310320"/>
              <a:ext cx="363960" cy="422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2"/>
            <p:cNvSpPr/>
            <p:nvPr/>
          </p:nvSpPr>
          <p:spPr>
            <a:xfrm rot="16200000">
              <a:off x="7922520" y="31140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"/>
            <p:cNvSpPr/>
            <p:nvPr/>
          </p:nvSpPr>
          <p:spPr>
            <a:xfrm rot="16200000">
              <a:off x="7710840" y="-5436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4"/>
            <p:cNvSpPr/>
            <p:nvPr/>
          </p:nvSpPr>
          <p:spPr>
            <a:xfrm rot="16200000">
              <a:off x="7396200" y="206280"/>
              <a:ext cx="363960" cy="6307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5"/>
            <p:cNvSpPr/>
            <p:nvPr/>
          </p:nvSpPr>
          <p:spPr>
            <a:xfrm rot="16200000">
              <a:off x="6403320" y="460800"/>
              <a:ext cx="106200" cy="12096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6"/>
            <p:cNvSpPr/>
            <p:nvPr/>
          </p:nvSpPr>
          <p:spPr>
            <a:xfrm rot="16200000">
              <a:off x="6658200" y="311040"/>
              <a:ext cx="363960" cy="42120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7"/>
            <p:cNvSpPr/>
            <p:nvPr/>
          </p:nvSpPr>
          <p:spPr>
            <a:xfrm rot="16200000">
              <a:off x="8582760" y="493200"/>
              <a:ext cx="728280" cy="42084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8"/>
            <p:cNvSpPr/>
            <p:nvPr/>
          </p:nvSpPr>
          <p:spPr>
            <a:xfrm rot="16200000">
              <a:off x="8449560" y="205560"/>
              <a:ext cx="363960" cy="63252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9"/>
            <p:cNvSpPr/>
            <p:nvPr/>
          </p:nvSpPr>
          <p:spPr>
            <a:xfrm rot="16200000">
              <a:off x="8133840" y="31140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20"/>
            <p:cNvSpPr/>
            <p:nvPr/>
          </p:nvSpPr>
          <p:spPr>
            <a:xfrm rot="16200000">
              <a:off x="8132760" y="-53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21"/>
            <p:cNvSpPr/>
            <p:nvPr/>
          </p:nvSpPr>
          <p:spPr>
            <a:xfrm rot="16200000">
              <a:off x="7710840" y="-5436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22"/>
            <p:cNvSpPr/>
            <p:nvPr/>
          </p:nvSpPr>
          <p:spPr>
            <a:xfrm rot="16200000">
              <a:off x="7634520" y="387360"/>
              <a:ext cx="728280" cy="63252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" name="Group 23"/>
          <p:cNvGrpSpPr/>
          <p:nvPr/>
        </p:nvGrpSpPr>
        <p:grpSpPr>
          <a:xfrm>
            <a:off x="-412920" y="3658680"/>
            <a:ext cx="2192040" cy="1495080"/>
            <a:chOff x="-412920" y="3658680"/>
            <a:chExt cx="2192040" cy="1495080"/>
          </a:xfrm>
        </p:grpSpPr>
        <p:sp>
          <p:nvSpPr>
            <p:cNvPr id="147" name="CustomShape 24"/>
            <p:cNvSpPr/>
            <p:nvPr/>
          </p:nvSpPr>
          <p:spPr>
            <a:xfrm rot="5400000">
              <a:off x="447120" y="4718520"/>
              <a:ext cx="401760" cy="464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25"/>
            <p:cNvSpPr/>
            <p:nvPr/>
          </p:nvSpPr>
          <p:spPr>
            <a:xfrm rot="5400000">
              <a:off x="694080" y="4749120"/>
              <a:ext cx="372600" cy="43272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26"/>
            <p:cNvSpPr/>
            <p:nvPr/>
          </p:nvSpPr>
          <p:spPr>
            <a:xfrm rot="5400000">
              <a:off x="1341000" y="4750200"/>
              <a:ext cx="372600" cy="4309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27"/>
            <p:cNvSpPr/>
            <p:nvPr/>
          </p:nvSpPr>
          <p:spPr>
            <a:xfrm rot="5400000">
              <a:off x="1015560" y="4642920"/>
              <a:ext cx="376200" cy="64548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8"/>
            <p:cNvSpPr/>
            <p:nvPr/>
          </p:nvSpPr>
          <p:spPr>
            <a:xfrm rot="5400000">
              <a:off x="693360" y="4375440"/>
              <a:ext cx="374400" cy="43272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9"/>
            <p:cNvSpPr/>
            <p:nvPr/>
          </p:nvSpPr>
          <p:spPr>
            <a:xfrm rot="5400000">
              <a:off x="477720" y="4376160"/>
              <a:ext cx="374400" cy="4309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0"/>
            <p:cNvSpPr/>
            <p:nvPr/>
          </p:nvSpPr>
          <p:spPr>
            <a:xfrm rot="5400000">
              <a:off x="694080" y="4749120"/>
              <a:ext cx="372600" cy="43272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31"/>
            <p:cNvSpPr/>
            <p:nvPr/>
          </p:nvSpPr>
          <p:spPr>
            <a:xfrm rot="5400000">
              <a:off x="1341000" y="4002480"/>
              <a:ext cx="372600" cy="4309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32"/>
            <p:cNvSpPr/>
            <p:nvPr/>
          </p:nvSpPr>
          <p:spPr>
            <a:xfrm rot="5400000">
              <a:off x="1009080" y="3961800"/>
              <a:ext cx="174600" cy="20124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33"/>
            <p:cNvSpPr/>
            <p:nvPr/>
          </p:nvSpPr>
          <p:spPr>
            <a:xfrm rot="5400000">
              <a:off x="1651320" y="4018320"/>
              <a:ext cx="118080" cy="13752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34"/>
            <p:cNvSpPr/>
            <p:nvPr/>
          </p:nvSpPr>
          <p:spPr>
            <a:xfrm rot="5400000">
              <a:off x="1016280" y="4268880"/>
              <a:ext cx="374400" cy="64548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35"/>
            <p:cNvSpPr/>
            <p:nvPr/>
          </p:nvSpPr>
          <p:spPr>
            <a:xfrm rot="5400000">
              <a:off x="1339920" y="4376160"/>
              <a:ext cx="374400" cy="4309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36"/>
            <p:cNvSpPr/>
            <p:nvPr/>
          </p:nvSpPr>
          <p:spPr>
            <a:xfrm rot="5400000">
              <a:off x="47520" y="4002480"/>
              <a:ext cx="372600" cy="4309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37"/>
            <p:cNvSpPr/>
            <p:nvPr/>
          </p:nvSpPr>
          <p:spPr>
            <a:xfrm rot="5400000">
              <a:off x="-383760" y="3629520"/>
              <a:ext cx="372600" cy="4309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38"/>
            <p:cNvSpPr/>
            <p:nvPr/>
          </p:nvSpPr>
          <p:spPr>
            <a:xfrm rot="5400000">
              <a:off x="-168840" y="4160520"/>
              <a:ext cx="374400" cy="86220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39"/>
            <p:cNvSpPr/>
            <p:nvPr/>
          </p:nvSpPr>
          <p:spPr>
            <a:xfrm rot="5400000">
              <a:off x="261000" y="4376160"/>
              <a:ext cx="374400" cy="4309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40"/>
            <p:cNvSpPr/>
            <p:nvPr/>
          </p:nvSpPr>
          <p:spPr>
            <a:xfrm rot="5400000">
              <a:off x="19440" y="4533480"/>
              <a:ext cx="374400" cy="86220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41"/>
            <p:cNvSpPr/>
            <p:nvPr/>
          </p:nvSpPr>
          <p:spPr>
            <a:xfrm rot="5400000">
              <a:off x="399240" y="4454640"/>
              <a:ext cx="747360" cy="64728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" name="PlaceHolder 42"/>
          <p:cNvSpPr>
            <a:spLocks noGrp="1"/>
          </p:cNvSpPr>
          <p:nvPr>
            <p:ph type="title"/>
          </p:nvPr>
        </p:nvSpPr>
        <p:spPr>
          <a:xfrm>
            <a:off x="4155480" y="2054160"/>
            <a:ext cx="6807240" cy="577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43"/>
          <p:cNvSpPr>
            <a:spLocks noGrp="1"/>
          </p:cNvSpPr>
          <p:nvPr>
            <p:ph type="title"/>
          </p:nvPr>
        </p:nvSpPr>
        <p:spPr>
          <a:xfrm>
            <a:off x="2319840" y="1967040"/>
            <a:ext cx="1460520" cy="57744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xx%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4"/>
          <p:cNvSpPr>
            <a:spLocks noGrp="1"/>
          </p:cNvSpPr>
          <p:nvPr>
            <p:ph type="title"/>
          </p:nvPr>
        </p:nvSpPr>
        <p:spPr>
          <a:xfrm>
            <a:off x="4155480" y="2719440"/>
            <a:ext cx="6807240" cy="577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8" name="PlaceHolder 45"/>
          <p:cNvSpPr>
            <a:spLocks noGrp="1"/>
          </p:cNvSpPr>
          <p:nvPr>
            <p:ph type="title"/>
          </p:nvPr>
        </p:nvSpPr>
        <p:spPr>
          <a:xfrm>
            <a:off x="2319840" y="2631960"/>
            <a:ext cx="1460520" cy="57744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xx%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6"/>
          <p:cNvSpPr>
            <a:spLocks noGrp="1"/>
          </p:cNvSpPr>
          <p:nvPr>
            <p:ph type="title"/>
          </p:nvPr>
        </p:nvSpPr>
        <p:spPr>
          <a:xfrm>
            <a:off x="4155480" y="3384720"/>
            <a:ext cx="6807240" cy="577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0" name="PlaceHolder 47"/>
          <p:cNvSpPr>
            <a:spLocks noGrp="1"/>
          </p:cNvSpPr>
          <p:nvPr>
            <p:ph type="title"/>
          </p:nvPr>
        </p:nvSpPr>
        <p:spPr>
          <a:xfrm>
            <a:off x="2319840" y="3297240"/>
            <a:ext cx="1460520" cy="57744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xx%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8"/>
          <p:cNvSpPr>
            <a:spLocks noGrp="1"/>
          </p:cNvSpPr>
          <p:nvPr>
            <p:ph type="title"/>
          </p:nvPr>
        </p:nvSpPr>
        <p:spPr>
          <a:xfrm>
            <a:off x="4155480" y="4050000"/>
            <a:ext cx="6807240" cy="577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2" name="PlaceHolder 49"/>
          <p:cNvSpPr>
            <a:spLocks noGrp="1"/>
          </p:cNvSpPr>
          <p:nvPr>
            <p:ph type="title"/>
          </p:nvPr>
        </p:nvSpPr>
        <p:spPr>
          <a:xfrm>
            <a:off x="2319840" y="3962520"/>
            <a:ext cx="1460520" cy="57744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xx%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50"/>
          <p:cNvSpPr/>
          <p:nvPr/>
        </p:nvSpPr>
        <p:spPr>
          <a:xfrm>
            <a:off x="3987000" y="-16560"/>
            <a:ext cx="360" cy="44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PlaceHolder 51"/>
          <p:cNvSpPr>
            <a:spLocks noGrp="1"/>
          </p:cNvSpPr>
          <p:nvPr>
            <p:ph type="title"/>
          </p:nvPr>
        </p:nvSpPr>
        <p:spPr>
          <a:xfrm>
            <a:off x="4155480" y="1272240"/>
            <a:ext cx="3888360" cy="577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5" name="PlaceHolder 5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3" name="CustomShape 2"/>
          <p:cNvSpPr/>
          <p:nvPr/>
        </p:nvSpPr>
        <p:spPr>
          <a:xfrm>
            <a:off x="497880" y="-1604520"/>
            <a:ext cx="360" cy="26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4" name="Group 3"/>
          <p:cNvGrpSpPr/>
          <p:nvPr/>
        </p:nvGrpSpPr>
        <p:grpSpPr>
          <a:xfrm>
            <a:off x="6396120" y="4059360"/>
            <a:ext cx="2761200" cy="1094760"/>
            <a:chOff x="6396120" y="4059360"/>
            <a:chExt cx="2761200" cy="1094760"/>
          </a:xfrm>
        </p:grpSpPr>
        <p:sp>
          <p:nvSpPr>
            <p:cNvPr id="215" name="CustomShape 4"/>
            <p:cNvSpPr/>
            <p:nvPr/>
          </p:nvSpPr>
          <p:spPr>
            <a:xfrm rot="5400000" flipV="1">
              <a:off x="79214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5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6"/>
            <p:cNvSpPr/>
            <p:nvPr/>
          </p:nvSpPr>
          <p:spPr>
            <a:xfrm rot="5400000" flipV="1">
              <a:off x="70790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7"/>
            <p:cNvSpPr/>
            <p:nvPr/>
          </p:nvSpPr>
          <p:spPr>
            <a:xfrm rot="5400000" flipV="1">
              <a:off x="7394400" y="465480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8"/>
            <p:cNvSpPr/>
            <p:nvPr/>
          </p:nvSpPr>
          <p:spPr>
            <a:xfrm rot="5400000" flipV="1">
              <a:off x="8448480" y="465480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9"/>
            <p:cNvSpPr/>
            <p:nvPr/>
          </p:nvSpPr>
          <p:spPr>
            <a:xfrm rot="5400000" flipV="1">
              <a:off x="8764920" y="476100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0"/>
            <p:cNvSpPr/>
            <p:nvPr/>
          </p:nvSpPr>
          <p:spPr>
            <a:xfrm rot="5400000" flipV="1">
              <a:off x="813276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1"/>
            <p:cNvSpPr/>
            <p:nvPr/>
          </p:nvSpPr>
          <p:spPr>
            <a:xfrm rot="5400000" flipV="1">
              <a:off x="79214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2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3"/>
            <p:cNvSpPr/>
            <p:nvPr/>
          </p:nvSpPr>
          <p:spPr>
            <a:xfrm rot="5400000" flipV="1">
              <a:off x="7711560" y="4393800"/>
              <a:ext cx="363960" cy="422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4"/>
            <p:cNvSpPr/>
            <p:nvPr/>
          </p:nvSpPr>
          <p:spPr>
            <a:xfrm rot="5400000" flipV="1">
              <a:off x="7922520" y="439488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5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6"/>
            <p:cNvSpPr/>
            <p:nvPr/>
          </p:nvSpPr>
          <p:spPr>
            <a:xfrm rot="5400000" flipV="1">
              <a:off x="7396200" y="4289760"/>
              <a:ext cx="363960" cy="6307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7"/>
            <p:cNvSpPr/>
            <p:nvPr/>
          </p:nvSpPr>
          <p:spPr>
            <a:xfrm rot="5400000" flipV="1">
              <a:off x="6403320" y="4544640"/>
              <a:ext cx="106200" cy="12096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8"/>
            <p:cNvSpPr/>
            <p:nvPr/>
          </p:nvSpPr>
          <p:spPr>
            <a:xfrm rot="5400000" flipV="1">
              <a:off x="6658200" y="4394520"/>
              <a:ext cx="363960" cy="42120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9"/>
            <p:cNvSpPr/>
            <p:nvPr/>
          </p:nvSpPr>
          <p:spPr>
            <a:xfrm rot="5400000" flipV="1">
              <a:off x="8582760" y="4212720"/>
              <a:ext cx="728280" cy="42084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0"/>
            <p:cNvSpPr/>
            <p:nvPr/>
          </p:nvSpPr>
          <p:spPr>
            <a:xfrm rot="5400000" flipV="1">
              <a:off x="8449560" y="4289040"/>
              <a:ext cx="363960" cy="63252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1"/>
            <p:cNvSpPr/>
            <p:nvPr/>
          </p:nvSpPr>
          <p:spPr>
            <a:xfrm rot="5400000" flipV="1">
              <a:off x="8133840" y="439488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2"/>
            <p:cNvSpPr/>
            <p:nvPr/>
          </p:nvSpPr>
          <p:spPr>
            <a:xfrm rot="5400000" flipV="1">
              <a:off x="813276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3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4"/>
            <p:cNvSpPr/>
            <p:nvPr/>
          </p:nvSpPr>
          <p:spPr>
            <a:xfrm rot="5400000" flipV="1">
              <a:off x="7634520" y="4106880"/>
              <a:ext cx="728280" cy="63252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6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4" name="CustomShape 2"/>
          <p:cNvSpPr/>
          <p:nvPr/>
        </p:nvSpPr>
        <p:spPr>
          <a:xfrm>
            <a:off x="497880" y="-1604520"/>
            <a:ext cx="360" cy="26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75" name="Group 3"/>
          <p:cNvGrpSpPr/>
          <p:nvPr/>
        </p:nvGrpSpPr>
        <p:grpSpPr>
          <a:xfrm>
            <a:off x="6396120" y="4059360"/>
            <a:ext cx="2761200" cy="1094760"/>
            <a:chOff x="6396120" y="4059360"/>
            <a:chExt cx="2761200" cy="1094760"/>
          </a:xfrm>
        </p:grpSpPr>
        <p:sp>
          <p:nvSpPr>
            <p:cNvPr id="276" name="CustomShape 4"/>
            <p:cNvSpPr/>
            <p:nvPr/>
          </p:nvSpPr>
          <p:spPr>
            <a:xfrm rot="5400000" flipV="1">
              <a:off x="79214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5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6"/>
            <p:cNvSpPr/>
            <p:nvPr/>
          </p:nvSpPr>
          <p:spPr>
            <a:xfrm rot="5400000" flipV="1">
              <a:off x="70790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"/>
            <p:cNvSpPr/>
            <p:nvPr/>
          </p:nvSpPr>
          <p:spPr>
            <a:xfrm rot="5400000" flipV="1">
              <a:off x="7394400" y="465480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8"/>
            <p:cNvSpPr/>
            <p:nvPr/>
          </p:nvSpPr>
          <p:spPr>
            <a:xfrm rot="5400000" flipV="1">
              <a:off x="8448480" y="465480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9"/>
            <p:cNvSpPr/>
            <p:nvPr/>
          </p:nvSpPr>
          <p:spPr>
            <a:xfrm rot="5400000" flipV="1">
              <a:off x="8764920" y="476100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0"/>
            <p:cNvSpPr/>
            <p:nvPr/>
          </p:nvSpPr>
          <p:spPr>
            <a:xfrm rot="5400000" flipV="1">
              <a:off x="813276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1"/>
            <p:cNvSpPr/>
            <p:nvPr/>
          </p:nvSpPr>
          <p:spPr>
            <a:xfrm rot="5400000" flipV="1">
              <a:off x="79214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12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13"/>
            <p:cNvSpPr/>
            <p:nvPr/>
          </p:nvSpPr>
          <p:spPr>
            <a:xfrm rot="5400000" flipV="1">
              <a:off x="7711560" y="4393800"/>
              <a:ext cx="363960" cy="422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14"/>
            <p:cNvSpPr/>
            <p:nvPr/>
          </p:nvSpPr>
          <p:spPr>
            <a:xfrm rot="5400000" flipV="1">
              <a:off x="7922520" y="439488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15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16"/>
            <p:cNvSpPr/>
            <p:nvPr/>
          </p:nvSpPr>
          <p:spPr>
            <a:xfrm rot="5400000" flipV="1">
              <a:off x="7396200" y="4289760"/>
              <a:ext cx="363960" cy="6307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17"/>
            <p:cNvSpPr/>
            <p:nvPr/>
          </p:nvSpPr>
          <p:spPr>
            <a:xfrm rot="5400000" flipV="1">
              <a:off x="6403320" y="4544640"/>
              <a:ext cx="106200" cy="12096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18"/>
            <p:cNvSpPr/>
            <p:nvPr/>
          </p:nvSpPr>
          <p:spPr>
            <a:xfrm rot="5400000" flipV="1">
              <a:off x="6658200" y="4394520"/>
              <a:ext cx="363960" cy="42120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19"/>
            <p:cNvSpPr/>
            <p:nvPr/>
          </p:nvSpPr>
          <p:spPr>
            <a:xfrm rot="5400000" flipV="1">
              <a:off x="8582760" y="4212720"/>
              <a:ext cx="728280" cy="42084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0"/>
            <p:cNvSpPr/>
            <p:nvPr/>
          </p:nvSpPr>
          <p:spPr>
            <a:xfrm rot="5400000" flipV="1">
              <a:off x="8449560" y="4289040"/>
              <a:ext cx="363960" cy="63252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1"/>
            <p:cNvSpPr/>
            <p:nvPr/>
          </p:nvSpPr>
          <p:spPr>
            <a:xfrm rot="5400000" flipV="1">
              <a:off x="8133840" y="439488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22"/>
            <p:cNvSpPr/>
            <p:nvPr/>
          </p:nvSpPr>
          <p:spPr>
            <a:xfrm rot="5400000" flipV="1">
              <a:off x="813276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23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24"/>
            <p:cNvSpPr/>
            <p:nvPr/>
          </p:nvSpPr>
          <p:spPr>
            <a:xfrm rot="5400000" flipV="1">
              <a:off x="7634520" y="4106880"/>
              <a:ext cx="728280" cy="63252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5" name="CustomShape 2"/>
          <p:cNvSpPr/>
          <p:nvPr/>
        </p:nvSpPr>
        <p:spPr>
          <a:xfrm>
            <a:off x="497880" y="-1604520"/>
            <a:ext cx="360" cy="26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6" name="Group 3"/>
          <p:cNvGrpSpPr/>
          <p:nvPr/>
        </p:nvGrpSpPr>
        <p:grpSpPr>
          <a:xfrm>
            <a:off x="6396120" y="4059360"/>
            <a:ext cx="2761200" cy="1094760"/>
            <a:chOff x="6396120" y="4059360"/>
            <a:chExt cx="2761200" cy="1094760"/>
          </a:xfrm>
        </p:grpSpPr>
        <p:sp>
          <p:nvSpPr>
            <p:cNvPr id="337" name="CustomShape 4"/>
            <p:cNvSpPr/>
            <p:nvPr/>
          </p:nvSpPr>
          <p:spPr>
            <a:xfrm rot="5400000" flipV="1">
              <a:off x="79214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5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6"/>
            <p:cNvSpPr/>
            <p:nvPr/>
          </p:nvSpPr>
          <p:spPr>
            <a:xfrm rot="5400000" flipV="1">
              <a:off x="70790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7"/>
            <p:cNvSpPr/>
            <p:nvPr/>
          </p:nvSpPr>
          <p:spPr>
            <a:xfrm rot="5400000" flipV="1">
              <a:off x="7394400" y="465480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8"/>
            <p:cNvSpPr/>
            <p:nvPr/>
          </p:nvSpPr>
          <p:spPr>
            <a:xfrm rot="5400000" flipV="1">
              <a:off x="8448480" y="465480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9"/>
            <p:cNvSpPr/>
            <p:nvPr/>
          </p:nvSpPr>
          <p:spPr>
            <a:xfrm rot="5400000" flipV="1">
              <a:off x="8764920" y="476100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0"/>
            <p:cNvSpPr/>
            <p:nvPr/>
          </p:nvSpPr>
          <p:spPr>
            <a:xfrm rot="5400000" flipV="1">
              <a:off x="813276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1"/>
            <p:cNvSpPr/>
            <p:nvPr/>
          </p:nvSpPr>
          <p:spPr>
            <a:xfrm rot="5400000" flipV="1">
              <a:off x="79214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2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"/>
            <p:cNvSpPr/>
            <p:nvPr/>
          </p:nvSpPr>
          <p:spPr>
            <a:xfrm rot="5400000" flipV="1">
              <a:off x="7711560" y="4393800"/>
              <a:ext cx="363960" cy="422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"/>
            <p:cNvSpPr/>
            <p:nvPr/>
          </p:nvSpPr>
          <p:spPr>
            <a:xfrm rot="5400000" flipV="1">
              <a:off x="7922520" y="439488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5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6"/>
            <p:cNvSpPr/>
            <p:nvPr/>
          </p:nvSpPr>
          <p:spPr>
            <a:xfrm rot="5400000" flipV="1">
              <a:off x="7396200" y="4289760"/>
              <a:ext cx="363960" cy="6307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7"/>
            <p:cNvSpPr/>
            <p:nvPr/>
          </p:nvSpPr>
          <p:spPr>
            <a:xfrm rot="5400000" flipV="1">
              <a:off x="6403320" y="4544640"/>
              <a:ext cx="106200" cy="12096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8"/>
            <p:cNvSpPr/>
            <p:nvPr/>
          </p:nvSpPr>
          <p:spPr>
            <a:xfrm rot="5400000" flipV="1">
              <a:off x="6658200" y="4394520"/>
              <a:ext cx="363960" cy="42120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9"/>
            <p:cNvSpPr/>
            <p:nvPr/>
          </p:nvSpPr>
          <p:spPr>
            <a:xfrm rot="5400000" flipV="1">
              <a:off x="8582760" y="4212720"/>
              <a:ext cx="728280" cy="42084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20"/>
            <p:cNvSpPr/>
            <p:nvPr/>
          </p:nvSpPr>
          <p:spPr>
            <a:xfrm rot="5400000" flipV="1">
              <a:off x="8449560" y="4289040"/>
              <a:ext cx="363960" cy="63252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21"/>
            <p:cNvSpPr/>
            <p:nvPr/>
          </p:nvSpPr>
          <p:spPr>
            <a:xfrm rot="5400000" flipV="1">
              <a:off x="8133840" y="439488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22"/>
            <p:cNvSpPr/>
            <p:nvPr/>
          </p:nvSpPr>
          <p:spPr>
            <a:xfrm rot="5400000" flipV="1">
              <a:off x="813276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23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24"/>
            <p:cNvSpPr/>
            <p:nvPr/>
          </p:nvSpPr>
          <p:spPr>
            <a:xfrm rot="5400000" flipV="1">
              <a:off x="7634520" y="4106880"/>
              <a:ext cx="728280" cy="63252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8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70760" y="468360"/>
            <a:ext cx="8095320" cy="577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6" name="CustomShape 2"/>
          <p:cNvSpPr/>
          <p:nvPr/>
        </p:nvSpPr>
        <p:spPr>
          <a:xfrm>
            <a:off x="497880" y="-1604520"/>
            <a:ext cx="360" cy="26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"/>
          <p:cNvGrpSpPr/>
          <p:nvPr/>
        </p:nvGrpSpPr>
        <p:grpSpPr>
          <a:xfrm>
            <a:off x="6396120" y="4059360"/>
            <a:ext cx="2761200" cy="1094760"/>
            <a:chOff x="6396120" y="4059360"/>
            <a:chExt cx="2761200" cy="1094760"/>
          </a:xfrm>
        </p:grpSpPr>
        <p:sp>
          <p:nvSpPr>
            <p:cNvPr id="398" name="CustomShape 4"/>
            <p:cNvSpPr/>
            <p:nvPr/>
          </p:nvSpPr>
          <p:spPr>
            <a:xfrm rot="5400000" flipV="1">
              <a:off x="79214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5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6"/>
            <p:cNvSpPr/>
            <p:nvPr/>
          </p:nvSpPr>
          <p:spPr>
            <a:xfrm rot="5400000" flipV="1">
              <a:off x="70790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7"/>
            <p:cNvSpPr/>
            <p:nvPr/>
          </p:nvSpPr>
          <p:spPr>
            <a:xfrm rot="5400000" flipV="1">
              <a:off x="7394400" y="465480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8"/>
            <p:cNvSpPr/>
            <p:nvPr/>
          </p:nvSpPr>
          <p:spPr>
            <a:xfrm rot="5400000" flipV="1">
              <a:off x="8448480" y="4654800"/>
              <a:ext cx="365760" cy="63252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9"/>
            <p:cNvSpPr/>
            <p:nvPr/>
          </p:nvSpPr>
          <p:spPr>
            <a:xfrm rot="5400000" flipV="1">
              <a:off x="8764920" y="476100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10"/>
            <p:cNvSpPr/>
            <p:nvPr/>
          </p:nvSpPr>
          <p:spPr>
            <a:xfrm rot="5400000" flipV="1">
              <a:off x="813276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1"/>
            <p:cNvSpPr/>
            <p:nvPr/>
          </p:nvSpPr>
          <p:spPr>
            <a:xfrm rot="5400000" flipV="1">
              <a:off x="792144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2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3"/>
            <p:cNvSpPr/>
            <p:nvPr/>
          </p:nvSpPr>
          <p:spPr>
            <a:xfrm rot="5400000" flipV="1">
              <a:off x="7711560" y="4393800"/>
              <a:ext cx="363960" cy="422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4"/>
            <p:cNvSpPr/>
            <p:nvPr/>
          </p:nvSpPr>
          <p:spPr>
            <a:xfrm rot="5400000" flipV="1">
              <a:off x="7922520" y="439488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15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16"/>
            <p:cNvSpPr/>
            <p:nvPr/>
          </p:nvSpPr>
          <p:spPr>
            <a:xfrm rot="5400000" flipV="1">
              <a:off x="7396200" y="4289760"/>
              <a:ext cx="363960" cy="6307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7"/>
            <p:cNvSpPr/>
            <p:nvPr/>
          </p:nvSpPr>
          <p:spPr>
            <a:xfrm rot="5400000" flipV="1">
              <a:off x="6403320" y="4544640"/>
              <a:ext cx="106200" cy="12096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8"/>
            <p:cNvSpPr/>
            <p:nvPr/>
          </p:nvSpPr>
          <p:spPr>
            <a:xfrm rot="5400000" flipV="1">
              <a:off x="6658200" y="4394520"/>
              <a:ext cx="363960" cy="42120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9"/>
            <p:cNvSpPr/>
            <p:nvPr/>
          </p:nvSpPr>
          <p:spPr>
            <a:xfrm rot="5400000" flipV="1">
              <a:off x="8582760" y="4212720"/>
              <a:ext cx="728280" cy="42084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20"/>
            <p:cNvSpPr/>
            <p:nvPr/>
          </p:nvSpPr>
          <p:spPr>
            <a:xfrm rot="5400000" flipV="1">
              <a:off x="8449560" y="4289040"/>
              <a:ext cx="363960" cy="63252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1"/>
            <p:cNvSpPr/>
            <p:nvPr/>
          </p:nvSpPr>
          <p:spPr>
            <a:xfrm rot="5400000" flipV="1">
              <a:off x="8133840" y="4394880"/>
              <a:ext cx="363960" cy="42084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2"/>
            <p:cNvSpPr/>
            <p:nvPr/>
          </p:nvSpPr>
          <p:spPr>
            <a:xfrm rot="5400000" flipV="1">
              <a:off x="8132760" y="4760640"/>
              <a:ext cx="365760" cy="420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23"/>
            <p:cNvSpPr/>
            <p:nvPr/>
          </p:nvSpPr>
          <p:spPr>
            <a:xfrm rot="5400000" flipV="1">
              <a:off x="7710840" y="4759920"/>
              <a:ext cx="365760" cy="422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4"/>
            <p:cNvSpPr/>
            <p:nvPr/>
          </p:nvSpPr>
          <p:spPr>
            <a:xfrm rot="5400000" flipV="1">
              <a:off x="7634520" y="4106880"/>
              <a:ext cx="728280" cy="63252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9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1839433" y="1382233"/>
            <a:ext cx="4941887" cy="2215607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434343"/>
                </a:solidFill>
                <a:latin typeface="Barlow Condensed Medium"/>
                <a:ea typeface="Barlow Condensed Medium"/>
              </a:rPr>
              <a:t>dimensionality reduction methods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LDA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652320" y="1432800"/>
            <a:ext cx="400860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4"/>
          <p:cNvSpPr/>
          <p:nvPr/>
        </p:nvSpPr>
        <p:spPr>
          <a:xfrm>
            <a:off x="605520" y="1419840"/>
            <a:ext cx="8428320" cy="30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500" name="Picture 499"/>
          <p:cNvPicPr/>
          <p:nvPr/>
        </p:nvPicPr>
        <p:blipFill>
          <a:blip r:embed="rId2"/>
          <a:stretch/>
        </p:blipFill>
        <p:spPr>
          <a:xfrm>
            <a:off x="1647000" y="1526040"/>
            <a:ext cx="4479480" cy="309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LDA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652320" y="1432800"/>
            <a:ext cx="400860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4"/>
          <p:cNvSpPr/>
          <p:nvPr/>
        </p:nvSpPr>
        <p:spPr>
          <a:xfrm>
            <a:off x="605520" y="1419840"/>
            <a:ext cx="8428320" cy="30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505" name="Picture 504"/>
          <p:cNvPicPr/>
          <p:nvPr/>
        </p:nvPicPr>
        <p:blipFill>
          <a:blip r:embed="rId2"/>
          <a:stretch/>
        </p:blipFill>
        <p:spPr>
          <a:xfrm>
            <a:off x="1188720" y="1325520"/>
            <a:ext cx="6523560" cy="370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LDA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652320" y="1432800"/>
            <a:ext cx="400860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4"/>
          <p:cNvSpPr/>
          <p:nvPr/>
        </p:nvSpPr>
        <p:spPr>
          <a:xfrm>
            <a:off x="605520" y="1419840"/>
            <a:ext cx="8428320" cy="30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510" name="Picture 509"/>
          <p:cNvPicPr/>
          <p:nvPr/>
        </p:nvPicPr>
        <p:blipFill>
          <a:blip r:embed="rId2"/>
          <a:stretch/>
        </p:blipFill>
        <p:spPr>
          <a:xfrm>
            <a:off x="182880" y="1554480"/>
            <a:ext cx="3291840" cy="2663280"/>
          </a:xfrm>
          <a:prstGeom prst="rect">
            <a:avLst/>
          </a:prstGeom>
          <a:ln>
            <a:noFill/>
          </a:ln>
        </p:spPr>
      </p:pic>
      <p:pic>
        <p:nvPicPr>
          <p:cNvPr id="511" name="Picture 510"/>
          <p:cNvPicPr/>
          <p:nvPr/>
        </p:nvPicPr>
        <p:blipFill>
          <a:blip r:embed="rId3"/>
          <a:stretch/>
        </p:blipFill>
        <p:spPr>
          <a:xfrm>
            <a:off x="3566160" y="1554480"/>
            <a:ext cx="1980720" cy="942480"/>
          </a:xfrm>
          <a:prstGeom prst="rect">
            <a:avLst/>
          </a:prstGeom>
          <a:ln>
            <a:noFill/>
          </a:ln>
        </p:spPr>
      </p:pic>
      <p:pic>
        <p:nvPicPr>
          <p:cNvPr id="512" name="Picture 511"/>
          <p:cNvPicPr/>
          <p:nvPr/>
        </p:nvPicPr>
        <p:blipFill>
          <a:blip r:embed="rId4"/>
          <a:stretch/>
        </p:blipFill>
        <p:spPr>
          <a:xfrm>
            <a:off x="6035040" y="1645920"/>
            <a:ext cx="2808360" cy="232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155480" y="1272240"/>
            <a:ext cx="2736720" cy="577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54132"/>
                </a:solidFill>
                <a:latin typeface="Barlow Condensed"/>
                <a:ea typeface="Barlow Condensed"/>
              </a:rPr>
              <a:t>TABLE OF CONTENTS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4120560" y="2705400"/>
            <a:ext cx="6807240" cy="577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br/>
            <a:r>
              <a:rPr lang="en-US" sz="2400" b="0" strike="noStrike" spc="-1">
                <a:solidFill>
                  <a:srgbClr val="434343"/>
                </a:solidFill>
                <a:latin typeface="Barlow Condensed"/>
                <a:ea typeface="Barlow Condensed"/>
              </a:rPr>
              <a:t>why we need dimensionality </a:t>
            </a:r>
            <a:br/>
            <a:r>
              <a:rPr lang="en-US" sz="2400" b="0" strike="noStrike" spc="-1">
                <a:solidFill>
                  <a:srgbClr val="434343"/>
                </a:solidFill>
                <a:latin typeface="Barlow Condensed"/>
                <a:ea typeface="Barlow Condensed"/>
              </a:rPr>
              <a:t>reduction?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2270880" y="2635920"/>
            <a:ext cx="1460520" cy="577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434343"/>
                </a:solidFill>
                <a:latin typeface="Barlow Condensed"/>
                <a:ea typeface="Barlow Condensed"/>
              </a:rPr>
              <a:t>01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4"/>
          <p:cNvSpPr txBox="1"/>
          <p:nvPr/>
        </p:nvSpPr>
        <p:spPr>
          <a:xfrm>
            <a:off x="4092840" y="3367080"/>
            <a:ext cx="6807240" cy="577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34343"/>
                </a:solidFill>
                <a:latin typeface="Barlow Condensed"/>
                <a:ea typeface="Barlow Condensed"/>
              </a:rPr>
              <a:t>PCA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5"/>
          <p:cNvSpPr txBox="1"/>
          <p:nvPr/>
        </p:nvSpPr>
        <p:spPr>
          <a:xfrm>
            <a:off x="4092840" y="3861000"/>
            <a:ext cx="6807240" cy="577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34343"/>
                </a:solidFill>
                <a:latin typeface="Barlow Condensed"/>
                <a:ea typeface="Barlow Condensed"/>
              </a:rPr>
              <a:t>LDA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6"/>
          <p:cNvSpPr txBox="1"/>
          <p:nvPr/>
        </p:nvSpPr>
        <p:spPr>
          <a:xfrm>
            <a:off x="2319840" y="3283200"/>
            <a:ext cx="1460520" cy="577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434343"/>
                </a:solidFill>
                <a:latin typeface="Barlow Condensed"/>
                <a:ea typeface="Barlow Condensed"/>
              </a:rPr>
              <a:t>02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Shape 7"/>
          <p:cNvSpPr txBox="1"/>
          <p:nvPr/>
        </p:nvSpPr>
        <p:spPr>
          <a:xfrm>
            <a:off x="2319840" y="3861000"/>
            <a:ext cx="1460520" cy="577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434343"/>
                </a:solidFill>
                <a:latin typeface="Barlow Condensed"/>
                <a:ea typeface="Barlow Condensed"/>
              </a:rPr>
              <a:t>03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why we need dimensionality reduction?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652320" y="1334160"/>
            <a:ext cx="6978240" cy="312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br/>
            <a:r>
              <a:rPr lang="en-US" sz="1400" b="0" strike="noStrike" spc="-1">
                <a:solidFill>
                  <a:srgbClr val="000000"/>
                </a:solidFill>
                <a:latin typeface="Roboto Slab"/>
                <a:ea typeface="Roboto Slab"/>
              </a:rPr>
              <a:t>The curse of dimensionality occurs because the sample density decreases exponentially with the increase of the dimensionality</a:t>
            </a:r>
            <a:br/>
            <a:br/>
            <a:r>
              <a:rPr lang="en-US" sz="1400" b="0" strike="noStrike" spc="-1">
                <a:solidFill>
                  <a:srgbClr val="434343"/>
                </a:solidFill>
                <a:latin typeface="Roboto Slab"/>
                <a:ea typeface="Roboto Slab"/>
              </a:rPr>
              <a:t>this increase the potential of overfitting</a:t>
            </a:r>
            <a:br/>
            <a:br/>
            <a:r>
              <a:rPr lang="en-US" sz="1400" b="0" strike="noStrike" spc="-1">
                <a:solidFill>
                  <a:srgbClr val="434343"/>
                </a:solidFill>
                <a:latin typeface="Roboto Slab"/>
                <a:ea typeface="Roboto Slab"/>
              </a:rPr>
              <a:t>feature selection and feature extraction</a:t>
            </a:r>
            <a:br/>
            <a:br/>
            <a:r>
              <a:rPr lang="en-US" sz="1400" b="0" strike="noStrike" spc="-1">
                <a:solidFill>
                  <a:srgbClr val="434343"/>
                </a:solidFill>
                <a:latin typeface="Roboto Slab"/>
                <a:ea typeface="Roboto Slab"/>
              </a:rPr>
              <a:t>feature extraction project data from high dimension into lower dimension space</a:t>
            </a:r>
            <a:br/>
            <a:br/>
            <a:r>
              <a:rPr lang="en-US" sz="1400" b="0" strike="noStrike" spc="-1">
                <a:solidFill>
                  <a:srgbClr val="434343"/>
                </a:solidFill>
                <a:latin typeface="Roboto Slab"/>
                <a:ea typeface="Roboto Slab"/>
              </a:rPr>
              <a:t>feature selection return subset of original features</a:t>
            </a:r>
            <a:br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PCA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652320" y="1807200"/>
            <a:ext cx="6978240" cy="1799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17160">
              <a:lnSpc>
                <a:spcPct val="115000"/>
              </a:lnSpc>
              <a:buClr>
                <a:srgbClr val="4A4A4A"/>
              </a:buClr>
              <a:buFont typeface="Roboto Slab"/>
              <a:buAutoNum type="arabicPeriod"/>
            </a:pPr>
            <a:r>
              <a:rPr lang="en-US" sz="1400" b="0" strike="noStrike" spc="-1">
                <a:solidFill>
                  <a:srgbClr val="4A4A4A"/>
                </a:solidFill>
                <a:latin typeface="Roboto Slab"/>
                <a:ea typeface="Roboto Slab"/>
              </a:rPr>
              <a:t>Standardization of the data (scale your features that has similar range)</a:t>
            </a:r>
            <a:br/>
            <a:r>
              <a:rPr lang="en-US" sz="1400" b="0" strike="noStrike" spc="-1">
                <a:solidFill>
                  <a:srgbClr val="4A4A4A"/>
                </a:solidFill>
                <a:latin typeface="Roboto Slab"/>
                <a:ea typeface="Roboto Slab"/>
              </a:rPr>
              <a:t>Computing the covariance matrix</a:t>
            </a:r>
            <a:br/>
            <a:r>
              <a:rPr lang="en-US" sz="1400" b="0" strike="noStrike" spc="-1">
                <a:solidFill>
                  <a:srgbClr val="4A4A4A"/>
                </a:solidFill>
                <a:latin typeface="Roboto Slab"/>
                <a:ea typeface="Roboto Slab"/>
              </a:rPr>
              <a:t>Calculating the eigenvectors and eigenvalues</a:t>
            </a:r>
            <a:br/>
            <a:r>
              <a:rPr lang="en-US" sz="1400" b="0" strike="noStrike" spc="-1">
                <a:solidFill>
                  <a:srgbClr val="4A4A4A"/>
                </a:solidFill>
                <a:latin typeface="Roboto Slab"/>
                <a:ea typeface="Roboto Slab"/>
              </a:rPr>
              <a:t>Computing the Principal Components</a:t>
            </a:r>
            <a:br/>
            <a:r>
              <a:rPr lang="en-US" sz="1400" b="0" strike="noStrike" spc="-1">
                <a:solidFill>
                  <a:srgbClr val="4A4A4A"/>
                </a:solidFill>
                <a:latin typeface="Roboto Slab"/>
                <a:ea typeface="Roboto Slab"/>
              </a:rPr>
              <a:t>Reducing the dimensions of the data set</a:t>
            </a:r>
            <a:br/>
            <a:br/>
            <a:r>
              <a:rPr lang="en-US" sz="1400" b="0" strike="noStrike" spc="-1">
                <a:solidFill>
                  <a:srgbClr val="4A4A4A"/>
                </a:solidFill>
                <a:latin typeface="Roboto Slab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PCA </a:t>
            </a:r>
            <a:r>
              <a:rPr lang="en-US" sz="1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(</a:t>
            </a:r>
            <a:r>
              <a:rPr lang="en-US" sz="1400" b="0" strike="noStrike" spc="-1">
                <a:solidFill>
                  <a:srgbClr val="4A4A4A"/>
                </a:solidFill>
                <a:latin typeface="Roboto Slab"/>
                <a:ea typeface="Roboto Slab"/>
              </a:rPr>
              <a:t>Computing the covariance matrix)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652320" y="1322280"/>
            <a:ext cx="6978240" cy="228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04560">
              <a:lnSpc>
                <a:spcPct val="115000"/>
              </a:lnSpc>
              <a:buClr>
                <a:srgbClr val="4A4A4A"/>
              </a:buClr>
              <a:buFont typeface="Arial"/>
              <a:buChar char="●"/>
            </a:pPr>
            <a:r>
              <a:rPr lang="en-US" sz="1200" b="0" strike="noStrike" spc="-1">
                <a:solidFill>
                  <a:srgbClr val="4A4A4A"/>
                </a:solidFill>
                <a:latin typeface="Arial"/>
                <a:ea typeface="Arial"/>
              </a:rPr>
              <a:t>The covariance value denotes how co-dependent two variables are with respect to each other</a:t>
            </a:r>
            <a:br/>
            <a:r>
              <a:rPr lang="en-US" sz="1200" b="0" strike="noStrike" spc="-1">
                <a:solidFill>
                  <a:srgbClr val="4A4A4A"/>
                </a:solidFill>
                <a:latin typeface="Arial"/>
                <a:ea typeface="Arial"/>
              </a:rPr>
              <a:t>If the covariance value is negative, it denotes the respective variables are indirectly proportional to each other</a:t>
            </a:r>
            <a:br/>
            <a:r>
              <a:rPr lang="en-US" sz="1200" b="0" strike="noStrike" spc="-1">
                <a:solidFill>
                  <a:srgbClr val="4A4A4A"/>
                </a:solidFill>
                <a:latin typeface="Arial"/>
                <a:ea typeface="Arial"/>
              </a:rPr>
              <a:t>A positive covariance denotes that the respective variables are directly proportional to each other</a:t>
            </a:r>
            <a:br/>
            <a:br/>
            <a:br/>
            <a:r>
              <a:rPr lang="en-US" sz="1200" b="0" strike="noStrike" spc="-1">
                <a:solidFill>
                  <a:srgbClr val="4A4A4A"/>
                </a:solidFill>
                <a:latin typeface="Arial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3" name="Google Shape;370;p13"/>
          <p:cNvPicPr/>
          <p:nvPr/>
        </p:nvPicPr>
        <p:blipFill>
          <a:blip r:embed="rId2"/>
          <a:stretch/>
        </p:blipFill>
        <p:spPr>
          <a:xfrm>
            <a:off x="2779560" y="3000600"/>
            <a:ext cx="2723760" cy="121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PCA </a:t>
            </a:r>
            <a:r>
              <a:rPr lang="en-US" sz="1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(geometric interpretation of covariance matrix)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Google Shape;377;p14"/>
          <p:cNvPicPr/>
          <p:nvPr/>
        </p:nvPicPr>
        <p:blipFill>
          <a:blip r:embed="rId2"/>
          <a:stretch/>
        </p:blipFill>
        <p:spPr>
          <a:xfrm>
            <a:off x="2501640" y="1492920"/>
            <a:ext cx="3574080" cy="339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PCA </a:t>
            </a:r>
            <a:r>
              <a:rPr lang="en-US" sz="1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(how we can calculate covariance matrix?)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9" name="Google Shape;384;p15"/>
          <p:cNvPicPr/>
          <p:nvPr/>
        </p:nvPicPr>
        <p:blipFill>
          <a:blip r:embed="rId2"/>
          <a:stretch/>
        </p:blipFill>
        <p:spPr>
          <a:xfrm>
            <a:off x="905040" y="1559160"/>
            <a:ext cx="2152440" cy="461520"/>
          </a:xfrm>
          <a:prstGeom prst="rect">
            <a:avLst/>
          </a:prstGeom>
          <a:ln>
            <a:noFill/>
          </a:ln>
        </p:spPr>
      </p:pic>
      <p:sp>
        <p:nvSpPr>
          <p:cNvPr id="480" name="CustomShape 3"/>
          <p:cNvSpPr/>
          <p:nvPr/>
        </p:nvSpPr>
        <p:spPr>
          <a:xfrm>
            <a:off x="598680" y="1524240"/>
            <a:ext cx="3060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vo"/>
                <a:ea typeface="Arvo"/>
              </a:rPr>
              <a:t>1.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598680" y="2285280"/>
            <a:ext cx="7379280" cy="72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vo"/>
                <a:ea typeface="Arvo"/>
              </a:rPr>
              <a:t>2. from first step, we know that mean of each feature is zero.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vo"/>
                <a:ea typeface="Arvo"/>
              </a:rPr>
              <a:t>so to calculate covariance matrix we should use this formula: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598680" y="2795040"/>
            <a:ext cx="330552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vo"/>
                <a:ea typeface="Arvo"/>
              </a:rPr>
              <a:t>np.matmul(X.T , X) / N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652320" y="3247560"/>
            <a:ext cx="7671600" cy="5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vo"/>
                <a:ea typeface="Arvo"/>
              </a:rPr>
              <a:t>3. now if we sort the eigenvalues of this covariance matrix, the first eigenvector that related to biggest eigenvalue, is vector that our data has most variance in its direction.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4" name="CustomShape 7"/>
          <p:cNvSpPr/>
          <p:nvPr/>
        </p:nvSpPr>
        <p:spPr>
          <a:xfrm>
            <a:off x="709920" y="3915720"/>
            <a:ext cx="695268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vo"/>
                <a:ea typeface="Arvo"/>
              </a:rPr>
              <a:t>4. for mapping or data from D dim to K dim. we get first k eigenvectors and put them as basis of our space. then we project all the points into the new space.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LDA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652320" y="1432800"/>
            <a:ext cx="400860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4"/>
          <p:cNvSpPr/>
          <p:nvPr/>
        </p:nvSpPr>
        <p:spPr>
          <a:xfrm>
            <a:off x="605520" y="1419840"/>
            <a:ext cx="8428320" cy="30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vo"/>
                <a:ea typeface="Arvo"/>
              </a:rPr>
              <a:t>PCA interested to find axes that maximize variance but LDA is interested to find axes that maximize separability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489" name="Picture 2"/>
          <p:cNvPicPr/>
          <p:nvPr/>
        </p:nvPicPr>
        <p:blipFill>
          <a:blip r:embed="rId2"/>
          <a:stretch/>
        </p:blipFill>
        <p:spPr>
          <a:xfrm>
            <a:off x="3150000" y="2127960"/>
            <a:ext cx="2116440" cy="270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652320" y="1233720"/>
            <a:ext cx="829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TextShape 2"/>
          <p:cNvSpPr txBox="1"/>
          <p:nvPr/>
        </p:nvSpPr>
        <p:spPr>
          <a:xfrm>
            <a:off x="652320" y="307440"/>
            <a:ext cx="3750840" cy="727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LDA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652320" y="1432800"/>
            <a:ext cx="400860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4"/>
          <p:cNvSpPr/>
          <p:nvPr/>
        </p:nvSpPr>
        <p:spPr>
          <a:xfrm>
            <a:off x="605520" y="1419840"/>
            <a:ext cx="8428320" cy="30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494" name="Picture 493"/>
          <p:cNvPicPr/>
          <p:nvPr/>
        </p:nvPicPr>
        <p:blipFill>
          <a:blip r:embed="rId2"/>
          <a:stretch/>
        </p:blipFill>
        <p:spPr>
          <a:xfrm>
            <a:off x="921960" y="2377440"/>
            <a:ext cx="3558600" cy="17373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3"/>
          <a:stretch/>
        </p:blipFill>
        <p:spPr>
          <a:xfrm>
            <a:off x="5684760" y="2377440"/>
            <a:ext cx="1904760" cy="173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334</Words>
  <Application>Microsoft Office PowerPoint</Application>
  <PresentationFormat>On-screen Show (16:9)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Arvo</vt:lpstr>
      <vt:lpstr>Barlow Condensed</vt:lpstr>
      <vt:lpstr>Barlow Condensed Medium</vt:lpstr>
      <vt:lpstr>Barlow Condensed SemiBold</vt:lpstr>
      <vt:lpstr>Roboto Slab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methods</dc:title>
  <dc:subject/>
  <dc:creator/>
  <dc:description/>
  <cp:lastModifiedBy>snz</cp:lastModifiedBy>
  <cp:revision>4</cp:revision>
  <dcterms:modified xsi:type="dcterms:W3CDTF">2020-03-27T13:34:21Z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