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C9EB"/>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643"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79FD-E6CB-4642-B84A-2742284CC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83072A-3252-4B60-B245-E19FFBFB4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0F313-0046-4E42-99C0-02F2128FBADD}"/>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E6920562-79BA-4286-BD05-40F5E00C4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32513-7F74-4D39-99FA-81CB5F4B8284}"/>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428266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4597-AFC9-4460-963A-116C59682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23AE74-1005-4EED-A068-3987D65AF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9F591-83C4-424D-AFA1-0E9697B7E000}"/>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DD56B25E-820B-4134-9988-2870BB397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69409-4D84-420B-B157-7922A784AB56}"/>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141350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82CF9-D869-427F-A3E1-C91389DE42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21B77-13C2-487A-98C5-6EA882243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0B8AE-830B-4DEC-9493-0A2F5CCE42D9}"/>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732DB7F8-F00C-47F4-820B-C1CDF196F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F3A18-F2B1-4047-B91A-EA8A8776CF3B}"/>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73571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5BD3-84D8-4B93-A85E-BB46B270F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53A67-B5C6-4F03-AADC-C731AF8E2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DC871-8203-48F2-94EF-65805CB53D68}"/>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28EDB2BD-0992-401D-8B85-CF7606D2A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8E235-D440-490C-B5C5-88DCD094C7A3}"/>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346812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EDEC-9EB1-4E8C-A49C-9EBEC5ED4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E0D90-C343-4775-995B-F516059EBD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7C43FD-C410-4B8A-80B2-48642940DE73}"/>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9F7F58D2-4189-407E-9EF1-B955FF5F6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E516B-AF6D-48E0-BE74-F038A8FDA4CF}"/>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403592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E9B2-0331-4F33-A424-43816F7BB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97CEB4-2DFD-4F72-8626-FB9A510CFB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87A47C-DB3F-4A6C-9B5F-9AE1C42A5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BA578-45B5-44F4-8004-12D033463CFE}"/>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6" name="Footer Placeholder 5">
            <a:extLst>
              <a:ext uri="{FF2B5EF4-FFF2-40B4-BE49-F238E27FC236}">
                <a16:creationId xmlns:a16="http://schemas.microsoft.com/office/drawing/2014/main" id="{4C455D7A-1DA4-4499-A995-5049BEBF1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2280E-84C2-41F5-A2AD-EBF9CB45EF33}"/>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229287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0EAC-A8CA-4B5E-90F5-087E1BF621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F13C7-7634-4216-9956-2D7A189D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292706-97A4-4A7A-BD25-6439F376A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643A7-B835-4130-BD3E-3F1238D52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29025-5C6C-42EF-9165-6EFAD622A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035EF-669E-41A3-B79A-A6428813263B}"/>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8" name="Footer Placeholder 7">
            <a:extLst>
              <a:ext uri="{FF2B5EF4-FFF2-40B4-BE49-F238E27FC236}">
                <a16:creationId xmlns:a16="http://schemas.microsoft.com/office/drawing/2014/main" id="{4E430783-2378-439A-ADF1-F0D93D8E4A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D5518C-0BC1-4B85-B5C3-3009D11628A1}"/>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256046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3583-0B21-4457-B643-EEEA9F46C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56A6F-1D5A-48F6-8D11-1395462BCD36}"/>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4" name="Footer Placeholder 3">
            <a:extLst>
              <a:ext uri="{FF2B5EF4-FFF2-40B4-BE49-F238E27FC236}">
                <a16:creationId xmlns:a16="http://schemas.microsoft.com/office/drawing/2014/main" id="{E89A51B4-9C6B-4AA6-99D3-2B377F07A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030BF-A1ED-49A8-B6A8-990BB3708628}"/>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35201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1CEEF-1B62-4330-9D53-CC4218A4CC9E}"/>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3" name="Footer Placeholder 2">
            <a:extLst>
              <a:ext uri="{FF2B5EF4-FFF2-40B4-BE49-F238E27FC236}">
                <a16:creationId xmlns:a16="http://schemas.microsoft.com/office/drawing/2014/main" id="{787DDFB0-8A8C-495D-AB9A-653584F0B5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D527C1-5CFC-4A95-A9CA-97A70E31F547}"/>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147692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76C8-0938-46DC-A9D1-74BDED5E6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A120D-DCB4-4EDA-BC60-366BB49F2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54F3F7-E2A0-4FA5-BB41-CD7B0BC89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CF751-5C11-466A-989E-02C22BB11C13}"/>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6" name="Footer Placeholder 5">
            <a:extLst>
              <a:ext uri="{FF2B5EF4-FFF2-40B4-BE49-F238E27FC236}">
                <a16:creationId xmlns:a16="http://schemas.microsoft.com/office/drawing/2014/main" id="{7EDB43B7-199D-4DEE-BE87-2EE33FE36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28D6F-9A55-417D-A0AA-48D3C28CF153}"/>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23676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3794-46DD-4FBD-A528-E78B8E62C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A312E-9581-4CB3-81EC-D090D8270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752F9-578F-4C27-944A-AF2743C54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14814-82E3-4C0B-8759-9BD35F0BE09C}"/>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6" name="Footer Placeholder 5">
            <a:extLst>
              <a:ext uri="{FF2B5EF4-FFF2-40B4-BE49-F238E27FC236}">
                <a16:creationId xmlns:a16="http://schemas.microsoft.com/office/drawing/2014/main" id="{A7ADD0C6-BA26-41F8-BE00-76F6E18DB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ED968-60ED-4B4F-833D-AAC3D84B61CE}"/>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148456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BD1EA-6DF2-44D9-9BA2-9E5D6CD6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3CBC8-2E49-4C66-BB5E-7B6B00B38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B7410-93EC-43B6-AC6B-D63C5907B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C7679B9B-E51E-492C-8492-197AB9895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6F03F1-C242-4C23-8614-7C8A4683F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34DDB-C1D0-4D7A-BFFA-F9F7B5B41FCB}" type="slidenum">
              <a:rPr lang="en-US" smtClean="0"/>
              <a:t>‹#›</a:t>
            </a:fld>
            <a:endParaRPr lang="en-US"/>
          </a:p>
        </p:txBody>
      </p:sp>
    </p:spTree>
    <p:extLst>
      <p:ext uri="{BB962C8B-B14F-4D97-AF65-F5344CB8AC3E}">
        <p14:creationId xmlns:p14="http://schemas.microsoft.com/office/powerpoint/2010/main" val="290014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mp.cse.fau.edu/~cen4010s2020_g02/Milestone_4/BOOTSTRAP/www/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709B0-6A61-42F9-A7D3-114990F7D60C}"/>
              </a:ext>
            </a:extLst>
          </p:cNvPr>
          <p:cNvPicPr/>
          <p:nvPr/>
        </p:nvPicPr>
        <p:blipFill>
          <a:blip r:embed="rId2">
            <a:extLst>
              <a:ext uri="{28A0092B-C50C-407E-A947-70E740481C1C}">
                <a14:useLocalDpi xmlns:a14="http://schemas.microsoft.com/office/drawing/2010/main" val="0"/>
              </a:ext>
            </a:extLst>
          </a:blip>
          <a:stretch>
            <a:fillRect/>
          </a:stretch>
        </p:blipFill>
        <p:spPr>
          <a:xfrm>
            <a:off x="2282065" y="1234056"/>
            <a:ext cx="7381569" cy="2293374"/>
          </a:xfrm>
          <a:prstGeom prst="rect">
            <a:avLst/>
          </a:prstGeom>
        </p:spPr>
      </p:pic>
      <p:sp>
        <p:nvSpPr>
          <p:cNvPr id="8" name="TextBox 7">
            <a:extLst>
              <a:ext uri="{FF2B5EF4-FFF2-40B4-BE49-F238E27FC236}">
                <a16:creationId xmlns:a16="http://schemas.microsoft.com/office/drawing/2014/main" id="{96CA96C1-0DF9-49D3-8E1A-5C7911623129}"/>
              </a:ext>
            </a:extLst>
          </p:cNvPr>
          <p:cNvSpPr txBox="1"/>
          <p:nvPr/>
        </p:nvSpPr>
        <p:spPr>
          <a:xfrm>
            <a:off x="1848464" y="3924523"/>
            <a:ext cx="8495071" cy="369332"/>
          </a:xfrm>
          <a:prstGeom prst="rect">
            <a:avLst/>
          </a:prstGeom>
          <a:noFill/>
        </p:spPr>
        <p:txBody>
          <a:bodyPr wrap="square" rtlCol="0">
            <a:spAutoFit/>
          </a:bodyPr>
          <a:lstStyle/>
          <a:p>
            <a:r>
              <a:rPr lang="en-US" dirty="0">
                <a:latin typeface="AcmeFont" pitchFamily="2" charset="0"/>
              </a:rPr>
              <a:t>Developers : Oscar Aquino – Elizabeth Garcia – Ryan Bates – Jesse Kelly</a:t>
            </a:r>
          </a:p>
        </p:txBody>
      </p:sp>
      <p:pic>
        <p:nvPicPr>
          <p:cNvPr id="9" name="Picture 8">
            <a:extLst>
              <a:ext uri="{FF2B5EF4-FFF2-40B4-BE49-F238E27FC236}">
                <a16:creationId xmlns:a16="http://schemas.microsoft.com/office/drawing/2014/main" id="{0A5BA7D6-F5F2-4330-A1F5-A2395190CCD0}"/>
              </a:ext>
            </a:extLst>
          </p:cNvPr>
          <p:cNvPicPr/>
          <p:nvPr/>
        </p:nvPicPr>
        <p:blipFill>
          <a:blip r:embed="rId3">
            <a:extLst>
              <a:ext uri="{28A0092B-C50C-407E-A947-70E740481C1C}">
                <a14:useLocalDpi xmlns:a14="http://schemas.microsoft.com/office/drawing/2010/main" val="0"/>
              </a:ext>
            </a:extLst>
          </a:blip>
          <a:stretch>
            <a:fillRect/>
          </a:stretch>
        </p:blipFill>
        <p:spPr>
          <a:xfrm>
            <a:off x="5004127" y="4377889"/>
            <a:ext cx="1937446" cy="1532850"/>
          </a:xfrm>
          <a:prstGeom prst="rect">
            <a:avLst/>
          </a:prstGeom>
        </p:spPr>
      </p:pic>
      <p:sp>
        <p:nvSpPr>
          <p:cNvPr id="10" name="TextBox 9">
            <a:extLst>
              <a:ext uri="{FF2B5EF4-FFF2-40B4-BE49-F238E27FC236}">
                <a16:creationId xmlns:a16="http://schemas.microsoft.com/office/drawing/2014/main" id="{26DDC6C7-F342-4DE2-90C9-730925A9973E}"/>
              </a:ext>
            </a:extLst>
          </p:cNvPr>
          <p:cNvSpPr txBox="1"/>
          <p:nvPr/>
        </p:nvSpPr>
        <p:spPr>
          <a:xfrm>
            <a:off x="2668596" y="5994773"/>
            <a:ext cx="6431529" cy="861774"/>
          </a:xfrm>
          <a:prstGeom prst="rect">
            <a:avLst/>
          </a:prstGeom>
          <a:noFill/>
        </p:spPr>
        <p:txBody>
          <a:bodyPr wrap="square" rtlCol="0">
            <a:spAutoFit/>
          </a:bodyPr>
          <a:lstStyle/>
          <a:p>
            <a:pPr algn="ctr"/>
            <a:r>
              <a:rPr lang="en-US" sz="1600" i="1" dirty="0">
                <a:latin typeface="Bahnschrift Light" panose="020B0502040204020203" pitchFamily="34" charset="0"/>
              </a:rPr>
              <a:t>A website dedicated to the establishment of quality choices in what to watch established by the consumers, and how to find them.</a:t>
            </a:r>
          </a:p>
          <a:p>
            <a:endParaRPr lang="en-US" dirty="0"/>
          </a:p>
        </p:txBody>
      </p:sp>
    </p:spTree>
    <p:extLst>
      <p:ext uri="{BB962C8B-B14F-4D97-AF65-F5344CB8AC3E}">
        <p14:creationId xmlns:p14="http://schemas.microsoft.com/office/powerpoint/2010/main" val="254734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7F0B-95BB-4552-B71D-3E3453E3C2AD}"/>
              </a:ext>
            </a:extLst>
          </p:cNvPr>
          <p:cNvSpPr>
            <a:spLocks noGrp="1"/>
          </p:cNvSpPr>
          <p:nvPr>
            <p:ph type="title"/>
          </p:nvPr>
        </p:nvSpPr>
        <p:spPr/>
        <p:txBody>
          <a:bodyPr/>
          <a:lstStyle/>
          <a:p>
            <a:pPr algn="ctr"/>
            <a:r>
              <a:rPr lang="en-US" dirty="0">
                <a:latin typeface="AcmeFont" pitchFamily="2" charset="0"/>
              </a:rPr>
              <a:t>System Constraints</a:t>
            </a:r>
          </a:p>
        </p:txBody>
      </p:sp>
      <p:sp>
        <p:nvSpPr>
          <p:cNvPr id="3" name="Content Placeholder 2">
            <a:extLst>
              <a:ext uri="{FF2B5EF4-FFF2-40B4-BE49-F238E27FC236}">
                <a16:creationId xmlns:a16="http://schemas.microsoft.com/office/drawing/2014/main" id="{D07372C3-1DF6-4405-B1FD-43F81D07A334}"/>
              </a:ext>
            </a:extLst>
          </p:cNvPr>
          <p:cNvSpPr>
            <a:spLocks noGrp="1"/>
          </p:cNvSpPr>
          <p:nvPr>
            <p:ph idx="1"/>
          </p:nvPr>
        </p:nvSpPr>
        <p:spPr>
          <a:xfrm>
            <a:off x="838200" y="1524000"/>
            <a:ext cx="10699044" cy="5136444"/>
          </a:xfrm>
        </p:spPr>
        <p:txBody>
          <a:bodyPr>
            <a:noAutofit/>
          </a:bodyPr>
          <a:lstStyle/>
          <a:p>
            <a:r>
              <a:rPr lang="en-US" sz="1700" b="1" dirty="0">
                <a:latin typeface="Bahnschrift Light" panose="020B0502040204020203" pitchFamily="34" charset="0"/>
              </a:rPr>
              <a:t>Response time</a:t>
            </a:r>
            <a:r>
              <a:rPr lang="en-US" sz="1700" dirty="0">
                <a:latin typeface="Bahnschrift Light" panose="020B0502040204020203" pitchFamily="34" charset="0"/>
              </a:rPr>
              <a:t> – The software will only retrieve outside data from one API containing all the necessary information as an outside source. Flags can be used for delays after 0.5 seconds, 5 seconds, and 10 seconds where if it reaches an unresponsiveness that lasts for 10 seconds the software should provide some solution based on the exception thrown.</a:t>
            </a:r>
          </a:p>
          <a:p>
            <a:r>
              <a:rPr lang="en-US" sz="1700" b="1" dirty="0">
                <a:latin typeface="Bahnschrift Light" panose="020B0502040204020203" pitchFamily="34" charset="0"/>
              </a:rPr>
              <a:t>Scalability</a:t>
            </a:r>
            <a:r>
              <a:rPr lang="en-US" sz="1700" dirty="0">
                <a:latin typeface="Bahnschrift Light" panose="020B0502040204020203" pitchFamily="34" charset="0"/>
              </a:rPr>
              <a:t> – We will define the capacity of the software in terms of users to be 3,000 users for the first version that we put out in order to protect the responsiveness of the site.</a:t>
            </a:r>
          </a:p>
          <a:p>
            <a:r>
              <a:rPr lang="en-US" sz="1700" b="1" dirty="0">
                <a:latin typeface="Bahnschrift Light" panose="020B0502040204020203" pitchFamily="34" charset="0"/>
              </a:rPr>
              <a:t>Hardware</a:t>
            </a:r>
            <a:r>
              <a:rPr lang="en-US" sz="1700" dirty="0">
                <a:latin typeface="Bahnschrift Light" panose="020B0502040204020203" pitchFamily="34" charset="0"/>
              </a:rPr>
              <a:t> – Low level hardware specifications will be required in order to welcome as many devices as possible</a:t>
            </a:r>
          </a:p>
          <a:p>
            <a:r>
              <a:rPr lang="en-US" sz="1700" b="1" dirty="0">
                <a:latin typeface="Bahnschrift Light" panose="020B0502040204020203" pitchFamily="34" charset="0"/>
              </a:rPr>
              <a:t>Software</a:t>
            </a:r>
            <a:r>
              <a:rPr lang="en-US" sz="1700" dirty="0">
                <a:latin typeface="Bahnschrift Light" panose="020B0502040204020203" pitchFamily="34" charset="0"/>
              </a:rPr>
              <a:t> – Software will support new operating systems without the consideration of outdated versions.</a:t>
            </a:r>
          </a:p>
          <a:p>
            <a:r>
              <a:rPr lang="en-US" sz="1700" b="1" dirty="0">
                <a:latin typeface="Bahnschrift Light" panose="020B0502040204020203" pitchFamily="34" charset="0"/>
              </a:rPr>
              <a:t>Reliability </a:t>
            </a:r>
            <a:r>
              <a:rPr lang="en-US" sz="1700" dirty="0">
                <a:latin typeface="Bahnschrift Light" panose="020B0502040204020203" pitchFamily="34" charset="0"/>
              </a:rPr>
              <a:t>– Based on the capacity limit of the users, if the software reaches a 10 second delay, this information can be stored in a count. If the count reaches more than 3 crucial delays, we will temporarily have the site under construction for 24 hours to fix the issue.</a:t>
            </a:r>
          </a:p>
          <a:p>
            <a:r>
              <a:rPr lang="en-US" sz="1700" b="1" dirty="0">
                <a:latin typeface="Bahnschrift Light" panose="020B0502040204020203" pitchFamily="34" charset="0"/>
              </a:rPr>
              <a:t>Security </a:t>
            </a:r>
            <a:r>
              <a:rPr lang="en-US" sz="1700" dirty="0">
                <a:latin typeface="Bahnschrift Light" panose="020B0502040204020203" pitchFamily="34" charset="0"/>
              </a:rPr>
              <a:t>– Only a select few members (developers) will have a management status for on site issues. Software should be compliant with regulation user security. Heavy focus on protecting user information as no payment information will be required.</a:t>
            </a:r>
          </a:p>
          <a:p>
            <a:r>
              <a:rPr lang="en-US" sz="1700" b="1" dirty="0">
                <a:latin typeface="Bahnschrift Light" panose="020B0502040204020203" pitchFamily="34" charset="0"/>
              </a:rPr>
              <a:t>Usability </a:t>
            </a:r>
            <a:r>
              <a:rPr lang="en-US" sz="1700" dirty="0">
                <a:latin typeface="Bahnschrift Light" panose="020B0502040204020203" pitchFamily="34" charset="0"/>
              </a:rPr>
              <a:t>– How easy is it to sign up? How easy is the search function? How does the site appeal to the user from both a visual and technical perspective? User must feel satisfied and they must be able to reach their goals efficiently.</a:t>
            </a:r>
          </a:p>
          <a:p>
            <a:endParaRPr lang="en-US" sz="1700" dirty="0">
              <a:latin typeface="Bahnschrift Light" panose="020B0502040204020203" pitchFamily="34" charset="0"/>
            </a:endParaRPr>
          </a:p>
        </p:txBody>
      </p:sp>
    </p:spTree>
    <p:extLst>
      <p:ext uri="{BB962C8B-B14F-4D97-AF65-F5344CB8AC3E}">
        <p14:creationId xmlns:p14="http://schemas.microsoft.com/office/powerpoint/2010/main" val="124123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435E-5C89-4A83-ACC0-AFDA445A7456}"/>
              </a:ext>
            </a:extLst>
          </p:cNvPr>
          <p:cNvSpPr>
            <a:spLocks noGrp="1"/>
          </p:cNvSpPr>
          <p:nvPr>
            <p:ph type="title"/>
          </p:nvPr>
        </p:nvSpPr>
        <p:spPr>
          <a:xfrm>
            <a:off x="136878" y="353836"/>
            <a:ext cx="11918244" cy="1325563"/>
          </a:xfrm>
        </p:spPr>
        <p:txBody>
          <a:bodyPr/>
          <a:lstStyle/>
          <a:p>
            <a:pPr algn="ctr"/>
            <a:r>
              <a:rPr lang="en-US" b="1" dirty="0">
                <a:latin typeface="AcmeFont" pitchFamily="2" charset="0"/>
              </a:rPr>
              <a:t>Team Members Contribution – Thank You!</a:t>
            </a:r>
          </a:p>
        </p:txBody>
      </p:sp>
      <p:sp>
        <p:nvSpPr>
          <p:cNvPr id="3" name="Content Placeholder 2">
            <a:extLst>
              <a:ext uri="{FF2B5EF4-FFF2-40B4-BE49-F238E27FC236}">
                <a16:creationId xmlns:a16="http://schemas.microsoft.com/office/drawing/2014/main" id="{93D0FC24-9891-46CB-A866-53D1EA9153EB}"/>
              </a:ext>
            </a:extLst>
          </p:cNvPr>
          <p:cNvSpPr>
            <a:spLocks noGrp="1"/>
          </p:cNvSpPr>
          <p:nvPr>
            <p:ph idx="1"/>
          </p:nvPr>
        </p:nvSpPr>
        <p:spPr/>
        <p:txBody>
          <a:bodyPr>
            <a:normAutofit fontScale="85000" lnSpcReduction="20000"/>
          </a:bodyPr>
          <a:lstStyle/>
          <a:p>
            <a:pPr marL="0" indent="0">
              <a:buNone/>
            </a:pPr>
            <a:r>
              <a:rPr lang="en-US" dirty="0">
                <a:latin typeface="Bahnschrift Light" panose="020B0502040204020203" pitchFamily="34" charset="0"/>
              </a:rPr>
              <a:t>Link to the current version of our site:</a:t>
            </a:r>
          </a:p>
          <a:p>
            <a:pPr marL="0" indent="0">
              <a:buNone/>
            </a:pPr>
            <a:r>
              <a:rPr lang="en-US" sz="2400" u="sng" dirty="0">
                <a:latin typeface="Bahnschrift Light" panose="020B0502040204020203" pitchFamily="34" charset="0"/>
                <a:hlinkClick r:id="rId2"/>
              </a:rPr>
              <a:t>https://lamp.cse.fau.edu/~cen4010s2020_g02/Milestone_4/BOOTSTRAP/www/index.html</a:t>
            </a:r>
            <a:endParaRPr lang="en-US" sz="2400" dirty="0">
              <a:latin typeface="Bahnschrift Light" panose="020B0502040204020203" pitchFamily="34" charset="0"/>
            </a:endParaRPr>
          </a:p>
          <a:p>
            <a:pPr marL="0" indent="0">
              <a:buNone/>
            </a:pPr>
            <a:endParaRPr lang="en-US" b="1" dirty="0">
              <a:latin typeface="Bahnschrift Light" panose="020B0502040204020203" pitchFamily="34" charset="0"/>
            </a:endParaRPr>
          </a:p>
          <a:p>
            <a:pPr marL="0" indent="0">
              <a:buNone/>
            </a:pPr>
            <a:r>
              <a:rPr lang="en-US" b="1" dirty="0">
                <a:latin typeface="Bahnschrift Light" panose="020B0502040204020203" pitchFamily="34" charset="0"/>
              </a:rPr>
              <a:t>CEN 4010 Principles of Software Engineering - </a:t>
            </a:r>
            <a:r>
              <a:rPr lang="en-US" dirty="0">
                <a:latin typeface="Bahnschrift Light" panose="020B0502040204020203" pitchFamily="34" charset="0"/>
              </a:rPr>
              <a:t>Summer 2020</a:t>
            </a:r>
          </a:p>
          <a:p>
            <a:pPr marL="0" indent="0">
              <a:buNone/>
            </a:pPr>
            <a:endParaRPr lang="en-US" dirty="0">
              <a:latin typeface="Bahnschrift Light" panose="020B0502040204020203" pitchFamily="34" charset="0"/>
            </a:endParaRPr>
          </a:p>
          <a:p>
            <a:pPr marL="0" indent="0">
              <a:buNone/>
            </a:pPr>
            <a:r>
              <a:rPr lang="en-US" b="1" dirty="0">
                <a:latin typeface="Bahnschrift Light" panose="020B0502040204020203" pitchFamily="34" charset="0"/>
              </a:rPr>
              <a:t>Group 2 “The Fam” Evaluation:</a:t>
            </a:r>
            <a:endParaRPr lang="en-US" dirty="0">
              <a:latin typeface="Bahnschrift Light" panose="020B0502040204020203" pitchFamily="34" charset="0"/>
            </a:endParaRPr>
          </a:p>
          <a:p>
            <a:r>
              <a:rPr lang="en-US" dirty="0">
                <a:latin typeface="Bahnschrift Light" panose="020B0502040204020203" pitchFamily="34" charset="0"/>
              </a:rPr>
              <a:t>Oscar Aquino (25%), Back End Team Leader, Software Developer</a:t>
            </a:r>
          </a:p>
          <a:p>
            <a:r>
              <a:rPr lang="en-US" dirty="0">
                <a:latin typeface="Bahnschrift Light" panose="020B0502040204020203" pitchFamily="34" charset="0"/>
              </a:rPr>
              <a:t>Ryan Bates (25%) , Front End Team Leader/Scrum Master, Software Developer</a:t>
            </a:r>
          </a:p>
          <a:p>
            <a:r>
              <a:rPr lang="en-US" dirty="0">
                <a:latin typeface="Bahnschrift Light" panose="020B0502040204020203" pitchFamily="34" charset="0"/>
              </a:rPr>
              <a:t>Elizabeth Garcia (25%), </a:t>
            </a:r>
            <a:r>
              <a:rPr lang="en-US" dirty="0" err="1">
                <a:latin typeface="Bahnschrift Light" panose="020B0502040204020203" pitchFamily="34" charset="0"/>
              </a:rPr>
              <a:t>Github</a:t>
            </a:r>
            <a:r>
              <a:rPr lang="en-US" dirty="0">
                <a:latin typeface="Bahnschrift Light" panose="020B0502040204020203" pitchFamily="34" charset="0"/>
              </a:rPr>
              <a:t>/Trello Master, Software Developer</a:t>
            </a:r>
          </a:p>
          <a:p>
            <a:r>
              <a:rPr lang="en-US" dirty="0">
                <a:latin typeface="Bahnschrift Light" panose="020B0502040204020203" pitchFamily="34" charset="0"/>
              </a:rPr>
              <a:t>Jesse Kelly (25%), Software Developer</a:t>
            </a:r>
          </a:p>
          <a:p>
            <a:endParaRPr lang="en-US" dirty="0"/>
          </a:p>
        </p:txBody>
      </p:sp>
    </p:spTree>
    <p:extLst>
      <p:ext uri="{BB962C8B-B14F-4D97-AF65-F5344CB8AC3E}">
        <p14:creationId xmlns:p14="http://schemas.microsoft.com/office/powerpoint/2010/main" val="191707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FF07-AC12-47B8-AC4E-860645908521}"/>
              </a:ext>
            </a:extLst>
          </p:cNvPr>
          <p:cNvSpPr>
            <a:spLocks noGrp="1"/>
          </p:cNvSpPr>
          <p:nvPr>
            <p:ph type="title"/>
          </p:nvPr>
        </p:nvSpPr>
        <p:spPr/>
        <p:txBody>
          <a:bodyPr/>
          <a:lstStyle/>
          <a:p>
            <a:pPr algn="ctr"/>
            <a:r>
              <a:rPr lang="en-US" dirty="0">
                <a:latin typeface="AcmeFont" pitchFamily="2" charset="0"/>
              </a:rPr>
              <a:t>Why What2Watch?</a:t>
            </a:r>
          </a:p>
        </p:txBody>
      </p:sp>
      <p:sp>
        <p:nvSpPr>
          <p:cNvPr id="3" name="Content Placeholder 2">
            <a:extLst>
              <a:ext uri="{FF2B5EF4-FFF2-40B4-BE49-F238E27FC236}">
                <a16:creationId xmlns:a16="http://schemas.microsoft.com/office/drawing/2014/main" id="{07B564F9-D1DC-4208-98CA-94A00E2D0D6F}"/>
              </a:ext>
            </a:extLst>
          </p:cNvPr>
          <p:cNvSpPr>
            <a:spLocks noGrp="1"/>
          </p:cNvSpPr>
          <p:nvPr>
            <p:ph idx="1"/>
          </p:nvPr>
        </p:nvSpPr>
        <p:spPr/>
        <p:txBody>
          <a:bodyPr>
            <a:normAutofit fontScale="92500"/>
          </a:bodyPr>
          <a:lstStyle/>
          <a:p>
            <a:r>
              <a:rPr lang="en-US" dirty="0">
                <a:latin typeface="Bahnschrift Light" panose="020B0502040204020203" pitchFamily="34" charset="0"/>
              </a:rPr>
              <a:t>What’s important to us?</a:t>
            </a:r>
          </a:p>
          <a:p>
            <a:pPr lvl="1"/>
            <a:r>
              <a:rPr lang="en-US" dirty="0">
                <a:latin typeface="Bahnschrift Light" panose="020B0502040204020203" pitchFamily="34" charset="0"/>
              </a:rPr>
              <a:t>The Individual User</a:t>
            </a:r>
          </a:p>
          <a:p>
            <a:pPr lvl="1"/>
            <a:r>
              <a:rPr lang="en-US" dirty="0">
                <a:latin typeface="Bahnschrift Light" panose="020B0502040204020203" pitchFamily="34" charset="0"/>
              </a:rPr>
              <a:t>The Connection Individual Users have with other members</a:t>
            </a:r>
          </a:p>
          <a:p>
            <a:pPr lvl="1"/>
            <a:r>
              <a:rPr lang="en-US" dirty="0">
                <a:latin typeface="Bahnschrift Light" panose="020B0502040204020203" pitchFamily="34" charset="0"/>
              </a:rPr>
              <a:t>Relatability when it comes to style and usability</a:t>
            </a:r>
          </a:p>
          <a:p>
            <a:pPr lvl="1"/>
            <a:r>
              <a:rPr lang="en-US" dirty="0">
                <a:latin typeface="Bahnschrift Light" panose="020B0502040204020203" pitchFamily="34" charset="0"/>
              </a:rPr>
              <a:t>Organization in reference to both site layout and backend programming</a:t>
            </a:r>
          </a:p>
          <a:p>
            <a:pPr lvl="1"/>
            <a:endParaRPr lang="en-US" dirty="0">
              <a:latin typeface="Bahnschrift Light" panose="020B0502040204020203" pitchFamily="34" charset="0"/>
            </a:endParaRPr>
          </a:p>
          <a:p>
            <a:pPr marL="457200" lvl="1" indent="0">
              <a:buNone/>
            </a:pPr>
            <a:r>
              <a:rPr lang="en-US" dirty="0">
                <a:latin typeface="Bahnschrift Light" panose="020B0502040204020203" pitchFamily="34" charset="0"/>
              </a:rPr>
              <a:t>Here, we want to create a comfortable environment that will equip the user with the right set of tools when deciding what to watch. At the forefront of our first release, we’re hopeful to build a community of people that both have a passion for watching great films and can enjoy their platform experience. To summarize, the implementation of functionality such as the search functionality, a user sign-up, and a discussion section has been prioritized. </a:t>
            </a:r>
          </a:p>
          <a:p>
            <a:pPr marL="457200" lvl="1" indent="0">
              <a:buNone/>
            </a:pPr>
            <a:endParaRPr lang="en-US" dirty="0">
              <a:latin typeface="Bahnschrift Light" panose="020B0502040204020203" pitchFamily="34" charset="0"/>
            </a:endParaRPr>
          </a:p>
        </p:txBody>
      </p:sp>
    </p:spTree>
    <p:extLst>
      <p:ext uri="{BB962C8B-B14F-4D97-AF65-F5344CB8AC3E}">
        <p14:creationId xmlns:p14="http://schemas.microsoft.com/office/powerpoint/2010/main" val="290021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35CD-C330-4440-997C-939D1101A970}"/>
              </a:ext>
            </a:extLst>
          </p:cNvPr>
          <p:cNvSpPr>
            <a:spLocks noGrp="1"/>
          </p:cNvSpPr>
          <p:nvPr>
            <p:ph type="title"/>
          </p:nvPr>
        </p:nvSpPr>
        <p:spPr/>
        <p:txBody>
          <a:bodyPr/>
          <a:lstStyle/>
          <a:p>
            <a:pPr algn="ctr"/>
            <a:r>
              <a:rPr lang="en-US" dirty="0">
                <a:latin typeface="AcmeFont" pitchFamily="2" charset="0"/>
              </a:rPr>
              <a:t>Priority 1 Functions</a:t>
            </a:r>
          </a:p>
        </p:txBody>
      </p:sp>
      <p:sp>
        <p:nvSpPr>
          <p:cNvPr id="3" name="Content Placeholder 2">
            <a:extLst>
              <a:ext uri="{FF2B5EF4-FFF2-40B4-BE49-F238E27FC236}">
                <a16:creationId xmlns:a16="http://schemas.microsoft.com/office/drawing/2014/main" id="{75D81E0F-941E-4272-9C48-D03C65E26D89}"/>
              </a:ext>
            </a:extLst>
          </p:cNvPr>
          <p:cNvSpPr>
            <a:spLocks noGrp="1"/>
          </p:cNvSpPr>
          <p:nvPr>
            <p:ph idx="1"/>
          </p:nvPr>
        </p:nvSpPr>
        <p:spPr>
          <a:xfrm>
            <a:off x="838200" y="1690688"/>
            <a:ext cx="10515600" cy="5302963"/>
          </a:xfrm>
        </p:spPr>
        <p:txBody>
          <a:bodyPr>
            <a:normAutofit/>
          </a:bodyPr>
          <a:lstStyle/>
          <a:p>
            <a:r>
              <a:rPr lang="en-US" sz="2400" dirty="0">
                <a:latin typeface="Bahnschrift Light" panose="020B0502040204020203" pitchFamily="34" charset="0"/>
              </a:rPr>
              <a:t>It’s important for any project to have a foundation, and we feel that the following three functions provide a cohesive enough platform for a good user experience.</a:t>
            </a:r>
          </a:p>
          <a:p>
            <a:r>
              <a:rPr lang="en-US" sz="1600" b="1" dirty="0">
                <a:latin typeface="Bahnschrift Light" panose="020B0502040204020203" pitchFamily="34" charset="0"/>
              </a:rPr>
              <a:t>Register</a:t>
            </a:r>
          </a:p>
          <a:p>
            <a:pPr lvl="1"/>
            <a:r>
              <a:rPr lang="en-US" sz="1600" dirty="0">
                <a:latin typeface="Bahnschrift Light" panose="020B0502040204020203" pitchFamily="34" charset="0"/>
              </a:rPr>
              <a:t>Each user that registers is uniquely identified by his/her username and password. Set up includes a sign-up page with entries prompting the user for name, e-mail, and the creation of a password.</a:t>
            </a:r>
          </a:p>
          <a:p>
            <a:pPr lvl="1"/>
            <a:endParaRPr lang="en-US" sz="1600" b="1" dirty="0">
              <a:latin typeface="Bahnschrift Light" panose="020B0502040204020203" pitchFamily="34" charset="0"/>
            </a:endParaRPr>
          </a:p>
          <a:p>
            <a:r>
              <a:rPr lang="en-US" sz="1600" b="1" dirty="0">
                <a:latin typeface="Bahnschrift Light" panose="020B0502040204020203" pitchFamily="34" charset="0"/>
              </a:rPr>
              <a:t>Search</a:t>
            </a:r>
          </a:p>
          <a:p>
            <a:pPr lvl="1"/>
            <a:r>
              <a:rPr lang="en-US" sz="1600" dirty="0">
                <a:latin typeface="Bahnschrift Light" panose="020B0502040204020203" pitchFamily="34" charset="0"/>
              </a:rPr>
              <a:t>With the implementation of code that uses an HTML form structure, a java-script file is loaded based on when the user presses search. This section of code saves the string into local storage, and then sends it to a function that concatenates the string into a JSON object in order to be referenced in the API database.</a:t>
            </a:r>
          </a:p>
          <a:p>
            <a:endParaRPr lang="en-US" sz="1600" b="1" dirty="0">
              <a:latin typeface="Bahnschrift Light" panose="020B0502040204020203" pitchFamily="34" charset="0"/>
            </a:endParaRPr>
          </a:p>
          <a:p>
            <a:r>
              <a:rPr lang="en-US" sz="1600" b="1" dirty="0">
                <a:latin typeface="Bahnschrift Light" panose="020B0502040204020203" pitchFamily="34" charset="0"/>
              </a:rPr>
              <a:t>Post Feedback</a:t>
            </a:r>
          </a:p>
          <a:p>
            <a:pPr lvl="1"/>
            <a:r>
              <a:rPr lang="en-US" sz="1600" dirty="0">
                <a:latin typeface="Bahnschrift Light" panose="020B0502040204020203" pitchFamily="34" charset="0"/>
              </a:rPr>
              <a:t>On each title page, below it exists a comments section where users can upvote/downvote and reply to other users. Entries are shown as examples under home page movie titles.</a:t>
            </a:r>
          </a:p>
          <a:p>
            <a:pPr lvl="1"/>
            <a:endParaRPr lang="en-US" sz="1300" dirty="0">
              <a:latin typeface="Bahnschrift Light" panose="020B0502040204020203" pitchFamily="34" charset="0"/>
            </a:endParaRPr>
          </a:p>
          <a:p>
            <a:endParaRPr lang="en-US" b="1" dirty="0">
              <a:latin typeface="Bahnschrift Light" panose="020B0502040204020203" pitchFamily="34" charset="0"/>
            </a:endParaRPr>
          </a:p>
        </p:txBody>
      </p:sp>
    </p:spTree>
    <p:extLst>
      <p:ext uri="{BB962C8B-B14F-4D97-AF65-F5344CB8AC3E}">
        <p14:creationId xmlns:p14="http://schemas.microsoft.com/office/powerpoint/2010/main" val="89837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F848-55DD-47F3-BC1A-065C062CD258}"/>
              </a:ext>
            </a:extLst>
          </p:cNvPr>
          <p:cNvSpPr>
            <a:spLocks noGrp="1"/>
          </p:cNvSpPr>
          <p:nvPr>
            <p:ph type="title"/>
          </p:nvPr>
        </p:nvSpPr>
        <p:spPr/>
        <p:txBody>
          <a:bodyPr/>
          <a:lstStyle/>
          <a:p>
            <a:pPr algn="ctr"/>
            <a:r>
              <a:rPr lang="en-US" dirty="0">
                <a:latin typeface="AcmeFont" pitchFamily="2" charset="0"/>
              </a:rPr>
              <a:t>System Architecture - Database</a:t>
            </a:r>
          </a:p>
        </p:txBody>
      </p:sp>
      <p:sp>
        <p:nvSpPr>
          <p:cNvPr id="3" name="Content Placeholder 2">
            <a:extLst>
              <a:ext uri="{FF2B5EF4-FFF2-40B4-BE49-F238E27FC236}">
                <a16:creationId xmlns:a16="http://schemas.microsoft.com/office/drawing/2014/main" id="{5E46F776-63F4-49E9-9193-40FBC2E52A95}"/>
              </a:ext>
            </a:extLst>
          </p:cNvPr>
          <p:cNvSpPr>
            <a:spLocks noGrp="1"/>
          </p:cNvSpPr>
          <p:nvPr>
            <p:ph idx="1"/>
          </p:nvPr>
        </p:nvSpPr>
        <p:spPr>
          <a:xfrm>
            <a:off x="838200" y="1791478"/>
            <a:ext cx="10515600" cy="4348162"/>
          </a:xfrm>
        </p:spPr>
        <p:txBody>
          <a:bodyPr>
            <a:normAutofit fontScale="85000" lnSpcReduction="20000"/>
          </a:bodyPr>
          <a:lstStyle/>
          <a:p>
            <a:r>
              <a:rPr lang="en-US" b="1" dirty="0">
                <a:latin typeface="Bahnschrift Light" panose="020B0502040204020203" pitchFamily="34" charset="0"/>
              </a:rPr>
              <a:t>Development Languages</a:t>
            </a:r>
          </a:p>
          <a:p>
            <a:pPr lvl="1"/>
            <a:r>
              <a:rPr lang="en-US" dirty="0">
                <a:latin typeface="Bahnschrift Light" panose="020B0502040204020203" pitchFamily="34" charset="0"/>
              </a:rPr>
              <a:t>HTML</a:t>
            </a:r>
          </a:p>
          <a:p>
            <a:pPr lvl="1"/>
            <a:r>
              <a:rPr lang="en-US" dirty="0">
                <a:latin typeface="Bahnschrift Light" panose="020B0502040204020203" pitchFamily="34" charset="0"/>
              </a:rPr>
              <a:t>CSS/BOOTSTRAP</a:t>
            </a:r>
          </a:p>
          <a:p>
            <a:r>
              <a:rPr lang="en-US" b="1" dirty="0">
                <a:latin typeface="Bahnschrift Light" panose="020B0502040204020203" pitchFamily="34" charset="0"/>
              </a:rPr>
              <a:t>Interfacing Languages</a:t>
            </a:r>
          </a:p>
          <a:p>
            <a:pPr lvl="1"/>
            <a:r>
              <a:rPr lang="en-US" dirty="0">
                <a:latin typeface="Bahnschrift Light" panose="020B0502040204020203" pitchFamily="34" charset="0"/>
              </a:rPr>
              <a:t>JavaScript</a:t>
            </a:r>
          </a:p>
          <a:p>
            <a:pPr lvl="1"/>
            <a:r>
              <a:rPr lang="en-US" dirty="0">
                <a:latin typeface="Bahnschrift Light" panose="020B0502040204020203" pitchFamily="34" charset="0"/>
              </a:rPr>
              <a:t>Php</a:t>
            </a:r>
          </a:p>
          <a:p>
            <a:pPr lvl="1"/>
            <a:r>
              <a:rPr lang="en-US" dirty="0">
                <a:latin typeface="Bahnschrift Light" panose="020B0502040204020203" pitchFamily="34" charset="0"/>
              </a:rPr>
              <a:t>Firebase</a:t>
            </a:r>
            <a:endParaRPr lang="en-US" b="1" dirty="0">
              <a:latin typeface="Bahnschrift Light" panose="020B0502040204020203" pitchFamily="34" charset="0"/>
            </a:endParaRPr>
          </a:p>
          <a:p>
            <a:pPr marL="0" indent="0">
              <a:buNone/>
            </a:pPr>
            <a:r>
              <a:rPr lang="en-US" dirty="0">
                <a:latin typeface="Bahnschrift Light" panose="020B0502040204020203" pitchFamily="34" charset="0"/>
              </a:rPr>
              <a:t>With this architecture, we will be adhering to the compatibility of devices that have browsing functionality and can run browser platforms such as Google Chrome, or Microsoft Edge.</a:t>
            </a:r>
          </a:p>
          <a:p>
            <a:pPr marL="0" indent="0">
              <a:buNone/>
            </a:pPr>
            <a:br>
              <a:rPr lang="en-US" dirty="0">
                <a:latin typeface="Bahnschrift Light" panose="020B0502040204020203" pitchFamily="34" charset="0"/>
              </a:rPr>
            </a:br>
            <a:r>
              <a:rPr lang="en-US" dirty="0">
                <a:latin typeface="Bahnschrift Light" panose="020B0502040204020203" pitchFamily="34" charset="0"/>
              </a:rPr>
              <a:t>The site’s external database information will be harvested from an API which is implemented in the code, and the user authentication information is kept track of with the implementation of firebase.</a:t>
            </a:r>
          </a:p>
        </p:txBody>
      </p:sp>
      <p:pic>
        <p:nvPicPr>
          <p:cNvPr id="7" name="Picture 6" descr="A picture containing drawing&#10;&#10;Description automatically generated">
            <a:extLst>
              <a:ext uri="{FF2B5EF4-FFF2-40B4-BE49-F238E27FC236}">
                <a16:creationId xmlns:a16="http://schemas.microsoft.com/office/drawing/2014/main" id="{36094FE6-ABA4-439D-AEE2-BDB7357E1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691" y="2179990"/>
            <a:ext cx="4713288" cy="995765"/>
          </a:xfrm>
          <a:prstGeom prst="rect">
            <a:avLst/>
          </a:prstGeom>
        </p:spPr>
      </p:pic>
    </p:spTree>
    <p:extLst>
      <p:ext uri="{BB962C8B-B14F-4D97-AF65-F5344CB8AC3E}">
        <p14:creationId xmlns:p14="http://schemas.microsoft.com/office/powerpoint/2010/main" val="199477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7D8DA"/>
            </a:gs>
            <a:gs pos="0">
              <a:schemeClr val="bg1">
                <a:lumMod val="85000"/>
              </a:schemeClr>
            </a:gs>
            <a:gs pos="0">
              <a:schemeClr val="accent1">
                <a:lumMod val="5000"/>
                <a:lumOff val="9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594D-1C48-453E-80BB-CE485BA28B5B}"/>
              </a:ext>
            </a:extLst>
          </p:cNvPr>
          <p:cNvSpPr>
            <a:spLocks noGrp="1"/>
          </p:cNvSpPr>
          <p:nvPr>
            <p:ph type="title"/>
          </p:nvPr>
        </p:nvSpPr>
        <p:spPr/>
        <p:txBody>
          <a:bodyPr/>
          <a:lstStyle/>
          <a:p>
            <a:pPr algn="ctr"/>
            <a:r>
              <a:rPr lang="en-US" dirty="0">
                <a:latin typeface="AcmeFont" pitchFamily="2" charset="0"/>
              </a:rPr>
              <a:t>API Functions &amp; Firebase Example</a:t>
            </a:r>
          </a:p>
        </p:txBody>
      </p:sp>
      <p:sp>
        <p:nvSpPr>
          <p:cNvPr id="6" name="Rectangle 5">
            <a:extLst>
              <a:ext uri="{FF2B5EF4-FFF2-40B4-BE49-F238E27FC236}">
                <a16:creationId xmlns:a16="http://schemas.microsoft.com/office/drawing/2014/main" id="{B6AED5AC-FD28-42A0-BC49-748BF0C89B34}"/>
              </a:ext>
            </a:extLst>
          </p:cNvPr>
          <p:cNvSpPr/>
          <p:nvPr/>
        </p:nvSpPr>
        <p:spPr>
          <a:xfrm>
            <a:off x="364671" y="1548882"/>
            <a:ext cx="6595966" cy="3402919"/>
          </a:xfrm>
          <a:prstGeom prst="rect">
            <a:avLst/>
          </a:prstGeom>
        </p:spPr>
        <p:txBody>
          <a:bodyPr wrap="square">
            <a:spAutoFit/>
          </a:bodyPr>
          <a:lstStyle/>
          <a:p>
            <a:pPr marL="342900" marR="0" lvl="0" indent="-342900">
              <a:lnSpc>
                <a:spcPts val="1050"/>
              </a:lnSpc>
              <a:spcBef>
                <a:spcPts val="0"/>
              </a:spcBef>
              <a:spcAft>
                <a:spcPts val="800"/>
              </a:spcAft>
              <a:tabLst>
                <a:tab pos="457200" algn="l"/>
              </a:tabLst>
            </a:pP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search_movie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document.getElementById</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3C4555"/>
                </a:solidFill>
                <a:latin typeface="Consolas" panose="020B0609020204030204" pitchFamily="49" charset="0"/>
                <a:ea typeface="Times New Roman" panose="02020603050405020304" pitchFamily="18" charset="0"/>
                <a:cs typeface="Times New Roman" panose="02020603050405020304" pitchFamily="18" charset="0"/>
              </a:rPr>
              <a:t>search_button</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addEventListener</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'click'</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sendMovie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sendMovie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(event){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event.preventDefault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user_title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document.getElementById</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).value;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localStorage.setItem</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JSON.stringify</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user_title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document.getElementById</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'form-search'</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).submit();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consoleTitle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console.log(</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'Hello, Console!'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screenshot of a cell phone&#10;&#10;Description automatically generated">
            <a:extLst>
              <a:ext uri="{FF2B5EF4-FFF2-40B4-BE49-F238E27FC236}">
                <a16:creationId xmlns:a16="http://schemas.microsoft.com/office/drawing/2014/main" id="{FBE3D08C-6DC2-4765-804F-E1C450257919}"/>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3309" t="9387" b="20196"/>
          <a:stretch/>
        </p:blipFill>
        <p:spPr>
          <a:xfrm>
            <a:off x="6178798" y="2254834"/>
            <a:ext cx="5344333" cy="4022530"/>
          </a:xfrm>
          <a:prstGeom prst="rect">
            <a:avLst/>
          </a:prstGeom>
          <a:ln>
            <a:solidFill>
              <a:schemeClr val="tx1">
                <a:lumMod val="50000"/>
                <a:lumOff val="50000"/>
                <a:alpha val="62000"/>
              </a:schemeClr>
            </a:solidFill>
          </a:ln>
          <a:effectLst>
            <a:glow rad="330200">
              <a:schemeClr val="accent1">
                <a:alpha val="0"/>
              </a:schemeClr>
            </a:glow>
            <a:outerShdw blurRad="292100" dist="139700" dir="2700000" algn="tl" rotWithShape="0">
              <a:srgbClr val="333333">
                <a:alpha val="65000"/>
              </a:srgbClr>
            </a:outerShdw>
            <a:reflection endPos="26000" dist="50800" dir="5400000" sy="-100000" algn="bl" rotWithShape="0"/>
          </a:effectLst>
        </p:spPr>
      </p:pic>
      <p:sp>
        <p:nvSpPr>
          <p:cNvPr id="13" name="TextBox 12">
            <a:extLst>
              <a:ext uri="{FF2B5EF4-FFF2-40B4-BE49-F238E27FC236}">
                <a16:creationId xmlns:a16="http://schemas.microsoft.com/office/drawing/2014/main" id="{B9E00240-F0CB-4F25-B45D-A5A0D9D4322B}"/>
              </a:ext>
            </a:extLst>
          </p:cNvPr>
          <p:cNvSpPr txBox="1"/>
          <p:nvPr/>
        </p:nvSpPr>
        <p:spPr>
          <a:xfrm>
            <a:off x="7831464" y="1690688"/>
            <a:ext cx="1700337" cy="369332"/>
          </a:xfrm>
          <a:prstGeom prst="rect">
            <a:avLst/>
          </a:prstGeom>
          <a:noFill/>
        </p:spPr>
        <p:txBody>
          <a:bodyPr wrap="none" rtlCol="0">
            <a:spAutoFit/>
          </a:bodyPr>
          <a:lstStyle/>
          <a:p>
            <a:r>
              <a:rPr lang="en-US" dirty="0"/>
              <a:t>Activated Users:</a:t>
            </a:r>
          </a:p>
        </p:txBody>
      </p:sp>
    </p:spTree>
    <p:extLst>
      <p:ext uri="{BB962C8B-B14F-4D97-AF65-F5344CB8AC3E}">
        <p14:creationId xmlns:p14="http://schemas.microsoft.com/office/powerpoint/2010/main" val="264006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3779-DBF7-4055-9261-D33B06933BB1}"/>
              </a:ext>
            </a:extLst>
          </p:cNvPr>
          <p:cNvSpPr>
            <a:spLocks noGrp="1"/>
          </p:cNvSpPr>
          <p:nvPr>
            <p:ph type="title"/>
          </p:nvPr>
        </p:nvSpPr>
        <p:spPr/>
        <p:txBody>
          <a:bodyPr/>
          <a:lstStyle/>
          <a:p>
            <a:pPr algn="ctr"/>
            <a:r>
              <a:rPr lang="en-US" dirty="0">
                <a:latin typeface="AcmeFont" pitchFamily="2" charset="0"/>
              </a:rPr>
              <a:t>API Call Function</a:t>
            </a:r>
          </a:p>
        </p:txBody>
      </p:sp>
      <p:sp>
        <p:nvSpPr>
          <p:cNvPr id="4" name="Rectangle 3">
            <a:extLst>
              <a:ext uri="{FF2B5EF4-FFF2-40B4-BE49-F238E27FC236}">
                <a16:creationId xmlns:a16="http://schemas.microsoft.com/office/drawing/2014/main" id="{8F415050-2F89-446E-8A85-13BBCF50F683}"/>
              </a:ext>
            </a:extLst>
          </p:cNvPr>
          <p:cNvSpPr/>
          <p:nvPr/>
        </p:nvSpPr>
        <p:spPr>
          <a:xfrm>
            <a:off x="952499" y="1527578"/>
            <a:ext cx="11167966" cy="5351978"/>
          </a:xfrm>
          <a:prstGeom prst="rect">
            <a:avLst/>
          </a:prstGeom>
        </p:spPr>
        <p:txBody>
          <a:bodyPr wrap="square">
            <a:spAutoFit/>
          </a:bodyPr>
          <a:lstStyle/>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async </a:t>
            </a: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apiCall(){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let movie_name_storage = localStorage.getItem(</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'title'</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response = await fetch(</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'https://www.omdbapi.com/?t='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movie_name_storage + encodeURI(</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'&amp;apikey=7b3941a8'</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"&amp;plot=full"</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api_response_print = await response.json();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'#details_title'</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api_response_print.Title;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'#director_name'</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api_response_print.Director;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'#cast_names'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api_response_print.Actors;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'#genre_details'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api_response_print.Genre;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'#release_year'</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api_response_print.Year;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'#runtime_details'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api_response_print.Runtime;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'#country_details'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api_response_print.Country;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'#plot_details'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api_response_print.Plot;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'#poster_details'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).src = api_response_print.Poster;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console.log(api_response_print);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document.addEventListener(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'DOMContentLoaded'</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search_movie);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modify_details_page(){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console.log(</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"loading modify details script"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apiCall();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p>
        </p:txBody>
      </p:sp>
    </p:spTree>
    <p:extLst>
      <p:ext uri="{BB962C8B-B14F-4D97-AF65-F5344CB8AC3E}">
        <p14:creationId xmlns:p14="http://schemas.microsoft.com/office/powerpoint/2010/main" val="333920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0">
              <a:schemeClr val="accent1">
                <a:lumMod val="5000"/>
                <a:lumOff val="95000"/>
              </a:schemeClr>
            </a:gs>
            <a:gs pos="0">
              <a:schemeClr val="accent1">
                <a:lumMod val="45000"/>
                <a:lumOff val="55000"/>
              </a:schemeClr>
            </a:gs>
            <a:gs pos="99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354F-1E75-4FDD-8D37-B6D7A9C519BF}"/>
              </a:ext>
            </a:extLst>
          </p:cNvPr>
          <p:cNvSpPr>
            <a:spLocks noGrp="1"/>
          </p:cNvSpPr>
          <p:nvPr>
            <p:ph type="title"/>
          </p:nvPr>
        </p:nvSpPr>
        <p:spPr/>
        <p:txBody>
          <a:bodyPr/>
          <a:lstStyle/>
          <a:p>
            <a:pPr algn="ctr"/>
            <a:r>
              <a:rPr lang="en-US" dirty="0">
                <a:latin typeface="AcmeFont" pitchFamily="2" charset="0"/>
              </a:rPr>
              <a:t>Scenarios, Use Cases</a:t>
            </a:r>
          </a:p>
        </p:txBody>
      </p:sp>
      <p:sp>
        <p:nvSpPr>
          <p:cNvPr id="3" name="Content Placeholder 2">
            <a:extLst>
              <a:ext uri="{FF2B5EF4-FFF2-40B4-BE49-F238E27FC236}">
                <a16:creationId xmlns:a16="http://schemas.microsoft.com/office/drawing/2014/main" id="{CDB49825-A511-4919-8005-5A2412F382BC}"/>
              </a:ext>
            </a:extLst>
          </p:cNvPr>
          <p:cNvSpPr>
            <a:spLocks noGrp="1"/>
          </p:cNvSpPr>
          <p:nvPr>
            <p:ph idx="1"/>
          </p:nvPr>
        </p:nvSpPr>
        <p:spPr>
          <a:xfrm>
            <a:off x="838200" y="1623527"/>
            <a:ext cx="10515600" cy="4553436"/>
          </a:xfrm>
        </p:spPr>
        <p:txBody>
          <a:bodyPr>
            <a:normAutofit fontScale="85000" lnSpcReduction="20000"/>
          </a:bodyPr>
          <a:lstStyle/>
          <a:p>
            <a:r>
              <a:rPr lang="en-US" dirty="0">
                <a:latin typeface="Bahnschrift Light" panose="020B0502040204020203" pitchFamily="34" charset="0"/>
              </a:rPr>
              <a:t>The thinking behind creating a usable website must adhere to the hypothetical scenarios that the user will face while spending time on the site.</a:t>
            </a:r>
          </a:p>
          <a:p>
            <a:r>
              <a:rPr lang="en-US" b="1" u="sng" dirty="0">
                <a:latin typeface="Bahnschrift Light" panose="020B0502040204020203" pitchFamily="34" charset="0"/>
              </a:rPr>
              <a:t>Initial Assumption</a:t>
            </a:r>
            <a:r>
              <a:rPr lang="en-US" b="1" dirty="0">
                <a:latin typeface="Bahnschrift Light" panose="020B0502040204020203" pitchFamily="34" charset="0"/>
              </a:rPr>
              <a:t> - </a:t>
            </a:r>
            <a:r>
              <a:rPr lang="en-US" dirty="0">
                <a:latin typeface="Bahnschrift Light" panose="020B0502040204020203" pitchFamily="34" charset="0"/>
              </a:rPr>
              <a:t>The user is browsing, and they have something they want to watch or a film in mind they’re interested in getting to know more about.</a:t>
            </a:r>
          </a:p>
          <a:p>
            <a:r>
              <a:rPr lang="en-US" b="1" dirty="0">
                <a:latin typeface="Bahnschrift Light" panose="020B0502040204020203" pitchFamily="34" charset="0"/>
              </a:rPr>
              <a:t>Normal Events:</a:t>
            </a:r>
          </a:p>
          <a:p>
            <a:pPr lvl="1"/>
            <a:r>
              <a:rPr lang="en-US" dirty="0">
                <a:latin typeface="Bahnschrift Light" panose="020B0502040204020203" pitchFamily="34" charset="0"/>
              </a:rPr>
              <a:t>The user wants to sign up for the site</a:t>
            </a:r>
          </a:p>
          <a:p>
            <a:pPr lvl="1"/>
            <a:r>
              <a:rPr lang="en-US" dirty="0">
                <a:latin typeface="Bahnschrift Light" panose="020B0502040204020203" pitchFamily="34" charset="0"/>
              </a:rPr>
              <a:t>The user wants to view their saved list</a:t>
            </a:r>
          </a:p>
          <a:p>
            <a:pPr lvl="1"/>
            <a:r>
              <a:rPr lang="en-US" dirty="0">
                <a:latin typeface="Bahnschrift Light" panose="020B0502040204020203" pitchFamily="34" charset="0"/>
              </a:rPr>
              <a:t>The user wants to search for a movie</a:t>
            </a:r>
          </a:p>
          <a:p>
            <a:r>
              <a:rPr lang="en-US" b="1" dirty="0">
                <a:latin typeface="Bahnschrift Light" panose="020B0502040204020203" pitchFamily="34" charset="0"/>
              </a:rPr>
              <a:t>Concurrent Events:</a:t>
            </a:r>
          </a:p>
          <a:p>
            <a:pPr lvl="1"/>
            <a:r>
              <a:rPr lang="en-US" dirty="0">
                <a:latin typeface="Bahnschrift Light" panose="020B0502040204020203" pitchFamily="34" charset="0"/>
              </a:rPr>
              <a:t>The user wants to purchase a movie through the link to external vendor</a:t>
            </a:r>
          </a:p>
          <a:p>
            <a:pPr lvl="1"/>
            <a:r>
              <a:rPr lang="en-US" dirty="0">
                <a:latin typeface="Bahnschrift Light" panose="020B0502040204020203" pitchFamily="34" charset="0"/>
              </a:rPr>
              <a:t>The user wants to participate in the comment section for feedback</a:t>
            </a:r>
          </a:p>
          <a:p>
            <a:pPr lvl="1"/>
            <a:r>
              <a:rPr lang="en-US" dirty="0">
                <a:latin typeface="Bahnschrift Light" panose="020B0502040204020203" pitchFamily="34" charset="0"/>
              </a:rPr>
              <a:t>The user wants to leave feedback in the form of a rating</a:t>
            </a:r>
          </a:p>
        </p:txBody>
      </p:sp>
    </p:spTree>
    <p:extLst>
      <p:ext uri="{BB962C8B-B14F-4D97-AF65-F5344CB8AC3E}">
        <p14:creationId xmlns:p14="http://schemas.microsoft.com/office/powerpoint/2010/main" val="134065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6712B8-8781-42B1-B317-B41445689F0C}"/>
              </a:ext>
            </a:extLst>
          </p:cNvPr>
          <p:cNvPicPr/>
          <p:nvPr/>
        </p:nvPicPr>
        <p:blipFill rotWithShape="1">
          <a:blip r:embed="rId2">
            <a:extLst>
              <a:ext uri="{28A0092B-C50C-407E-A947-70E740481C1C}">
                <a14:useLocalDpi xmlns:a14="http://schemas.microsoft.com/office/drawing/2010/main" val="0"/>
              </a:ext>
            </a:extLst>
          </a:blip>
          <a:srcRect l="34205" t="13673" r="35848" b="24266"/>
          <a:stretch/>
        </p:blipFill>
        <p:spPr bwMode="auto">
          <a:xfrm>
            <a:off x="2065865" y="1363619"/>
            <a:ext cx="7676448" cy="5387137"/>
          </a:xfrm>
          <a:prstGeom prst="rect">
            <a:avLst/>
          </a:prstGeom>
          <a:noFill/>
        </p:spPr>
      </p:pic>
      <p:sp>
        <p:nvSpPr>
          <p:cNvPr id="2" name="Title 1">
            <a:extLst>
              <a:ext uri="{FF2B5EF4-FFF2-40B4-BE49-F238E27FC236}">
                <a16:creationId xmlns:a16="http://schemas.microsoft.com/office/drawing/2014/main" id="{84EED7EF-7CB9-4993-AACF-860EA138DA58}"/>
              </a:ext>
            </a:extLst>
          </p:cNvPr>
          <p:cNvSpPr>
            <a:spLocks noGrp="1"/>
          </p:cNvSpPr>
          <p:nvPr>
            <p:ph type="title"/>
          </p:nvPr>
        </p:nvSpPr>
        <p:spPr/>
        <p:txBody>
          <a:bodyPr/>
          <a:lstStyle/>
          <a:p>
            <a:pPr algn="ctr"/>
            <a:r>
              <a:rPr lang="en-US" dirty="0">
                <a:latin typeface="AcmeFont" pitchFamily="2" charset="0"/>
              </a:rPr>
              <a:t>UML Diagram – Use Cases, Scenarios</a:t>
            </a:r>
          </a:p>
        </p:txBody>
      </p:sp>
    </p:spTree>
    <p:extLst>
      <p:ext uri="{BB962C8B-B14F-4D97-AF65-F5344CB8AC3E}">
        <p14:creationId xmlns:p14="http://schemas.microsoft.com/office/powerpoint/2010/main" val="59720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A37C-2591-40EE-BDDE-6479A4278A31}"/>
              </a:ext>
            </a:extLst>
          </p:cNvPr>
          <p:cNvSpPr>
            <a:spLocks noGrp="1"/>
          </p:cNvSpPr>
          <p:nvPr>
            <p:ph type="title"/>
          </p:nvPr>
        </p:nvSpPr>
        <p:spPr/>
        <p:txBody>
          <a:bodyPr/>
          <a:lstStyle/>
          <a:p>
            <a:pPr algn="ctr"/>
            <a:r>
              <a:rPr lang="en-US" dirty="0">
                <a:latin typeface="AcmeFont" pitchFamily="2" charset="0"/>
              </a:rPr>
              <a:t>Definition of Non-Functional Requirements</a:t>
            </a:r>
          </a:p>
        </p:txBody>
      </p:sp>
      <p:sp>
        <p:nvSpPr>
          <p:cNvPr id="3" name="Content Placeholder 2">
            <a:extLst>
              <a:ext uri="{FF2B5EF4-FFF2-40B4-BE49-F238E27FC236}">
                <a16:creationId xmlns:a16="http://schemas.microsoft.com/office/drawing/2014/main" id="{83A546EC-9A35-4364-BCE1-CED129E6641B}"/>
              </a:ext>
            </a:extLst>
          </p:cNvPr>
          <p:cNvSpPr>
            <a:spLocks noGrp="1"/>
          </p:cNvSpPr>
          <p:nvPr>
            <p:ph idx="1"/>
          </p:nvPr>
        </p:nvSpPr>
        <p:spPr/>
        <p:txBody>
          <a:bodyPr/>
          <a:lstStyle/>
          <a:p>
            <a:r>
              <a:rPr lang="en-US" dirty="0"/>
              <a:t>In order to build a comprehensive platform, it’s important to consider the boundaries at which performance may be impacted. This leads to the definition of some constraints which were put in place as a result of the non-functional requirements that we want to focus on.</a:t>
            </a:r>
          </a:p>
          <a:p>
            <a:r>
              <a:rPr lang="en-US" dirty="0"/>
              <a:t>For requirements such as performance, compatibility, reliability, security, and usability, in the following slide are some examples of system constraints that will help preserve the performance of our platform.</a:t>
            </a:r>
          </a:p>
        </p:txBody>
      </p:sp>
      <p:pic>
        <p:nvPicPr>
          <p:cNvPr id="4" name="Picture 3">
            <a:extLst>
              <a:ext uri="{FF2B5EF4-FFF2-40B4-BE49-F238E27FC236}">
                <a16:creationId xmlns:a16="http://schemas.microsoft.com/office/drawing/2014/main" id="{9A7FB62C-C4EF-4796-8059-F6C67CA781FA}"/>
              </a:ext>
            </a:extLst>
          </p:cNvPr>
          <p:cNvPicPr/>
          <p:nvPr/>
        </p:nvPicPr>
        <p:blipFill>
          <a:blip r:embed="rId2">
            <a:extLst>
              <a:ext uri="{28A0092B-C50C-407E-A947-70E740481C1C}">
                <a14:useLocalDpi xmlns:a14="http://schemas.microsoft.com/office/drawing/2010/main" val="0"/>
              </a:ext>
            </a:extLst>
          </a:blip>
          <a:stretch>
            <a:fillRect/>
          </a:stretch>
        </p:blipFill>
        <p:spPr>
          <a:xfrm>
            <a:off x="5225681" y="4779050"/>
            <a:ext cx="1927250" cy="1532850"/>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1733836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1461</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AcmeFont</vt:lpstr>
      <vt:lpstr>Arial</vt:lpstr>
      <vt:lpstr>Bahnschrift Light</vt:lpstr>
      <vt:lpstr>Calibri</vt:lpstr>
      <vt:lpstr>Calibri Light</vt:lpstr>
      <vt:lpstr>Consolas</vt:lpstr>
      <vt:lpstr>Office Theme</vt:lpstr>
      <vt:lpstr>PowerPoint Presentation</vt:lpstr>
      <vt:lpstr>Why What2Watch?</vt:lpstr>
      <vt:lpstr>Priority 1 Functions</vt:lpstr>
      <vt:lpstr>System Architecture - Database</vt:lpstr>
      <vt:lpstr>API Functions &amp; Firebase Example</vt:lpstr>
      <vt:lpstr>API Call Function</vt:lpstr>
      <vt:lpstr>Scenarios, Use Cases</vt:lpstr>
      <vt:lpstr>UML Diagram – Use Cases, Scenarios</vt:lpstr>
      <vt:lpstr>Definition of Non-Functional Requirements</vt:lpstr>
      <vt:lpstr>System Constraints</vt:lpstr>
      <vt:lpstr>Team Members Contribution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Kelly</dc:creator>
  <cp:lastModifiedBy>Jesse Kelly</cp:lastModifiedBy>
  <cp:revision>21</cp:revision>
  <dcterms:created xsi:type="dcterms:W3CDTF">2020-08-06T15:45:39Z</dcterms:created>
  <dcterms:modified xsi:type="dcterms:W3CDTF">2020-08-06T19:03:54Z</dcterms:modified>
</cp:coreProperties>
</file>