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0f4e3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470f4e362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70f4e362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70f4e362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70f4e362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70f4e362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0f4e36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0f4e36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0f4e362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0f4e362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70f4e362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70f4e362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0f4e362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0f4e362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0f4e362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0f4e362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0f4e3623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0f4e362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470f4e3623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0f4e3623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0f4e362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470f4e3623_0_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70f4e362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70f4e362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4"/>
            <a:ext cx="2968808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57200" y="3031236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42950"/>
            <a:ext cx="2057400" cy="66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2" showMasterSp="0">
  <p:cSld name="Title2">
    <p:bg>
      <p:bgPr>
        <a:solidFill>
          <a:srgbClr val="AB192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0352" y="739875"/>
            <a:ext cx="2057401" cy="6652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type="ctrTitle"/>
          </p:nvPr>
        </p:nvSpPr>
        <p:spPr>
          <a:xfrm>
            <a:off x="457200" y="17145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b="1" i="0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457200" y="302895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648" y="2235708"/>
            <a:ext cx="2969528" cy="290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Red" showMasterSp="0">
  <p:cSld name="BlankRed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62225" y="1075135"/>
            <a:ext cx="3014663" cy="299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70" name="Google Shape;7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85590" y="2236414"/>
            <a:ext cx="2968808" cy="29070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762000" y="1085850"/>
            <a:ext cx="6858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b="1" i="0" sz="40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762000" y="23431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None/>
              <a:defRPr b="0" i="0" sz="18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7620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6482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Caption">
  <p:cSld name="Photo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5" name="Google Shape;95;p21"/>
          <p:cNvSpPr/>
          <p:nvPr>
            <p:ph idx="2" type="pic"/>
          </p:nvPr>
        </p:nvSpPr>
        <p:spPr>
          <a:xfrm>
            <a:off x="457200" y="1143000"/>
            <a:ext cx="58674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6553200" y="1143000"/>
            <a:ext cx="2133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7620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2" type="body"/>
          </p:nvPr>
        </p:nvSpPr>
        <p:spPr>
          <a:xfrm>
            <a:off x="762000" y="1662300"/>
            <a:ext cx="36576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3" type="body"/>
          </p:nvPr>
        </p:nvSpPr>
        <p:spPr>
          <a:xfrm>
            <a:off x="4648200" y="1122552"/>
            <a:ext cx="3657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4" type="body"/>
          </p:nvPr>
        </p:nvSpPr>
        <p:spPr>
          <a:xfrm>
            <a:off x="4648200" y="1662300"/>
            <a:ext cx="36576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55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erdana"/>
              <a:buChar char="─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urier New"/>
              <a:buChar char="o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0" y="4793742"/>
            <a:ext cx="45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3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392782" y="1143000"/>
            <a:ext cx="5294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Verdana"/>
              <a:buChar char="─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body"/>
          </p:nvPr>
        </p:nvSpPr>
        <p:spPr>
          <a:xfrm>
            <a:off x="443917" y="1143000"/>
            <a:ext cx="2673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Verdana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urier New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sz="12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3" name="Google Shape;113;p24"/>
          <p:cNvCxnSpPr/>
          <p:nvPr/>
        </p:nvCxnSpPr>
        <p:spPr>
          <a:xfrm rot="5400000">
            <a:off x="1835404" y="2685895"/>
            <a:ext cx="2857500" cy="1500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24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b="1" i="0" sz="3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457200" y="926225"/>
            <a:ext cx="8686800" cy="3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486400" y="4800600"/>
            <a:ext cx="3352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b="0" i="0" sz="18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ctrTitle"/>
          </p:nvPr>
        </p:nvSpPr>
        <p:spPr>
          <a:xfrm>
            <a:off x="457200" y="1393744"/>
            <a:ext cx="8229600" cy="18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4: </a:t>
            </a:r>
            <a:r>
              <a:rPr lang="en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sz="3600"/>
          </a:p>
        </p:txBody>
      </p:sp>
      <p:sp>
        <p:nvSpPr>
          <p:cNvPr id="120" name="Google Shape;120;p25"/>
          <p:cNvSpPr txBox="1"/>
          <p:nvPr>
            <p:ph idx="4294967295" type="sldNum"/>
          </p:nvPr>
        </p:nvSpPr>
        <p:spPr>
          <a:xfrm>
            <a:off x="0" y="4790748"/>
            <a:ext cx="535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26262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35500" y="335352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Group members: </a:t>
            </a:r>
            <a:endParaRPr b="1"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rgbClr val="FFFFFF"/>
                </a:highlight>
              </a:rPr>
              <a:t>Han Liu, Serdarcan Dilbaz, </a:t>
            </a:r>
            <a:r>
              <a:rPr b="1" lang="en" sz="2400">
                <a:highlight>
                  <a:srgbClr val="FFFFFF"/>
                </a:highlight>
              </a:rPr>
              <a:t>Paritosh Goel</a:t>
            </a:r>
            <a:endParaRPr sz="2400">
              <a:solidFill>
                <a:srgbClr val="6D6D6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Question 2: Clusters of social factors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457200" y="1143000"/>
            <a:ext cx="2448000" cy="193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social attributes: education, children, social drinker, social smoker, pet</a:t>
            </a:r>
            <a:endParaRPr sz="2000"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226" y="1032700"/>
            <a:ext cx="2915574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200" y="1009575"/>
            <a:ext cx="2809400" cy="3771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400" y="3090100"/>
            <a:ext cx="2823266" cy="18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/>
        </p:nvSpPr>
        <p:spPr>
          <a:xfrm>
            <a:off x="457200" y="3171825"/>
            <a:ext cx="2146800" cy="16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K-means: k=10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DBSCAN: eplison = 1, mini samples = 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Question 3: Clusters of </a:t>
            </a:r>
            <a:r>
              <a:rPr lang="en" sz="2600"/>
              <a:t>work performance</a:t>
            </a:r>
            <a:endParaRPr sz="2600"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work performance: service time,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work load average/day,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hit target,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disciplinary failure</a:t>
            </a:r>
            <a:endParaRPr sz="1400"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96800"/>
            <a:ext cx="2388925" cy="21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4563" y="1005125"/>
            <a:ext cx="32670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1000" y="3353825"/>
            <a:ext cx="2335625" cy="14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Affinity Propagation</a:t>
            </a:r>
            <a:endParaRPr/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457200" y="436075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Affinity Propagation 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https://plot.ly/scikit-learn/plot-affinity-propagation/</a:t>
            </a:r>
            <a:endParaRPr sz="14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263" y="1161975"/>
            <a:ext cx="4341475" cy="33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Attributes</a:t>
            </a:r>
            <a:endParaRPr/>
          </a:p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Does not require raw N x D data matrix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Operates on N x N similarity matrix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Each cluster is represented by an exemplar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Number of clusters determined by the 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Function</a:t>
            </a:r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4572000" y="1143000"/>
            <a:ext cx="41148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objective function is maximized through max-product loopy belief propagation.</a:t>
            </a:r>
            <a:endParaRPr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50" y="1616063"/>
            <a:ext cx="3583250" cy="9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82" y="2927438"/>
            <a:ext cx="4394993" cy="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Max-Product Loopy Belief Propagation</a:t>
            </a:r>
            <a:endParaRPr sz="2400"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457200" y="4086100"/>
            <a:ext cx="8229600" cy="37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Factor Graph for Affinity Propagation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https://www.psi.toronto.edu/affinitypropagation/FreyDueckScience07.pdf</a:t>
            </a:r>
            <a:endParaRPr sz="1400"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638" y="1143000"/>
            <a:ext cx="6936731" cy="30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Affinity Propagation Demo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12" y="994500"/>
            <a:ext cx="7557974" cy="414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Absenteeism Dataset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Business domain dataset of a courier company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21 Attributes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740 instances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Contains personal, social, and health attributes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/>
              <a:t>No missing values</a:t>
            </a:r>
            <a:endParaRPr/>
          </a:p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questions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57200" y="1143000"/>
            <a:ext cx="82296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natural number of clusters in the data when the dataset is clustered according to health factors (age, social drinker, social smoker, weight, height, BMI)?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natural number of clusters in the data when the dataset is clustered according to social attributes (education, son, social drinker, social smoker, pet)?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natural number of clusters in the data when the dataset is clustered according to work performance (service time, work load average/day, hit target, disciplinary failure and maybe education)?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257175"/>
            <a:ext cx="8229600" cy="60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Question 1: Clusters of health factors</a:t>
            </a:r>
            <a:endParaRPr sz="2800"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7200" y="1143000"/>
            <a:ext cx="4695300" cy="34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Result: There is no natural clustering in the health data</a:t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13" y="3221625"/>
            <a:ext cx="5625841" cy="20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1043" y="3221625"/>
            <a:ext cx="2838295" cy="1993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3388" y="905925"/>
            <a:ext cx="33623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