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341" r:id="rId5"/>
    <p:sldId id="309" r:id="rId6"/>
    <p:sldId id="319" r:id="rId7"/>
    <p:sldId id="320" r:id="rId8"/>
    <p:sldId id="321" r:id="rId9"/>
    <p:sldId id="322" r:id="rId10"/>
    <p:sldId id="324" r:id="rId11"/>
    <p:sldId id="323" r:id="rId12"/>
    <p:sldId id="325" r:id="rId13"/>
    <p:sldId id="326" r:id="rId14"/>
    <p:sldId id="327" r:id="rId15"/>
    <p:sldId id="328" r:id="rId16"/>
    <p:sldId id="339" r:id="rId17"/>
    <p:sldId id="330" r:id="rId18"/>
    <p:sldId id="332" r:id="rId19"/>
    <p:sldId id="333" r:id="rId20"/>
    <p:sldId id="334" r:id="rId21"/>
    <p:sldId id="331" r:id="rId22"/>
    <p:sldId id="336" r:id="rId23"/>
    <p:sldId id="337" r:id="rId24"/>
    <p:sldId id="338" r:id="rId25"/>
    <p:sldId id="340" r:id="rId26"/>
    <p:sldId id="32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E9F6"/>
    <a:srgbClr val="90A7E2"/>
    <a:srgbClr val="CE74D2"/>
    <a:srgbClr val="CCA203"/>
    <a:srgbClr val="054F5A"/>
    <a:srgbClr val="AD2851"/>
    <a:srgbClr val="636A58"/>
    <a:srgbClr val="505A47"/>
    <a:srgbClr val="D1D8B7"/>
    <a:srgbClr val="A09D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55" autoAdjust="0"/>
    <p:restoredTop sz="95405" autoAdjust="0"/>
  </p:normalViewPr>
  <p:slideViewPr>
    <p:cSldViewPr snapToGrid="0">
      <p:cViewPr varScale="1">
        <p:scale>
          <a:sx n="70" d="100"/>
          <a:sy n="70" d="100"/>
        </p:scale>
        <p:origin x="804" y="4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7/18/2025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7/18/2025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741966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1843152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2939640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94281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5.xml"/><Relationship Id="rId5" Type="http://schemas.microsoft.com/office/2007/relationships/hdphoto" Target="../media/hdphoto2.wdp"/><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researchoutreach.org/articles/objective-holistic-fair-tool-measuring-productivity/" TargetMode="External"/><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6E72ABD-94C6-963B-7A52-4F85C603673C}"/>
              </a:ext>
            </a:extLst>
          </p:cNvPr>
          <p:cNvSpPr>
            <a:spLocks noGrp="1"/>
          </p:cNvSpPr>
          <p:nvPr>
            <p:ph type="body" sz="quarter" idx="13"/>
          </p:nvPr>
        </p:nvSpPr>
        <p:spPr>
          <a:xfrm>
            <a:off x="3044004" y="1238865"/>
            <a:ext cx="8371248" cy="4630993"/>
          </a:xfrm>
        </p:spPr>
        <p:txBody>
          <a:bodyPr>
            <a:normAutofit fontScale="92500" lnSpcReduction="10000"/>
          </a:bodyPr>
          <a:lstStyle/>
          <a:p>
            <a:pPr algn="l">
              <a:lnSpc>
                <a:spcPct val="170000"/>
              </a:lnSpc>
            </a:pPr>
            <a:r>
              <a:rPr lang="en-US" sz="3600" dirty="0">
                <a:latin typeface="Times New Roman" panose="02020603050405020304" pitchFamily="18" charset="0"/>
                <a:cs typeface="Times New Roman" panose="02020603050405020304" pitchFamily="18" charset="0"/>
              </a:rPr>
              <a:t>Topics</a:t>
            </a:r>
          </a:p>
          <a:p>
            <a:pPr marL="342900" indent="-342900" algn="l">
              <a:lnSpc>
                <a:spcPct val="17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 &amp; Data Overview</a:t>
            </a:r>
          </a:p>
          <a:p>
            <a:pPr marL="342900" indent="-342900" algn="l">
              <a:lnSpc>
                <a:spcPct val="17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Objectives &amp; Process</a:t>
            </a:r>
          </a:p>
          <a:p>
            <a:pPr marL="342900" indent="-342900" algn="l">
              <a:lnSpc>
                <a:spcPct val="17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Analysis (Part 1)</a:t>
            </a:r>
          </a:p>
          <a:p>
            <a:pPr marL="342900" indent="-342900" algn="l">
              <a:lnSpc>
                <a:spcPct val="17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Analysis (Part 2)</a:t>
            </a:r>
          </a:p>
          <a:p>
            <a:pPr marL="342900" indent="-342900" algn="l">
              <a:lnSpc>
                <a:spcPct val="17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Insights</a:t>
            </a:r>
          </a:p>
          <a:p>
            <a:pPr marL="342900" indent="-342900" algn="l">
              <a:lnSpc>
                <a:spcPct val="17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Recommendations</a:t>
            </a:r>
          </a:p>
          <a:p>
            <a:pPr marL="342900" indent="-342900" algn="l">
              <a:lnSpc>
                <a:spcPct val="17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Dashboard, Conclusion, and Challenges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956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BFE0D0-B815-B3AA-BFE1-CAB4B789AE2C}"/>
              </a:ext>
            </a:extLst>
          </p:cNvPr>
          <p:cNvSpPr>
            <a:spLocks noGrp="1"/>
          </p:cNvSpPr>
          <p:nvPr>
            <p:ph type="sldNum" sz="quarter" idx="4"/>
          </p:nvPr>
        </p:nvSpPr>
        <p:spPr/>
        <p:txBody>
          <a:bodyPr/>
          <a:lstStyle/>
          <a:p>
            <a:fld id="{58FB4751-880F-D840-AAA9-3A15815CC996}" type="slidenum">
              <a:rPr lang="en-US" smtClean="0"/>
              <a:pPr/>
              <a:t>10</a:t>
            </a:fld>
            <a:endParaRPr lang="en-US" dirty="0"/>
          </a:p>
        </p:txBody>
      </p:sp>
      <p:sp>
        <p:nvSpPr>
          <p:cNvPr id="6" name="TextBox 5">
            <a:extLst>
              <a:ext uri="{FF2B5EF4-FFF2-40B4-BE49-F238E27FC236}">
                <a16:creationId xmlns:a16="http://schemas.microsoft.com/office/drawing/2014/main" id="{A934B477-3D70-5CF5-C19A-722E448C343A}"/>
              </a:ext>
            </a:extLst>
          </p:cNvPr>
          <p:cNvSpPr txBox="1"/>
          <p:nvPr/>
        </p:nvSpPr>
        <p:spPr>
          <a:xfrm>
            <a:off x="929149" y="545380"/>
            <a:ext cx="6105832" cy="400110"/>
          </a:xfrm>
          <a:prstGeom prst="rect">
            <a:avLst/>
          </a:prstGeom>
          <a:noFill/>
        </p:spPr>
        <p:txBody>
          <a:bodyPr wrap="square">
            <a:spAutoFit/>
          </a:bodyPr>
          <a:lstStyle/>
          <a:p>
            <a:pPr>
              <a:buNone/>
            </a:pPr>
            <a:r>
              <a:rPr lang="en-US" sz="2000" b="1" dirty="0">
                <a:latin typeface="Times New Roman" panose="02020603050405020304" pitchFamily="18" charset="0"/>
                <a:cs typeface="Times New Roman" panose="02020603050405020304" pitchFamily="18" charset="0"/>
              </a:rPr>
              <a:t>Machine Performance Analysis</a:t>
            </a:r>
          </a:p>
        </p:txBody>
      </p:sp>
      <p:sp>
        <p:nvSpPr>
          <p:cNvPr id="8" name="TextBox 7">
            <a:extLst>
              <a:ext uri="{FF2B5EF4-FFF2-40B4-BE49-F238E27FC236}">
                <a16:creationId xmlns:a16="http://schemas.microsoft.com/office/drawing/2014/main" id="{2AC351F4-D2B8-9C2A-CBA6-695107BEA23A}"/>
              </a:ext>
            </a:extLst>
          </p:cNvPr>
          <p:cNvSpPr txBox="1"/>
          <p:nvPr/>
        </p:nvSpPr>
        <p:spPr>
          <a:xfrm>
            <a:off x="884902" y="1009021"/>
            <a:ext cx="8893277" cy="1200329"/>
          </a:xfrm>
          <a:prstGeom prst="rect">
            <a:avLst/>
          </a:prstGeom>
          <a:noFill/>
        </p:spPr>
        <p:txBody>
          <a:bodyPr wrap="square">
            <a:spAutoFit/>
          </a:bodyPr>
          <a:lstStyle/>
          <a:p>
            <a:pPr>
              <a:lnSpc>
                <a:spcPct val="150000"/>
              </a:lnSpc>
              <a:buNone/>
            </a:pPr>
            <a:r>
              <a:rPr lang="en-US" sz="1800" b="1" dirty="0">
                <a:latin typeface="Times New Roman" panose="02020603050405020304" pitchFamily="18" charset="0"/>
                <a:cs typeface="Times New Roman" panose="02020603050405020304" pitchFamily="18" charset="0"/>
              </a:rPr>
              <a:t>     </a:t>
            </a:r>
            <a:r>
              <a:rPr lang="en-US" sz="1800" b="1" dirty="0">
                <a:solidFill>
                  <a:srgbClr val="AD2851"/>
                </a:solidFill>
                <a:latin typeface="Times New Roman" panose="02020603050405020304" pitchFamily="18" charset="0"/>
                <a:cs typeface="Times New Roman" panose="02020603050405020304" pitchFamily="18" charset="0"/>
              </a:rPr>
              <a:t>Sum of Rejected Qty by Machine Name</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Machines </a:t>
            </a:r>
            <a:r>
              <a:rPr lang="en-US" sz="1800" b="1" dirty="0">
                <a:latin typeface="Times New Roman" panose="02020603050405020304" pitchFamily="18" charset="0"/>
                <a:cs typeface="Times New Roman" panose="02020603050405020304" pitchFamily="18" charset="0"/>
              </a:rPr>
              <a:t>C007, C039, C022, C023, and C037</a:t>
            </a:r>
            <a:r>
              <a:rPr lang="en-US" sz="1800" dirty="0">
                <a:latin typeface="Times New Roman" panose="02020603050405020304" pitchFamily="18" charset="0"/>
                <a:cs typeface="Times New Roman" panose="02020603050405020304" pitchFamily="18" charset="0"/>
              </a:rPr>
              <a:t> have the highest rejected quantities.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Machines with fewer defects might indicate better maintenance or calibration.</a:t>
            </a:r>
          </a:p>
        </p:txBody>
      </p:sp>
      <p:sp>
        <p:nvSpPr>
          <p:cNvPr id="10" name="TextBox 9">
            <a:extLst>
              <a:ext uri="{FF2B5EF4-FFF2-40B4-BE49-F238E27FC236}">
                <a16:creationId xmlns:a16="http://schemas.microsoft.com/office/drawing/2014/main" id="{05955E9B-EB84-8253-FEA0-0AE4B0757104}"/>
              </a:ext>
            </a:extLst>
          </p:cNvPr>
          <p:cNvSpPr txBox="1"/>
          <p:nvPr/>
        </p:nvSpPr>
        <p:spPr>
          <a:xfrm>
            <a:off x="914399" y="2238901"/>
            <a:ext cx="8450825" cy="1200329"/>
          </a:xfrm>
          <a:prstGeom prst="rect">
            <a:avLst/>
          </a:prstGeom>
          <a:noFill/>
        </p:spPr>
        <p:txBody>
          <a:bodyPr wrap="square">
            <a:spAutoFit/>
          </a:bodyPr>
          <a:lstStyle/>
          <a:p>
            <a:pPr>
              <a:lnSpc>
                <a:spcPct val="150000"/>
              </a:lnSpc>
              <a:buNone/>
            </a:pPr>
            <a:r>
              <a:rPr lang="en-US" sz="1800" b="1" dirty="0">
                <a:solidFill>
                  <a:schemeClr val="accent6">
                    <a:lumMod val="75000"/>
                  </a:schemeClr>
                </a:solidFill>
                <a:latin typeface="Times New Roman" panose="02020603050405020304" pitchFamily="18" charset="0"/>
                <a:cs typeface="Times New Roman" panose="02020603050405020304" pitchFamily="18" charset="0"/>
              </a:rPr>
              <a:t>     Analysis:</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Machines with higher rejection counts may require maintenance or recalibration.</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Predictive maintenance could help reduce rejection rates</a:t>
            </a:r>
          </a:p>
        </p:txBody>
      </p:sp>
      <p:sp>
        <p:nvSpPr>
          <p:cNvPr id="12" name="TextBox 11">
            <a:extLst>
              <a:ext uri="{FF2B5EF4-FFF2-40B4-BE49-F238E27FC236}">
                <a16:creationId xmlns:a16="http://schemas.microsoft.com/office/drawing/2014/main" id="{F6AF6B02-D9E2-8607-6B8F-3B210BBA5F35}"/>
              </a:ext>
            </a:extLst>
          </p:cNvPr>
          <p:cNvSpPr txBox="1"/>
          <p:nvPr/>
        </p:nvSpPr>
        <p:spPr>
          <a:xfrm>
            <a:off x="929148" y="3439320"/>
            <a:ext cx="9365226" cy="3062377"/>
          </a:xfrm>
          <a:prstGeom prst="rect">
            <a:avLst/>
          </a:prstGeom>
          <a:noFill/>
        </p:spPr>
        <p:txBody>
          <a:bodyPr wrap="square">
            <a:spAutoFit/>
          </a:bodyPr>
          <a:lstStyle/>
          <a:p>
            <a:pPr>
              <a:lnSpc>
                <a:spcPct val="200000"/>
              </a:lnSpc>
              <a:buNone/>
            </a:pPr>
            <a:r>
              <a:rPr lang="en-US" sz="2000" b="1" dirty="0">
                <a:latin typeface="Times New Roman" panose="02020603050405020304" pitchFamily="18" charset="0"/>
                <a:cs typeface="Times New Roman" panose="02020603050405020304" pitchFamily="18" charset="0"/>
              </a:rPr>
              <a:t>Departmental Analysis</a:t>
            </a:r>
          </a:p>
          <a:p>
            <a:pPr>
              <a:lnSpc>
                <a:spcPct val="200000"/>
              </a:lnSpc>
              <a:buNone/>
            </a:pPr>
            <a:r>
              <a:rPr lang="en-US" sz="1800" b="1" dirty="0">
                <a:latin typeface="Times New Roman" panose="02020603050405020304" pitchFamily="18" charset="0"/>
                <a:cs typeface="Times New Roman" panose="02020603050405020304" pitchFamily="18" charset="0"/>
              </a:rPr>
              <a:t>     </a:t>
            </a:r>
            <a:r>
              <a:rPr lang="en-US" sz="1800" b="1" dirty="0">
                <a:solidFill>
                  <a:srgbClr val="AD2851"/>
                </a:solidFill>
                <a:latin typeface="Times New Roman" panose="02020603050405020304" pitchFamily="18" charset="0"/>
                <a:cs typeface="Times New Roman" panose="02020603050405020304" pitchFamily="18" charset="0"/>
              </a:rPr>
              <a:t>Manufactured Qty and Rejected Qty by Department</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Woven Labels: 58.19M units manufactured, 522K rejected</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Printed Labels: 28.54M units manufactured, 3K rejected</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653109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601CCB-FF7E-411A-9561-39C88149723F}"/>
              </a:ext>
            </a:extLst>
          </p:cNvPr>
          <p:cNvSpPr>
            <a:spLocks noGrp="1"/>
          </p:cNvSpPr>
          <p:nvPr>
            <p:ph sz="quarter" idx="10"/>
          </p:nvPr>
        </p:nvSpPr>
        <p:spPr>
          <a:xfrm>
            <a:off x="943896" y="2230841"/>
            <a:ext cx="10545098" cy="3356576"/>
          </a:xfrm>
        </p:spPr>
        <p:txBody>
          <a:bodyPr>
            <a:noAutofit/>
          </a:bodyPr>
          <a:lstStyle/>
          <a:p>
            <a:pPr>
              <a:buNone/>
            </a:pPr>
            <a:r>
              <a:rPr lang="en-US" sz="1800" b="1" dirty="0">
                <a:solidFill>
                  <a:schemeClr val="accent6">
                    <a:lumMod val="75000"/>
                  </a:schemeClr>
                </a:solidFill>
                <a:latin typeface="Times New Roman" panose="02020603050405020304" pitchFamily="18" charset="0"/>
                <a:cs typeface="Times New Roman" panose="02020603050405020304" pitchFamily="18" charset="0"/>
              </a:rPr>
              <a:t>    Production Trend Analysis</a:t>
            </a:r>
          </a:p>
          <a:p>
            <a:pPr>
              <a:buNone/>
            </a:pPr>
            <a:r>
              <a:rPr lang="en-US" sz="1800" b="1" dirty="0">
                <a:solidFill>
                  <a:schemeClr val="accent6">
                    <a:lumMod val="75000"/>
                  </a:schemeClr>
                </a:solidFill>
                <a:latin typeface="Times New Roman" panose="02020603050405020304" pitchFamily="18" charset="0"/>
                <a:cs typeface="Times New Roman" panose="02020603050405020304" pitchFamily="18" charset="0"/>
              </a:rPr>
              <a:t>    Production Comparison Trend</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chart shows fluctuations in production quantity across different dates in </a:t>
            </a:r>
            <a:r>
              <a:rPr lang="en-US" sz="1800" b="1" dirty="0">
                <a:latin typeface="Times New Roman" panose="02020603050405020304" pitchFamily="18" charset="0"/>
                <a:cs typeface="Times New Roman" panose="02020603050405020304" pitchFamily="18" charset="0"/>
              </a:rPr>
              <a:t>November</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Peak production days (e.g., 13M, 11M) contrast with lower production days (e.g., 2M, 5M).</a:t>
            </a:r>
          </a:p>
          <a:p>
            <a:pPr marL="0" indent="0">
              <a:buNone/>
            </a:pPr>
            <a:endParaRPr lang="en-US" sz="1800" dirty="0">
              <a:latin typeface="Times New Roman" panose="02020603050405020304" pitchFamily="18" charset="0"/>
              <a:cs typeface="Times New Roman" panose="02020603050405020304" pitchFamily="18" charset="0"/>
            </a:endParaRPr>
          </a:p>
          <a:p>
            <a:pPr>
              <a:buNone/>
            </a:pPr>
            <a:r>
              <a:rPr lang="en-US" sz="1800" b="1" dirty="0">
                <a:solidFill>
                  <a:schemeClr val="accent6">
                    <a:lumMod val="75000"/>
                  </a:schemeClr>
                </a:solidFill>
                <a:latin typeface="Times New Roman" panose="02020603050405020304" pitchFamily="18" charset="0"/>
                <a:cs typeface="Times New Roman" panose="02020603050405020304" pitchFamily="18" charset="0"/>
              </a:rPr>
              <a:t>    Analysis: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Identifying peak production days can help optimize workforce planning.</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Lower production days should be investigated for potential issues (e.g., supply shortages, machine breakdowns</a:t>
            </a:r>
          </a:p>
        </p:txBody>
      </p:sp>
      <p:sp>
        <p:nvSpPr>
          <p:cNvPr id="4" name="Slide Number Placeholder 3">
            <a:extLst>
              <a:ext uri="{FF2B5EF4-FFF2-40B4-BE49-F238E27FC236}">
                <a16:creationId xmlns:a16="http://schemas.microsoft.com/office/drawing/2014/main" id="{D475EBF6-74C3-C9E3-B190-CB199E13B817}"/>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
        <p:nvSpPr>
          <p:cNvPr id="6" name="TextBox 5">
            <a:extLst>
              <a:ext uri="{FF2B5EF4-FFF2-40B4-BE49-F238E27FC236}">
                <a16:creationId xmlns:a16="http://schemas.microsoft.com/office/drawing/2014/main" id="{971D6254-0675-E20F-4BA9-16065D41C041}"/>
              </a:ext>
            </a:extLst>
          </p:cNvPr>
          <p:cNvSpPr txBox="1"/>
          <p:nvPr/>
        </p:nvSpPr>
        <p:spPr>
          <a:xfrm>
            <a:off x="870154" y="197859"/>
            <a:ext cx="9173497" cy="1892826"/>
          </a:xfrm>
          <a:prstGeom prst="rect">
            <a:avLst/>
          </a:prstGeom>
          <a:noFill/>
        </p:spPr>
        <p:txBody>
          <a:bodyPr wrap="square">
            <a:spAutoFit/>
          </a:bodyPr>
          <a:lstStyle/>
          <a:p>
            <a:pPr>
              <a:lnSpc>
                <a:spcPct val="150000"/>
              </a:lnSpc>
              <a:buNone/>
            </a:pPr>
            <a:r>
              <a:rPr lang="en-US" sz="1800" b="1" dirty="0">
                <a:solidFill>
                  <a:schemeClr val="accent6">
                    <a:lumMod val="75000"/>
                  </a:schemeClr>
                </a:solidFill>
                <a:latin typeface="Times New Roman" panose="02020603050405020304" pitchFamily="18" charset="0"/>
                <a:cs typeface="Times New Roman" panose="02020603050405020304" pitchFamily="18" charset="0"/>
              </a:rPr>
              <a:t>     Analysis:</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Woven Labels department</a:t>
            </a:r>
            <a:r>
              <a:rPr lang="en-US" sz="1800" dirty="0">
                <a:latin typeface="Times New Roman" panose="02020603050405020304" pitchFamily="18" charset="0"/>
                <a:cs typeface="Times New Roman" panose="02020603050405020304" pitchFamily="18" charset="0"/>
              </a:rPr>
              <a:t> contributes the highest quantity but also has the most rejections.</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Printed Labels have a much lower rejection rate,</a:t>
            </a:r>
            <a:r>
              <a:rPr lang="en-US" sz="1800" dirty="0">
                <a:latin typeface="Times New Roman" panose="02020603050405020304" pitchFamily="18" charset="0"/>
                <a:cs typeface="Times New Roman" panose="02020603050405020304" pitchFamily="18" charset="0"/>
              </a:rPr>
              <a:t> indicating a more stable production process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81497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E9420-7063-F346-2677-E8A20EBB7E2E}"/>
              </a:ext>
            </a:extLst>
          </p:cNvPr>
          <p:cNvSpPr>
            <a:spLocks noGrp="1"/>
          </p:cNvSpPr>
          <p:nvPr>
            <p:ph sz="quarter" idx="10"/>
          </p:nvPr>
        </p:nvSpPr>
        <p:spPr>
          <a:xfrm>
            <a:off x="884904" y="3657599"/>
            <a:ext cx="9261986" cy="1696065"/>
          </a:xfrm>
        </p:spPr>
        <p:txBody>
          <a:bodyPr>
            <a:normAutofit/>
          </a:bodyPr>
          <a:lstStyle/>
          <a:p>
            <a:pPr>
              <a:buNone/>
            </a:pPr>
            <a:r>
              <a:rPr lang="en-US" sz="1800" b="1" dirty="0">
                <a:solidFill>
                  <a:schemeClr val="accent6">
                    <a:lumMod val="75000"/>
                  </a:schemeClr>
                </a:solidFill>
                <a:latin typeface="Times New Roman" panose="02020603050405020304" pitchFamily="18" charset="0"/>
                <a:cs typeface="Times New Roman" panose="02020603050405020304" pitchFamily="18" charset="0"/>
              </a:rPr>
              <a:t>    Analysis:</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Production peaks could be linked to </a:t>
            </a:r>
            <a:r>
              <a:rPr lang="en-US" sz="1800" b="1" dirty="0">
                <a:latin typeface="Times New Roman" panose="02020603050405020304" pitchFamily="18" charset="0"/>
                <a:cs typeface="Times New Roman" panose="02020603050405020304" pitchFamily="18" charset="0"/>
              </a:rPr>
              <a:t>seasonal demand</a:t>
            </a:r>
            <a:r>
              <a:rPr lang="en-US" sz="1800" dirty="0">
                <a:latin typeface="Times New Roman" panose="02020603050405020304" pitchFamily="18" charset="0"/>
                <a:cs typeface="Times New Roman" panose="02020603050405020304" pitchFamily="18" charset="0"/>
              </a:rPr>
              <a:t> or </a:t>
            </a:r>
            <a:r>
              <a:rPr lang="en-US" sz="1800" b="1" dirty="0">
                <a:latin typeface="Times New Roman" panose="02020603050405020304" pitchFamily="18" charset="0"/>
                <a:cs typeface="Times New Roman" panose="02020603050405020304" pitchFamily="18" charset="0"/>
              </a:rPr>
              <a:t>increased workforce efficiency</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Lower production days might indicate </a:t>
            </a:r>
            <a:r>
              <a:rPr lang="en-US" sz="1800" b="1" dirty="0">
                <a:latin typeface="Times New Roman" panose="02020603050405020304" pitchFamily="18" charset="0"/>
                <a:cs typeface="Times New Roman" panose="02020603050405020304" pitchFamily="18" charset="0"/>
              </a:rPr>
              <a:t>machine breakdowns</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supply chain issues</a:t>
            </a:r>
            <a:r>
              <a:rPr lang="en-US" sz="1800" dirty="0">
                <a:latin typeface="Times New Roman" panose="02020603050405020304" pitchFamily="18" charset="0"/>
                <a:cs typeface="Times New Roman" panose="02020603050405020304" pitchFamily="18" charset="0"/>
              </a:rPr>
              <a:t>, or </a:t>
            </a:r>
            <a:r>
              <a:rPr lang="en-US" sz="1800" b="1" dirty="0">
                <a:latin typeface="Times New Roman" panose="02020603050405020304" pitchFamily="18" charset="0"/>
                <a:cs typeface="Times New Roman" panose="02020603050405020304" pitchFamily="18" charset="0"/>
              </a:rPr>
              <a:t>low work shifts.</a:t>
            </a:r>
            <a:endParaRPr lang="en-US" sz="1800" dirty="0">
              <a:latin typeface="Times New Roman" panose="02020603050405020304" pitchFamily="18" charset="0"/>
              <a:cs typeface="Times New Roman" panose="02020603050405020304" pitchFamily="18" charset="0"/>
            </a:endParaRPr>
          </a:p>
          <a:p>
            <a:endParaRPr lang="en-US" dirty="0"/>
          </a:p>
          <a:p>
            <a:endParaRPr lang="en-IN" dirty="0"/>
          </a:p>
        </p:txBody>
      </p:sp>
      <p:sp>
        <p:nvSpPr>
          <p:cNvPr id="4" name="Slide Number Placeholder 3">
            <a:extLst>
              <a:ext uri="{FF2B5EF4-FFF2-40B4-BE49-F238E27FC236}">
                <a16:creationId xmlns:a16="http://schemas.microsoft.com/office/drawing/2014/main" id="{5155C302-7CE2-65D6-7136-EE7714A07E53}"/>
              </a:ext>
            </a:extLst>
          </p:cNvPr>
          <p:cNvSpPr>
            <a:spLocks noGrp="1"/>
          </p:cNvSpPr>
          <p:nvPr>
            <p:ph type="sldNum" sz="quarter" idx="4"/>
          </p:nvPr>
        </p:nvSpPr>
        <p:spPr/>
        <p:txBody>
          <a:bodyPr/>
          <a:lstStyle/>
          <a:p>
            <a:fld id="{58FB4751-880F-D840-AAA9-3A15815CC996}" type="slidenum">
              <a:rPr lang="en-US" smtClean="0"/>
              <a:pPr/>
              <a:t>12</a:t>
            </a:fld>
            <a:endParaRPr lang="en-US" dirty="0"/>
          </a:p>
        </p:txBody>
      </p:sp>
      <p:sp>
        <p:nvSpPr>
          <p:cNvPr id="6" name="TextBox 5">
            <a:extLst>
              <a:ext uri="{FF2B5EF4-FFF2-40B4-BE49-F238E27FC236}">
                <a16:creationId xmlns:a16="http://schemas.microsoft.com/office/drawing/2014/main" id="{A822C4F0-93F8-496A-8116-BED51804FB0C}"/>
              </a:ext>
            </a:extLst>
          </p:cNvPr>
          <p:cNvSpPr txBox="1"/>
          <p:nvPr/>
        </p:nvSpPr>
        <p:spPr>
          <a:xfrm>
            <a:off x="899649" y="307539"/>
            <a:ext cx="9232491" cy="3293209"/>
          </a:xfrm>
          <a:prstGeom prst="rect">
            <a:avLst/>
          </a:prstGeom>
          <a:noFill/>
        </p:spPr>
        <p:txBody>
          <a:bodyPr wrap="square">
            <a:spAutoFit/>
          </a:bodyPr>
          <a:lstStyle/>
          <a:p>
            <a:pPr>
              <a:buNone/>
            </a:pPr>
            <a:r>
              <a:rPr lang="en-US" sz="3200" dirty="0">
                <a:latin typeface="Times New Roman" panose="02020603050405020304" pitchFamily="18" charset="0"/>
                <a:cs typeface="Times New Roman" panose="02020603050405020304" pitchFamily="18" charset="0"/>
              </a:rPr>
              <a:t>Analysis (Part 2):- </a:t>
            </a:r>
            <a:r>
              <a:rPr lang="en-US" sz="3200" b="1" dirty="0">
                <a:latin typeface="Times New Roman" panose="02020603050405020304" pitchFamily="18" charset="0"/>
                <a:cs typeface="Times New Roman" panose="02020603050405020304" pitchFamily="18" charset="0"/>
              </a:rPr>
              <a:t>Production Trends Over Time</a:t>
            </a:r>
          </a:p>
          <a:p>
            <a:pPr>
              <a:buNone/>
            </a:pPr>
            <a:endParaRPr lang="en-US" sz="3200" b="1" dirty="0">
              <a:latin typeface="Times New Roman" panose="02020603050405020304" pitchFamily="18" charset="0"/>
              <a:cs typeface="Times New Roman" panose="02020603050405020304" pitchFamily="18" charset="0"/>
            </a:endParaRPr>
          </a:p>
          <a:p>
            <a:pPr>
              <a:buNone/>
            </a:pPr>
            <a:r>
              <a:rPr lang="en-US" sz="1800" b="1" dirty="0">
                <a:solidFill>
                  <a:srgbClr val="AD2851"/>
                </a:solidFill>
                <a:latin typeface="Times New Roman" panose="02020603050405020304" pitchFamily="18" charset="0"/>
                <a:cs typeface="Times New Roman" panose="02020603050405020304" pitchFamily="18" charset="0"/>
              </a:rPr>
              <a:t>    Manufactured Quantity Comparison</a:t>
            </a:r>
          </a:p>
          <a:p>
            <a:pPr marL="285750" indent="-285750">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Highest Production Period:</a:t>
            </a:r>
            <a:r>
              <a:rPr lang="en-US" sz="1800" dirty="0">
                <a:latin typeface="Times New Roman" panose="02020603050405020304" pitchFamily="18" charset="0"/>
                <a:cs typeface="Times New Roman" panose="02020603050405020304" pitchFamily="18" charset="0"/>
              </a:rPr>
              <a:t> Certain days in November saw peaks of </a:t>
            </a:r>
            <a:r>
              <a:rPr lang="en-US" sz="1800" b="1" dirty="0">
                <a:latin typeface="Times New Roman" panose="02020603050405020304" pitchFamily="18" charset="0"/>
                <a:cs typeface="Times New Roman" panose="02020603050405020304" pitchFamily="18" charset="0"/>
              </a:rPr>
              <a:t>13M, 11M, and 12M</a:t>
            </a:r>
            <a:r>
              <a:rPr lang="en-US" sz="1800" dirty="0">
                <a:latin typeface="Times New Roman" panose="02020603050405020304" pitchFamily="18" charset="0"/>
                <a:cs typeface="Times New Roman" panose="02020603050405020304" pitchFamily="18" charset="0"/>
              </a:rPr>
              <a:t> units.</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Lowest Production Period:</a:t>
            </a:r>
            <a:r>
              <a:rPr lang="en-US" sz="1800" dirty="0">
                <a:latin typeface="Times New Roman" panose="02020603050405020304" pitchFamily="18" charset="0"/>
                <a:cs typeface="Times New Roman" panose="02020603050405020304" pitchFamily="18" charset="0"/>
              </a:rPr>
              <a:t> Some days had significantly lower production, around </a:t>
            </a:r>
            <a:r>
              <a:rPr lang="en-US" sz="1800" b="1" dirty="0">
                <a:latin typeface="Times New Roman" panose="02020603050405020304" pitchFamily="18" charset="0"/>
                <a:cs typeface="Times New Roman" panose="02020603050405020304" pitchFamily="18" charset="0"/>
              </a:rPr>
              <a:t>2M–5M</a:t>
            </a:r>
            <a:r>
              <a:rPr lang="en-US" sz="1800" dirty="0">
                <a:latin typeface="Times New Roman" panose="02020603050405020304" pitchFamily="18" charset="0"/>
                <a:cs typeface="Times New Roman" panose="02020603050405020304" pitchFamily="18" charset="0"/>
              </a:rPr>
              <a:t> units.</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Overall Trend:</a:t>
            </a:r>
            <a:r>
              <a:rPr lang="en-US" sz="1800" dirty="0">
                <a:latin typeface="Times New Roman" panose="02020603050405020304" pitchFamily="18" charset="0"/>
                <a:cs typeface="Times New Roman" panose="02020603050405020304" pitchFamily="18" charset="0"/>
              </a:rPr>
              <a:t> Fluctuations suggest periodic spikes in production, possibly due to demand changes, machine availability, or workforce efficiency.</a:t>
            </a:r>
          </a:p>
        </p:txBody>
      </p:sp>
    </p:spTree>
    <p:extLst>
      <p:ext uri="{BB962C8B-B14F-4D97-AF65-F5344CB8AC3E}">
        <p14:creationId xmlns:p14="http://schemas.microsoft.com/office/powerpoint/2010/main" val="886569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C7260A-4596-59A5-8514-1550101FD077}"/>
              </a:ext>
            </a:extLst>
          </p:cNvPr>
          <p:cNvSpPr>
            <a:spLocks noGrp="1"/>
          </p:cNvSpPr>
          <p:nvPr>
            <p:ph type="sldNum" sz="quarter" idx="4"/>
          </p:nvPr>
        </p:nvSpPr>
        <p:spPr/>
        <p:txBody>
          <a:bodyPr/>
          <a:lstStyle/>
          <a:p>
            <a:fld id="{58FB4751-880F-D840-AAA9-3A15815CC996}" type="slidenum">
              <a:rPr lang="en-US" smtClean="0"/>
              <a:pPr/>
              <a:t>13</a:t>
            </a:fld>
            <a:endParaRPr lang="en-US" dirty="0"/>
          </a:p>
        </p:txBody>
      </p:sp>
      <p:sp>
        <p:nvSpPr>
          <p:cNvPr id="7" name="Content Placeholder 2">
            <a:extLst>
              <a:ext uri="{FF2B5EF4-FFF2-40B4-BE49-F238E27FC236}">
                <a16:creationId xmlns:a16="http://schemas.microsoft.com/office/drawing/2014/main" id="{590EB324-8172-AFBB-7BCE-308EE243582B}"/>
              </a:ext>
            </a:extLst>
          </p:cNvPr>
          <p:cNvSpPr txBox="1">
            <a:spLocks/>
          </p:cNvSpPr>
          <p:nvPr/>
        </p:nvSpPr>
        <p:spPr>
          <a:xfrm>
            <a:off x="921004" y="766918"/>
            <a:ext cx="10317268" cy="188779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buFont typeface="Arial" panose="020B0604020202020204" pitchFamily="34" charset="0"/>
              <a:buNone/>
            </a:pPr>
            <a:r>
              <a:rPr lang="en-US" sz="1800" b="1" dirty="0">
                <a:solidFill>
                  <a:srgbClr val="AD2851"/>
                </a:solidFill>
                <a:latin typeface="Times New Roman" panose="02020603050405020304" pitchFamily="18" charset="0"/>
                <a:cs typeface="Times New Roman" panose="02020603050405020304" pitchFamily="18" charset="0"/>
              </a:rPr>
              <a:t>    Top 10 Buyers by Manufactured Qty</a:t>
            </a:r>
          </a:p>
          <a:p>
            <a:pPr>
              <a:lnSpc>
                <a:spcPct val="100000"/>
              </a:lnSpc>
            </a:pPr>
            <a:r>
              <a:rPr lang="en-US" sz="1800" b="1" dirty="0">
                <a:latin typeface="Times New Roman" panose="02020603050405020304" pitchFamily="18" charset="0"/>
                <a:cs typeface="Times New Roman" panose="02020603050405020304" pitchFamily="18" charset="0"/>
              </a:rPr>
              <a:t>TRI-TCHIBO (868K)</a:t>
            </a:r>
          </a:p>
          <a:p>
            <a:pPr>
              <a:lnSpc>
                <a:spcPct val="100000"/>
              </a:lnSpc>
            </a:pPr>
            <a:r>
              <a:rPr lang="en-US" sz="1800" b="1" dirty="0">
                <a:latin typeface="Times New Roman" panose="02020603050405020304" pitchFamily="18" charset="0"/>
                <a:cs typeface="Times New Roman" panose="02020603050405020304" pitchFamily="18" charset="0"/>
              </a:rPr>
              <a:t>WEAVABEL MUABA (90K)</a:t>
            </a:r>
          </a:p>
          <a:p>
            <a:r>
              <a:rPr lang="en-US" sz="1800" dirty="0">
                <a:latin typeface="Times New Roman" panose="02020603050405020304" pitchFamily="18" charset="0"/>
                <a:cs typeface="Times New Roman" panose="02020603050405020304" pitchFamily="18" charset="0"/>
              </a:rPr>
              <a:t>Other buyers (YEPME, Wild Craft, WECA-P) have significantly lower orders.</a:t>
            </a:r>
            <a:r>
              <a:rPr lang="en-US" sz="1800" b="1" dirty="0">
                <a:solidFill>
                  <a:schemeClr val="accent6">
                    <a:lumMod val="75000"/>
                  </a:schemeClr>
                </a:solidFill>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8" name="Slide Number Placeholder 3">
            <a:extLst>
              <a:ext uri="{FF2B5EF4-FFF2-40B4-BE49-F238E27FC236}">
                <a16:creationId xmlns:a16="http://schemas.microsoft.com/office/drawing/2014/main" id="{F628FE8C-666B-BE44-841F-7F379BCBEEC9}"/>
              </a:ext>
            </a:extLst>
          </p:cNvPr>
          <p:cNvSpPr txBox="1">
            <a:spLocks/>
          </p:cNvSpPr>
          <p:nvPr/>
        </p:nvSpPr>
        <p:spPr>
          <a:xfrm>
            <a:off x="11353800" y="5879804"/>
            <a:ext cx="661416" cy="895899"/>
          </a:xfrm>
          <a:prstGeom prst="rect">
            <a:avLst/>
          </a:prstGeom>
        </p:spPr>
        <p:txBody>
          <a:bodyPr vert="horz" lIns="91440" tIns="45720" rIns="91440" bIns="45720" rtlCol="0" anchor="ctr"/>
          <a:lstStyle>
            <a:defPPr>
              <a:defRPr lang="en-US"/>
            </a:defPPr>
            <a:lvl1pPr marL="0" algn="l" defTabSz="914400" rtl="0" eaLnBrk="1" latinLnBrk="0" hangingPunct="1">
              <a:defRPr sz="2400" b="0" i="0" kern="1200">
                <a:solidFill>
                  <a:schemeClr val="tx1"/>
                </a:solidFill>
                <a:latin typeface="Sagona Book" panose="020205030505050202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smtClean="0"/>
              <a:pPr/>
              <a:t>13</a:t>
            </a:fld>
            <a:endParaRPr lang="en-US" dirty="0"/>
          </a:p>
        </p:txBody>
      </p:sp>
      <p:sp>
        <p:nvSpPr>
          <p:cNvPr id="9" name="TextBox 8">
            <a:extLst>
              <a:ext uri="{FF2B5EF4-FFF2-40B4-BE49-F238E27FC236}">
                <a16:creationId xmlns:a16="http://schemas.microsoft.com/office/drawing/2014/main" id="{1CC404B7-2D56-E56E-9069-547A3A44060F}"/>
              </a:ext>
            </a:extLst>
          </p:cNvPr>
          <p:cNvSpPr txBox="1"/>
          <p:nvPr/>
        </p:nvSpPr>
        <p:spPr>
          <a:xfrm>
            <a:off x="870156" y="3696245"/>
            <a:ext cx="11061290" cy="1889235"/>
          </a:xfrm>
          <a:prstGeom prst="rect">
            <a:avLst/>
          </a:prstGeom>
          <a:noFill/>
        </p:spPr>
        <p:txBody>
          <a:bodyPr wrap="square">
            <a:spAutoFit/>
          </a:bodyPr>
          <a:lstStyle/>
          <a:p>
            <a:pPr>
              <a:lnSpc>
                <a:spcPct val="150000"/>
              </a:lnSpc>
              <a:buNone/>
            </a:pPr>
            <a:r>
              <a:rPr lang="en-US" sz="2000" b="1" dirty="0">
                <a:latin typeface="Times New Roman" panose="02020603050405020304" pitchFamily="18" charset="0"/>
                <a:cs typeface="Times New Roman" panose="02020603050405020304" pitchFamily="18" charset="0"/>
              </a:rPr>
              <a:t>Delivery Performance</a:t>
            </a:r>
          </a:p>
          <a:p>
            <a:pPr>
              <a:lnSpc>
                <a:spcPct val="150000"/>
              </a:lnSpc>
              <a:buNone/>
            </a:pPr>
            <a:r>
              <a:rPr lang="en-US" sz="1800" b="1" dirty="0">
                <a:solidFill>
                  <a:srgbClr val="AD2851"/>
                </a:solidFill>
                <a:latin typeface="Times New Roman" panose="02020603050405020304" pitchFamily="18" charset="0"/>
                <a:cs typeface="Times New Roman" panose="02020603050405020304" pitchFamily="18" charset="0"/>
              </a:rPr>
              <a:t>     Manufactured Qty by Delivery Period</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34.59% Under Production</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28.74% Early</a:t>
            </a: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17.5% On Time</a:t>
            </a:r>
            <a:endParaRPr lang="en-US" sz="1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490AE79-142B-0D98-1D77-C577D31DB746}"/>
              </a:ext>
            </a:extLst>
          </p:cNvPr>
          <p:cNvSpPr txBox="1"/>
          <p:nvPr/>
        </p:nvSpPr>
        <p:spPr>
          <a:xfrm>
            <a:off x="899652" y="235974"/>
            <a:ext cx="6223818" cy="544829"/>
          </a:xfrm>
          <a:prstGeom prst="rect">
            <a:avLst/>
          </a:prstGeom>
          <a:noFill/>
        </p:spPr>
        <p:txBody>
          <a:bodyPr wrap="square">
            <a:spAutoFit/>
          </a:bodyPr>
          <a:lstStyle/>
          <a:p>
            <a:pPr>
              <a:lnSpc>
                <a:spcPct val="170000"/>
              </a:lnSpc>
              <a:buNone/>
            </a:pPr>
            <a:r>
              <a:rPr lang="en-US" sz="2000" b="1" dirty="0">
                <a:latin typeface="Times New Roman" panose="02020603050405020304" pitchFamily="18" charset="0"/>
                <a:cs typeface="Times New Roman" panose="02020603050405020304" pitchFamily="18" charset="0"/>
              </a:rPr>
              <a:t>Buyer Analysis</a:t>
            </a:r>
          </a:p>
        </p:txBody>
      </p:sp>
      <p:sp>
        <p:nvSpPr>
          <p:cNvPr id="11" name="TextBox 10">
            <a:extLst>
              <a:ext uri="{FF2B5EF4-FFF2-40B4-BE49-F238E27FC236}">
                <a16:creationId xmlns:a16="http://schemas.microsoft.com/office/drawing/2014/main" id="{BCFABC81-7E86-E8D8-76D6-C59C11FD3A26}"/>
              </a:ext>
            </a:extLst>
          </p:cNvPr>
          <p:cNvSpPr txBox="1"/>
          <p:nvPr/>
        </p:nvSpPr>
        <p:spPr>
          <a:xfrm>
            <a:off x="914400" y="2629732"/>
            <a:ext cx="9232491" cy="923330"/>
          </a:xfrm>
          <a:prstGeom prst="rect">
            <a:avLst/>
          </a:prstGeom>
          <a:noFill/>
        </p:spPr>
        <p:txBody>
          <a:bodyPr wrap="square">
            <a:spAutoFit/>
          </a:bodyPr>
          <a:lstStyle/>
          <a:p>
            <a:pPr>
              <a:buNone/>
            </a:pPr>
            <a:r>
              <a:rPr lang="en-US" sz="1800" b="1" dirty="0">
                <a:solidFill>
                  <a:schemeClr val="accent6">
                    <a:lumMod val="75000"/>
                  </a:schemeClr>
                </a:solidFill>
                <a:latin typeface="Times New Roman" panose="02020603050405020304" pitchFamily="18" charset="0"/>
                <a:cs typeface="Times New Roman" panose="02020603050405020304" pitchFamily="18" charset="0"/>
              </a:rPr>
              <a:t>     Analysis: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company is heavily reliant on one major buyer.</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There is an opportunity to expand the buyer base to reduce dependency on a single client.</a:t>
            </a:r>
          </a:p>
        </p:txBody>
      </p:sp>
    </p:spTree>
    <p:extLst>
      <p:ext uri="{BB962C8B-B14F-4D97-AF65-F5344CB8AC3E}">
        <p14:creationId xmlns:p14="http://schemas.microsoft.com/office/powerpoint/2010/main" val="1379794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E70297-7820-6EB5-7FC1-FA987795D496}"/>
              </a:ext>
            </a:extLst>
          </p:cNvPr>
          <p:cNvSpPr>
            <a:spLocks noGrp="1"/>
          </p:cNvSpPr>
          <p:nvPr>
            <p:ph type="sldNum" sz="quarter" idx="4"/>
          </p:nvPr>
        </p:nvSpPr>
        <p:spPr/>
        <p:txBody>
          <a:bodyPr/>
          <a:lstStyle/>
          <a:p>
            <a:fld id="{58FB4751-880F-D840-AAA9-3A15815CC996}" type="slidenum">
              <a:rPr lang="en-US" smtClean="0"/>
              <a:pPr/>
              <a:t>14</a:t>
            </a:fld>
            <a:endParaRPr lang="en-US" dirty="0"/>
          </a:p>
        </p:txBody>
      </p:sp>
      <p:sp>
        <p:nvSpPr>
          <p:cNvPr id="3" name="Content Placeholder 2">
            <a:extLst>
              <a:ext uri="{FF2B5EF4-FFF2-40B4-BE49-F238E27FC236}">
                <a16:creationId xmlns:a16="http://schemas.microsoft.com/office/drawing/2014/main" id="{BBCF1672-F5D8-7D5E-7F0C-CC65DEF87F61}"/>
              </a:ext>
            </a:extLst>
          </p:cNvPr>
          <p:cNvSpPr>
            <a:spLocks noGrp="1"/>
          </p:cNvSpPr>
          <p:nvPr>
            <p:ph sz="quarter" idx="4294967295"/>
          </p:nvPr>
        </p:nvSpPr>
        <p:spPr>
          <a:xfrm>
            <a:off x="870155" y="297528"/>
            <a:ext cx="9999663" cy="2563659"/>
          </a:xfrm>
        </p:spPr>
        <p:txBody>
          <a:bodyPr>
            <a:noAutofit/>
          </a:bodyPr>
          <a:lstStyle/>
          <a:p>
            <a:pPr>
              <a:lnSpc>
                <a:spcPct val="150000"/>
              </a:lnSpc>
              <a:buNone/>
            </a:pPr>
            <a:r>
              <a:rPr lang="en-US" sz="1800" b="1" dirty="0">
                <a:solidFill>
                  <a:schemeClr val="accent6">
                    <a:lumMod val="75000"/>
                  </a:schemeClr>
                </a:solidFill>
                <a:latin typeface="Times New Roman" panose="02020603050405020304" pitchFamily="18" charset="0"/>
                <a:cs typeface="Times New Roman" panose="02020603050405020304" pitchFamily="18" charset="0"/>
              </a:rPr>
              <a:t>     Analysis:</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significant portion of production is ahead of schedule, which is a positive indicator.</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focus on timely deliveries can help maintain customer satisfaction.</a:t>
            </a:r>
          </a:p>
          <a:p>
            <a:r>
              <a:rPr lang="en-US" sz="1800" dirty="0">
                <a:latin typeface="Times New Roman" panose="02020603050405020304" pitchFamily="18" charset="0"/>
                <a:cs typeface="Times New Roman" panose="02020603050405020304" pitchFamily="18" charset="0"/>
              </a:rPr>
              <a:t> Woven Labels: 58.19M units, 522K rejected (High rejection rate).  </a:t>
            </a:r>
          </a:p>
          <a:p>
            <a:r>
              <a:rPr lang="en-US" sz="1800" dirty="0">
                <a:latin typeface="Times New Roman" panose="02020603050405020304" pitchFamily="18" charset="0"/>
                <a:cs typeface="Times New Roman" panose="02020603050405020304" pitchFamily="18" charset="0"/>
              </a:rPr>
              <a:t>- Printed Labels: 28.54M units, 3K rejected (Low rejection rate).  </a:t>
            </a:r>
          </a:p>
          <a:p>
            <a:r>
              <a:rPr lang="en-US" sz="1800" dirty="0">
                <a:latin typeface="Times New Roman" panose="02020603050405020304" pitchFamily="18" charset="0"/>
                <a:cs typeface="Times New Roman" panose="02020603050405020304" pitchFamily="18" charset="0"/>
              </a:rPr>
              <a:t>- Process improvement needed in Woven Labels.  </a:t>
            </a:r>
          </a:p>
        </p:txBody>
      </p:sp>
      <p:sp>
        <p:nvSpPr>
          <p:cNvPr id="5" name="TextBox 4">
            <a:extLst>
              <a:ext uri="{FF2B5EF4-FFF2-40B4-BE49-F238E27FC236}">
                <a16:creationId xmlns:a16="http://schemas.microsoft.com/office/drawing/2014/main" id="{05A879A5-CFD6-8460-9BC0-1494079DD5FC}"/>
              </a:ext>
            </a:extLst>
          </p:cNvPr>
          <p:cNvSpPr txBox="1"/>
          <p:nvPr/>
        </p:nvSpPr>
        <p:spPr>
          <a:xfrm>
            <a:off x="811161" y="3112483"/>
            <a:ext cx="10574593" cy="3307316"/>
          </a:xfrm>
          <a:prstGeom prst="rect">
            <a:avLst/>
          </a:prstGeom>
          <a:noFill/>
        </p:spPr>
        <p:txBody>
          <a:bodyPr wrap="square">
            <a:spAutoFit/>
          </a:bodyPr>
          <a:lstStyle/>
          <a:p>
            <a:pPr marL="0" indent="0">
              <a:buNone/>
            </a:pPr>
            <a:r>
              <a:rPr lang="en-US" sz="2000" b="1" dirty="0">
                <a:latin typeface="Times New Roman" panose="02020603050405020304" pitchFamily="18" charset="0"/>
                <a:cs typeface="Times New Roman" panose="02020603050405020304" pitchFamily="18" charset="0"/>
              </a:rPr>
              <a:t>Overall Key Takeaways</a:t>
            </a:r>
          </a:p>
          <a:p>
            <a:pPr marL="0" indent="0">
              <a:buNone/>
            </a:pPr>
            <a:endParaRPr lang="en-US" sz="1800" dirty="0">
              <a:solidFill>
                <a:schemeClr val="accent6">
                  <a:lumMod val="75000"/>
                </a:schemeClr>
              </a:solidFill>
              <a:latin typeface="Times New Roman" panose="02020603050405020304" pitchFamily="18" charset="0"/>
              <a:cs typeface="Times New Roman" panose="02020603050405020304" pitchFamily="18" charset="0"/>
            </a:endParaRPr>
          </a:p>
          <a:p>
            <a:pPr marL="285750" indent="-285750">
              <a:lnSpc>
                <a:spcPct val="12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Production Efficiency:</a:t>
            </a:r>
            <a:r>
              <a:rPr lang="en-US" sz="1800" dirty="0">
                <a:latin typeface="Times New Roman" panose="02020603050405020304" pitchFamily="18" charset="0"/>
                <a:cs typeface="Times New Roman" panose="02020603050405020304" pitchFamily="18" charset="0"/>
              </a:rPr>
              <a:t> Strong production numbers with minimal waste (0.61%).</a:t>
            </a:r>
          </a:p>
          <a:p>
            <a:pPr marL="285750" indent="-285750">
              <a:lnSpc>
                <a:spcPct val="12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Employee Training:</a:t>
            </a:r>
            <a:r>
              <a:rPr lang="en-US" sz="1800" dirty="0">
                <a:latin typeface="Times New Roman" panose="02020603050405020304" pitchFamily="18" charset="0"/>
                <a:cs typeface="Times New Roman" panose="02020603050405020304" pitchFamily="18" charset="0"/>
              </a:rPr>
              <a:t> Some employees have high rejection rates and may need additional training.</a:t>
            </a:r>
          </a:p>
          <a:p>
            <a:pPr marL="285750" indent="-285750">
              <a:lnSpc>
                <a:spcPct val="12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Machine Maintenance:</a:t>
            </a:r>
            <a:r>
              <a:rPr lang="en-US" sz="1800" dirty="0">
                <a:latin typeface="Times New Roman" panose="02020603050405020304" pitchFamily="18" charset="0"/>
                <a:cs typeface="Times New Roman" panose="02020603050405020304" pitchFamily="18" charset="0"/>
              </a:rPr>
              <a:t> Machines with high rejection counts should be checked for issues.</a:t>
            </a:r>
          </a:p>
          <a:p>
            <a:pPr marL="285750" indent="-285750">
              <a:lnSpc>
                <a:spcPct val="12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Departmental Disparity:</a:t>
            </a:r>
            <a:r>
              <a:rPr lang="en-US" sz="1800" dirty="0">
                <a:latin typeface="Times New Roman" panose="02020603050405020304" pitchFamily="18" charset="0"/>
                <a:cs typeface="Times New Roman" panose="02020603050405020304" pitchFamily="18" charset="0"/>
              </a:rPr>
              <a:t> Woven Labels have higher rejection rates than Printed Labels.</a:t>
            </a:r>
          </a:p>
          <a:p>
            <a:pPr marL="285750" indent="-285750">
              <a:lnSpc>
                <a:spcPct val="12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Buyer Dependence:</a:t>
            </a:r>
            <a:r>
              <a:rPr lang="en-US" sz="1800" dirty="0">
                <a:latin typeface="Times New Roman" panose="02020603050405020304" pitchFamily="18" charset="0"/>
                <a:cs typeface="Times New Roman" panose="02020603050405020304" pitchFamily="18" charset="0"/>
              </a:rPr>
              <a:t> Most orders come from a single buyer, posing a business risk.</a:t>
            </a:r>
          </a:p>
          <a:p>
            <a:pPr marL="285750" indent="-285750">
              <a:lnSpc>
                <a:spcPct val="12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Good Delivery Management:</a:t>
            </a:r>
            <a:r>
              <a:rPr lang="en-US" sz="1800" dirty="0">
                <a:latin typeface="Times New Roman" panose="02020603050405020304" pitchFamily="18" charset="0"/>
                <a:cs typeface="Times New Roman" panose="02020603050405020304" pitchFamily="18" charset="0"/>
              </a:rPr>
              <a:t> Most deliveries are early or on time, minimizing delays.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7231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F9119-47D5-B32A-4CE0-2A902F3C831A}"/>
              </a:ext>
            </a:extLst>
          </p:cNvPr>
          <p:cNvSpPr>
            <a:spLocks noGrp="1"/>
          </p:cNvSpPr>
          <p:nvPr>
            <p:ph type="title"/>
          </p:nvPr>
        </p:nvSpPr>
        <p:spPr>
          <a:xfrm>
            <a:off x="884902" y="265470"/>
            <a:ext cx="7527897" cy="663677"/>
          </a:xfrm>
        </p:spPr>
        <p:txBody>
          <a:bodyPr/>
          <a:lstStyle/>
          <a:p>
            <a:r>
              <a:rPr lang="en-IN" sz="3200" b="1" dirty="0">
                <a:latin typeface="Times New Roman" panose="02020603050405020304" pitchFamily="18" charset="0"/>
                <a:cs typeface="Times New Roman" panose="02020603050405020304" pitchFamily="18" charset="0"/>
              </a:rPr>
              <a:t>Insights :-</a:t>
            </a:r>
            <a:endParaRPr lang="en-IN" b="1" dirty="0"/>
          </a:p>
        </p:txBody>
      </p:sp>
      <p:sp>
        <p:nvSpPr>
          <p:cNvPr id="3" name="Content Placeholder 2">
            <a:extLst>
              <a:ext uri="{FF2B5EF4-FFF2-40B4-BE49-F238E27FC236}">
                <a16:creationId xmlns:a16="http://schemas.microsoft.com/office/drawing/2014/main" id="{C53E51EB-49AD-E4FF-F181-5D73934D8762}"/>
              </a:ext>
            </a:extLst>
          </p:cNvPr>
          <p:cNvSpPr>
            <a:spLocks noGrp="1"/>
          </p:cNvSpPr>
          <p:nvPr>
            <p:ph sz="quarter" idx="10"/>
          </p:nvPr>
        </p:nvSpPr>
        <p:spPr>
          <a:xfrm>
            <a:off x="914400" y="1537667"/>
            <a:ext cx="6799006" cy="1466088"/>
          </a:xfrm>
        </p:spPr>
        <p:txBody>
          <a:bodyPr/>
          <a:lstStyle/>
          <a:p>
            <a:pPr marL="342900" indent="-342900" algn="l">
              <a:buClr>
                <a:schemeClr val="tx1"/>
              </a:buCl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Manufactured Quantity vs. Rejected Quantity:</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significant insight can be drawn by comparing the total manufactured quantity with the rejected quantity. This can help in identifying production inefficiencies or quality issues.</a:t>
            </a:r>
          </a:p>
          <a:p>
            <a:pPr marL="285750" indent="-285750" algn="l">
              <a:buClr>
                <a:schemeClr val="tx1"/>
              </a:buClr>
              <a:buFont typeface="Arial" panose="020B0604020202020204" pitchFamily="34" charset="0"/>
              <a:buChar char="•"/>
            </a:pPr>
            <a:endParaRPr lang="en-IN" dirty="0"/>
          </a:p>
          <a:p>
            <a:endParaRPr lang="en-IN" dirty="0"/>
          </a:p>
        </p:txBody>
      </p:sp>
      <p:sp>
        <p:nvSpPr>
          <p:cNvPr id="4" name="Slide Number Placeholder 3">
            <a:extLst>
              <a:ext uri="{FF2B5EF4-FFF2-40B4-BE49-F238E27FC236}">
                <a16:creationId xmlns:a16="http://schemas.microsoft.com/office/drawing/2014/main" id="{62C04035-9CFC-02E9-39EE-BC12BF2F63DC}"/>
              </a:ext>
            </a:extLst>
          </p:cNvPr>
          <p:cNvSpPr>
            <a:spLocks noGrp="1"/>
          </p:cNvSpPr>
          <p:nvPr>
            <p:ph type="sldNum" sz="quarter" idx="4"/>
          </p:nvPr>
        </p:nvSpPr>
        <p:spPr/>
        <p:txBody>
          <a:bodyPr/>
          <a:lstStyle/>
          <a:p>
            <a:fld id="{58FB4751-880F-D840-AAA9-3A15815CC996}" type="slidenum">
              <a:rPr lang="en-US" smtClean="0"/>
              <a:pPr/>
              <a:t>15</a:t>
            </a:fld>
            <a:endParaRPr lang="en-US" dirty="0"/>
          </a:p>
        </p:txBody>
      </p:sp>
      <p:sp>
        <p:nvSpPr>
          <p:cNvPr id="6" name="TextBox 5">
            <a:extLst>
              <a:ext uri="{FF2B5EF4-FFF2-40B4-BE49-F238E27FC236}">
                <a16:creationId xmlns:a16="http://schemas.microsoft.com/office/drawing/2014/main" id="{C0C558DD-D5F0-D659-85B4-2AE01D8B7155}"/>
              </a:ext>
            </a:extLst>
          </p:cNvPr>
          <p:cNvSpPr txBox="1"/>
          <p:nvPr/>
        </p:nvSpPr>
        <p:spPr>
          <a:xfrm>
            <a:off x="893968" y="1003808"/>
            <a:ext cx="6105524" cy="369332"/>
          </a:xfrm>
          <a:prstGeom prst="rect">
            <a:avLst/>
          </a:prstGeom>
          <a:noFill/>
        </p:spPr>
        <p:txBody>
          <a:bodyPr wrap="square">
            <a:spAutoFit/>
          </a:bodyPr>
          <a:lstStyle/>
          <a:p>
            <a:pPr algn="l">
              <a:buClr>
                <a:schemeClr val="tx1"/>
              </a:buClr>
            </a:pPr>
            <a:r>
              <a:rPr lang="en-US" sz="1800" b="1" dirty="0">
                <a:solidFill>
                  <a:srgbClr val="AD2851"/>
                </a:solidFill>
                <a:latin typeface="Times New Roman" panose="02020603050405020304" pitchFamily="18" charset="0"/>
                <a:cs typeface="Times New Roman" panose="02020603050405020304" pitchFamily="18" charset="0"/>
              </a:rPr>
              <a:t>1. Production Efficiency:</a:t>
            </a:r>
            <a:endParaRPr lang="en-US" sz="1800" dirty="0">
              <a:solidFill>
                <a:srgbClr val="AD285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509E39B-7FA6-7BDA-D8C2-7973A239CFD5}"/>
              </a:ext>
            </a:extLst>
          </p:cNvPr>
          <p:cNvSpPr txBox="1"/>
          <p:nvPr/>
        </p:nvSpPr>
        <p:spPr>
          <a:xfrm>
            <a:off x="914861" y="3709438"/>
            <a:ext cx="6813293" cy="1200329"/>
          </a:xfrm>
          <a:prstGeom prst="rect">
            <a:avLst/>
          </a:prstGeom>
          <a:noFill/>
        </p:spPr>
        <p:txBody>
          <a:bodyPr wrap="square">
            <a:spAutoFit/>
          </a:bodyPr>
          <a:lstStyle/>
          <a:p>
            <a:pPr marL="342900" indent="-342900" algn="l">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Manufactured vs. Processed Quantity:</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This will give insights into how much of the produced items actually went through the required processing stages. It can highlight any gaps in processing or delays.</a:t>
            </a:r>
            <a:endParaRPr lang="en-IN" sz="1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CAA9D0A-9790-23AC-C8A8-74608C79408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rcRect l="1433" t="602" r="1020"/>
          <a:stretch/>
        </p:blipFill>
        <p:spPr>
          <a:xfrm>
            <a:off x="7777909" y="321943"/>
            <a:ext cx="4414091" cy="2869324"/>
          </a:xfrm>
          <a:prstGeom prst="rect">
            <a:avLst/>
          </a:prstGeom>
        </p:spPr>
      </p:pic>
      <p:pic>
        <p:nvPicPr>
          <p:cNvPr id="10" name="Picture 9">
            <a:extLst>
              <a:ext uri="{FF2B5EF4-FFF2-40B4-BE49-F238E27FC236}">
                <a16:creationId xmlns:a16="http://schemas.microsoft.com/office/drawing/2014/main" id="{849A1689-4B29-1A03-EB87-6E32A3086BC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rcRect l="2229" t="1779" r="1340" b="-1"/>
          <a:stretch/>
        </p:blipFill>
        <p:spPr>
          <a:xfrm>
            <a:off x="7787148" y="3416540"/>
            <a:ext cx="4404852" cy="2862971"/>
          </a:xfrm>
          <a:prstGeom prst="rect">
            <a:avLst/>
          </a:prstGeom>
        </p:spPr>
      </p:pic>
    </p:spTree>
    <p:extLst>
      <p:ext uri="{BB962C8B-B14F-4D97-AF65-F5344CB8AC3E}">
        <p14:creationId xmlns:p14="http://schemas.microsoft.com/office/powerpoint/2010/main" val="3862122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5B80-0C45-2EB9-03F1-F959023AB702}"/>
              </a:ext>
            </a:extLst>
          </p:cNvPr>
          <p:cNvSpPr>
            <a:spLocks noGrp="1"/>
          </p:cNvSpPr>
          <p:nvPr>
            <p:ph type="title"/>
          </p:nvPr>
        </p:nvSpPr>
        <p:spPr>
          <a:xfrm>
            <a:off x="899651" y="457200"/>
            <a:ext cx="7534656" cy="516194"/>
          </a:xfrm>
        </p:spPr>
        <p:txBody>
          <a:bodyPr/>
          <a:lstStyle/>
          <a:p>
            <a:r>
              <a:rPr lang="en-US" sz="1800" b="1" dirty="0">
                <a:solidFill>
                  <a:srgbClr val="AD2851"/>
                </a:solidFill>
                <a:latin typeface="Times New Roman" panose="02020603050405020304" pitchFamily="18" charset="0"/>
                <a:cs typeface="Times New Roman" panose="02020603050405020304" pitchFamily="18" charset="0"/>
              </a:rPr>
              <a:t>2. Work Centre Performance:</a:t>
            </a:r>
            <a:endParaRPr lang="en-IN" dirty="0"/>
          </a:p>
        </p:txBody>
      </p:sp>
      <p:sp>
        <p:nvSpPr>
          <p:cNvPr id="3" name="Content Placeholder 2">
            <a:extLst>
              <a:ext uri="{FF2B5EF4-FFF2-40B4-BE49-F238E27FC236}">
                <a16:creationId xmlns:a16="http://schemas.microsoft.com/office/drawing/2014/main" id="{7B7583FA-AC26-CAD8-6775-6EB0ACFDCC26}"/>
              </a:ext>
            </a:extLst>
          </p:cNvPr>
          <p:cNvSpPr>
            <a:spLocks noGrp="1"/>
          </p:cNvSpPr>
          <p:nvPr>
            <p:ph sz="quarter" idx="10"/>
          </p:nvPr>
        </p:nvSpPr>
        <p:spPr>
          <a:xfrm>
            <a:off x="932835" y="663676"/>
            <a:ext cx="6854313" cy="1993491"/>
          </a:xfrm>
        </p:spPr>
        <p:txBody>
          <a:bodyPr/>
          <a:lstStyle/>
          <a:p>
            <a:pPr algn="l"/>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Machine / Employee Efficiency:</a:t>
            </a:r>
            <a:r>
              <a:rPr lang="en-US" sz="2000" dirty="0">
                <a:latin typeface="Times New Roman" panose="02020603050405020304" pitchFamily="18" charset="0"/>
                <a:cs typeface="Times New Roman" panose="02020603050405020304" pitchFamily="18" charset="0"/>
              </a:rPr>
              <a:t> Comparing the "Balance Qty" and "Processed Qty" against machine and employee names can give insight into how well each work center or employee is performing, allowing for performance optimization.</a:t>
            </a:r>
          </a:p>
          <a:p>
            <a:pPr marL="342900" indent="-3429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71AAD440-2C5B-B4E1-F482-2977B18C71C6}"/>
              </a:ext>
            </a:extLst>
          </p:cNvPr>
          <p:cNvSpPr>
            <a:spLocks noGrp="1"/>
          </p:cNvSpPr>
          <p:nvPr>
            <p:ph type="sldNum" sz="quarter" idx="4"/>
          </p:nvPr>
        </p:nvSpPr>
        <p:spPr/>
        <p:txBody>
          <a:bodyPr/>
          <a:lstStyle/>
          <a:p>
            <a:fld id="{58FB4751-880F-D840-AAA9-3A15815CC996}" type="slidenum">
              <a:rPr lang="en-US" smtClean="0"/>
              <a:pPr/>
              <a:t>16</a:t>
            </a:fld>
            <a:endParaRPr lang="en-US" dirty="0"/>
          </a:p>
        </p:txBody>
      </p:sp>
      <p:sp>
        <p:nvSpPr>
          <p:cNvPr id="6" name="TextBox 5">
            <a:extLst>
              <a:ext uri="{FF2B5EF4-FFF2-40B4-BE49-F238E27FC236}">
                <a16:creationId xmlns:a16="http://schemas.microsoft.com/office/drawing/2014/main" id="{9DAF26D3-B842-2691-2169-967394BA44BD}"/>
              </a:ext>
            </a:extLst>
          </p:cNvPr>
          <p:cNvSpPr txBox="1"/>
          <p:nvPr/>
        </p:nvSpPr>
        <p:spPr>
          <a:xfrm>
            <a:off x="6086476" y="3871203"/>
            <a:ext cx="6105524" cy="1754326"/>
          </a:xfrm>
          <a:prstGeom prst="rect">
            <a:avLst/>
          </a:prstGeom>
          <a:noFill/>
        </p:spPr>
        <p:txBody>
          <a:bodyPr wrap="square">
            <a:spAutoFit/>
          </a:bodyPr>
          <a:lstStyle/>
          <a:p>
            <a:pPr marL="342900" indent="-342900" algn="l">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Per Day Machine Cost Made:</a:t>
            </a:r>
            <a:r>
              <a:rPr lang="en-US" sz="1800" dirty="0">
                <a:latin typeface="Times New Roman" panose="02020603050405020304" pitchFamily="18" charset="0"/>
                <a:cs typeface="Times New Roman" panose="02020603050405020304" pitchFamily="18" charset="0"/>
              </a:rPr>
              <a:t> Insights regarding costs per machine can help evaluate if certain machines are more expensive to operate than others, potentially identifying areas for cost-saving.</a:t>
            </a:r>
          </a:p>
          <a:p>
            <a:pPr marL="342900" indent="-342900" algn="l">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5C9E727D-7A5B-9931-25C8-D059FF4690D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90386" y="1022131"/>
            <a:ext cx="4524301" cy="2270234"/>
          </a:xfrm>
          <a:prstGeom prst="rect">
            <a:avLst/>
          </a:prstGeom>
        </p:spPr>
      </p:pic>
      <p:pic>
        <p:nvPicPr>
          <p:cNvPr id="7" name="Picture 6">
            <a:extLst>
              <a:ext uri="{FF2B5EF4-FFF2-40B4-BE49-F238E27FC236}">
                <a16:creationId xmlns:a16="http://schemas.microsoft.com/office/drawing/2014/main" id="{FFFB0F2B-0C2C-A140-572C-723475AA4FFD}"/>
              </a:ext>
            </a:extLst>
          </p:cNvPr>
          <p:cNvPicPr>
            <a:picLocks noChangeAspect="1"/>
          </p:cNvPicPr>
          <p:nvPr/>
        </p:nvPicPr>
        <p:blipFill>
          <a:blip r:embed="rId4"/>
          <a:stretch>
            <a:fillRect/>
          </a:stretch>
        </p:blipFill>
        <p:spPr>
          <a:xfrm>
            <a:off x="878071" y="3441766"/>
            <a:ext cx="4515480" cy="2505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54240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9A219D-201A-FED7-8BDF-392502CA0EF0}"/>
              </a:ext>
            </a:extLst>
          </p:cNvPr>
          <p:cNvSpPr>
            <a:spLocks noGrp="1"/>
          </p:cNvSpPr>
          <p:nvPr>
            <p:ph type="sldNum" sz="quarter" idx="4"/>
          </p:nvPr>
        </p:nvSpPr>
        <p:spPr/>
        <p:txBody>
          <a:bodyPr/>
          <a:lstStyle/>
          <a:p>
            <a:fld id="{58FB4751-880F-D840-AAA9-3A15815CC996}" type="slidenum">
              <a:rPr lang="en-US" smtClean="0"/>
              <a:pPr/>
              <a:t>17</a:t>
            </a:fld>
            <a:endParaRPr lang="en-US" dirty="0"/>
          </a:p>
        </p:txBody>
      </p:sp>
      <p:sp>
        <p:nvSpPr>
          <p:cNvPr id="6" name="TextBox 5">
            <a:extLst>
              <a:ext uri="{FF2B5EF4-FFF2-40B4-BE49-F238E27FC236}">
                <a16:creationId xmlns:a16="http://schemas.microsoft.com/office/drawing/2014/main" id="{4CF67A5E-040D-C621-8F15-4F87DF68DC5F}"/>
              </a:ext>
            </a:extLst>
          </p:cNvPr>
          <p:cNvSpPr txBox="1"/>
          <p:nvPr/>
        </p:nvSpPr>
        <p:spPr>
          <a:xfrm>
            <a:off x="844345" y="676101"/>
            <a:ext cx="10020300" cy="1477328"/>
          </a:xfrm>
          <a:prstGeom prst="rect">
            <a:avLst/>
          </a:prstGeom>
          <a:noFill/>
        </p:spPr>
        <p:txBody>
          <a:bodyPr wrap="square">
            <a:spAutoFit/>
          </a:bodyPr>
          <a:lstStyle/>
          <a:p>
            <a:pPr algn="l"/>
            <a:r>
              <a:rPr lang="en-US" sz="1800" b="1" dirty="0">
                <a:solidFill>
                  <a:srgbClr val="AD2851"/>
                </a:solidFill>
                <a:latin typeface="Times New Roman" panose="02020603050405020304" pitchFamily="18" charset="0"/>
                <a:cs typeface="Times New Roman" panose="02020603050405020304" pitchFamily="18" charset="0"/>
              </a:rPr>
              <a:t>3. Delivery Timeliness:</a:t>
            </a:r>
            <a:endParaRPr lang="en-US" sz="1800" dirty="0">
              <a:solidFill>
                <a:srgbClr val="AD285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Delivery Period &amp; SO Delivery Date:</a:t>
            </a:r>
            <a:r>
              <a:rPr lang="en-US" sz="1800" dirty="0">
                <a:latin typeface="Times New Roman" panose="02020603050405020304" pitchFamily="18" charset="0"/>
                <a:cs typeface="Times New Roman" panose="02020603050405020304" pitchFamily="18" charset="0"/>
              </a:rPr>
              <a:t> By comparing delivery periods with actual delivery dates, you can gain insights into the accuracy and reliability of the delivery process. Delays or inconsistencies can be flagged for improvement.</a:t>
            </a:r>
          </a:p>
          <a:p>
            <a:pPr marL="342900" indent="-342900" algn="l">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3425EE6-5EDD-D566-BE8D-C697AA15121E}"/>
              </a:ext>
            </a:extLst>
          </p:cNvPr>
          <p:cNvSpPr txBox="1"/>
          <p:nvPr/>
        </p:nvSpPr>
        <p:spPr>
          <a:xfrm>
            <a:off x="897808" y="2207942"/>
            <a:ext cx="9753600" cy="1200329"/>
          </a:xfrm>
          <a:prstGeom prst="rect">
            <a:avLst/>
          </a:prstGeom>
          <a:noFill/>
        </p:spPr>
        <p:txBody>
          <a:bodyPr wrap="square">
            <a:spAutoFit/>
          </a:bodyPr>
          <a:lstStyle/>
          <a:p>
            <a:r>
              <a:rPr lang="en-US" sz="1800" b="1" dirty="0">
                <a:solidFill>
                  <a:srgbClr val="AD2851"/>
                </a:solidFill>
                <a:latin typeface="Times New Roman" panose="02020603050405020304" pitchFamily="18" charset="0"/>
                <a:cs typeface="Times New Roman" panose="02020603050405020304" pitchFamily="18" charset="0"/>
              </a:rPr>
              <a:t>4. Inventory Management:</a:t>
            </a:r>
            <a:endParaRPr lang="en-US" sz="1800" dirty="0">
              <a:solidFill>
                <a:srgbClr val="AD285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Shortages vs. Manufactured Quantity:</a:t>
            </a:r>
            <a:r>
              <a:rPr lang="en-US" sz="1800" dirty="0">
                <a:latin typeface="Times New Roman" panose="02020603050405020304" pitchFamily="18" charset="0"/>
                <a:cs typeface="Times New Roman" panose="02020603050405020304" pitchFamily="18" charset="0"/>
              </a:rPr>
              <a:t> By analyzing shortages in relation to the manufactured quantity, insights can be drawn on whether shortages are due to production delays, inventory issues, or other operational constraints.</a:t>
            </a:r>
          </a:p>
        </p:txBody>
      </p:sp>
    </p:spTree>
    <p:extLst>
      <p:ext uri="{BB962C8B-B14F-4D97-AF65-F5344CB8AC3E}">
        <p14:creationId xmlns:p14="http://schemas.microsoft.com/office/powerpoint/2010/main" val="32261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FDF8E49-02F7-38B2-335B-A2B2BBA67094}"/>
              </a:ext>
            </a:extLst>
          </p:cNvPr>
          <p:cNvSpPr>
            <a:spLocks noGrp="1"/>
          </p:cNvSpPr>
          <p:nvPr>
            <p:ph type="sldNum" sz="quarter" idx="4"/>
          </p:nvPr>
        </p:nvSpPr>
        <p:spPr/>
        <p:txBody>
          <a:bodyPr/>
          <a:lstStyle/>
          <a:p>
            <a:fld id="{58FB4751-880F-D840-AAA9-3A15815CC996}" type="slidenum">
              <a:rPr lang="en-US" smtClean="0"/>
              <a:pPr/>
              <a:t>18</a:t>
            </a:fld>
            <a:endParaRPr lang="en-US" dirty="0"/>
          </a:p>
        </p:txBody>
      </p:sp>
      <p:sp>
        <p:nvSpPr>
          <p:cNvPr id="2" name="Title 1">
            <a:extLst>
              <a:ext uri="{FF2B5EF4-FFF2-40B4-BE49-F238E27FC236}">
                <a16:creationId xmlns:a16="http://schemas.microsoft.com/office/drawing/2014/main" id="{E6C5FE47-6F8A-9A0B-0255-4B58D1C259E5}"/>
              </a:ext>
            </a:extLst>
          </p:cNvPr>
          <p:cNvSpPr>
            <a:spLocks noGrp="1"/>
          </p:cNvSpPr>
          <p:nvPr>
            <p:ph type="title" idx="4294967295"/>
          </p:nvPr>
        </p:nvSpPr>
        <p:spPr>
          <a:xfrm>
            <a:off x="870155" y="281244"/>
            <a:ext cx="10013950" cy="973138"/>
          </a:xfrm>
        </p:spPr>
        <p:txBody>
          <a:bodyPr/>
          <a:lstStyle/>
          <a:p>
            <a:r>
              <a:rPr lang="en-US" sz="3200" b="1" dirty="0">
                <a:latin typeface="Times New Roman" panose="02020603050405020304" pitchFamily="18" charset="0"/>
                <a:cs typeface="Times New Roman" panose="02020603050405020304" pitchFamily="18" charset="0"/>
              </a:rPr>
              <a:t>Recommendations for Data Management and Tracking Improvement</a:t>
            </a:r>
            <a:endParaRPr lang="en-IN" sz="3200" b="1"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25BBD3E3-79ED-C5D8-C43A-21514662A944}"/>
              </a:ext>
            </a:extLst>
          </p:cNvPr>
          <p:cNvSpPr>
            <a:spLocks noChangeArrowheads="1"/>
          </p:cNvSpPr>
          <p:nvPr/>
        </p:nvSpPr>
        <p:spPr bwMode="auto">
          <a:xfrm>
            <a:off x="870647" y="1401776"/>
            <a:ext cx="10795328"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rgbClr val="AD2851"/>
                </a:solidFill>
                <a:effectLst/>
                <a:latin typeface="Times New Roman" panose="02020603050405020304" pitchFamily="18" charset="0"/>
                <a:cs typeface="Times New Roman" panose="02020603050405020304" pitchFamily="18" charset="0"/>
              </a:rPr>
              <a:t>Implement Automated Data Collection &amp; Integration</a:t>
            </a:r>
            <a:r>
              <a:rPr kumimoji="0" lang="en-US" altLang="en-US" b="0" i="0" u="none" strike="noStrike" cap="none" normalizeH="0" baseline="0" dirty="0">
                <a:ln>
                  <a:noFill/>
                </a:ln>
                <a:solidFill>
                  <a:srgbClr val="AD285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automated data collection systems (such as IoT sensors and ERP integrations) to ensure that data such as Manufactured Qty, Rejected Qty, and Processed Qty is captured in real-time.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Benefit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will minimize human errors, reduce manual tracking, and provide up-to-date insights into production trends.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BE6A858-231D-0442-63C6-E88E63CF15CD}"/>
              </a:ext>
            </a:extLst>
          </p:cNvPr>
          <p:cNvSpPr txBox="1"/>
          <p:nvPr/>
        </p:nvSpPr>
        <p:spPr>
          <a:xfrm>
            <a:off x="865236" y="3126660"/>
            <a:ext cx="9960079" cy="1077218"/>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Recommendations for Improving Production Efficiency and Quality Control</a:t>
            </a:r>
            <a:endParaRPr lang="en-IN" sz="3200" b="1"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FBF5097B-C27F-8765-8DBF-F0C57DBEA15B}"/>
              </a:ext>
            </a:extLst>
          </p:cNvPr>
          <p:cNvSpPr>
            <a:spLocks noChangeArrowheads="1"/>
          </p:cNvSpPr>
          <p:nvPr/>
        </p:nvSpPr>
        <p:spPr bwMode="auto">
          <a:xfrm>
            <a:off x="885395" y="4316549"/>
            <a:ext cx="10363200"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rgbClr val="AD2851"/>
                </a:solidFill>
                <a:effectLst/>
                <a:latin typeface="Times New Roman" panose="02020603050405020304" pitchFamily="18" charset="0"/>
                <a:cs typeface="Times New Roman" panose="02020603050405020304" pitchFamily="18" charset="0"/>
              </a:rPr>
              <a:t>Focus on Root Cause Analysis for Rejected Qty and Wastage</a:t>
            </a:r>
            <a:r>
              <a:rPr kumimoji="0" lang="en-US" altLang="en-US" b="0" i="0" u="none" strike="noStrike" cap="none" normalizeH="0" baseline="0" dirty="0">
                <a:ln>
                  <a:noFill/>
                </a:ln>
                <a:solidFill>
                  <a:srgbClr val="AD285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advanced analytics (such as Six Sigma or root cause analysis tools) to identify patterns in Rejected Qty, Wastage Qty, and Employee Wise Rejected Qty.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Benefit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Pinpointing specific causes (e.g., certain operations, machines, or employees) allows for targeted process improvements, leading to reduced rejection rates and lower wastage.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3558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1FE1-00AE-71FC-3A0D-197BB4B2AAAB}"/>
              </a:ext>
            </a:extLst>
          </p:cNvPr>
          <p:cNvSpPr>
            <a:spLocks noGrp="1"/>
          </p:cNvSpPr>
          <p:nvPr>
            <p:ph type="title"/>
          </p:nvPr>
        </p:nvSpPr>
        <p:spPr>
          <a:xfrm>
            <a:off x="825908" y="766916"/>
            <a:ext cx="7534656" cy="914400"/>
          </a:xfrm>
        </p:spPr>
        <p:txBody>
          <a:bodyPr/>
          <a:lstStyle/>
          <a:p>
            <a:r>
              <a:rPr lang="en-US" sz="3600" b="1" dirty="0">
                <a:latin typeface="Times New Roman" panose="02020603050405020304" pitchFamily="18" charset="0"/>
                <a:cs typeface="Times New Roman" panose="02020603050405020304" pitchFamily="18" charset="0"/>
              </a:rPr>
              <a:t>Conclusion</a:t>
            </a:r>
            <a:endParaRPr lang="en-IN" sz="3600" b="1" dirty="0"/>
          </a:p>
        </p:txBody>
      </p:sp>
      <p:sp>
        <p:nvSpPr>
          <p:cNvPr id="3" name="Content Placeholder 2">
            <a:extLst>
              <a:ext uri="{FF2B5EF4-FFF2-40B4-BE49-F238E27FC236}">
                <a16:creationId xmlns:a16="http://schemas.microsoft.com/office/drawing/2014/main" id="{0905D2E2-CE3B-E393-0D85-FF07F52427D3}"/>
              </a:ext>
            </a:extLst>
          </p:cNvPr>
          <p:cNvSpPr>
            <a:spLocks noGrp="1"/>
          </p:cNvSpPr>
          <p:nvPr>
            <p:ph sz="quarter" idx="10"/>
          </p:nvPr>
        </p:nvSpPr>
        <p:spPr>
          <a:xfrm>
            <a:off x="914401" y="1950622"/>
            <a:ext cx="10287000" cy="3675888"/>
          </a:xfrm>
        </p:spPr>
        <p:txBody>
          <a:bodyPr>
            <a:normAutofit/>
          </a:bodyPr>
          <a:lstStyle/>
          <a:p>
            <a:r>
              <a:rPr lang="en-US" dirty="0">
                <a:latin typeface="Times New Roman" panose="02020603050405020304" pitchFamily="18" charset="0"/>
                <a:cs typeface="Times New Roman" panose="02020603050405020304" pitchFamily="18" charset="0"/>
              </a:rPr>
              <a:t>The analysis of the manufactured, rejected, and processed quantities highlights areas for improvement in both quality control and process efficiency. A high rejection rate, particularly at the machine or employee level, suggests potential issues with equipment performance or skill gaps that could be addressed through targeted training or maintenance. Additionally, a significant amount of wastage points to inefficiencies that could be reduced with better material management or process adjustments. The departmental breakdown of manufacturing versus rejections enables targeted interventions in specific areas, improving overall output quality. Tracking production trends over time will allow for identifying patterns and making proactive adjustments to optimize both manufacturing and quality.</a:t>
            </a:r>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38639D25-97F6-1CE6-5141-5470E1B43A3C}"/>
              </a:ext>
            </a:extLst>
          </p:cNvPr>
          <p:cNvSpPr>
            <a:spLocks noGrp="1"/>
          </p:cNvSpPr>
          <p:nvPr>
            <p:ph type="sldNum" sz="quarter" idx="4"/>
          </p:nvPr>
        </p:nvSpPr>
        <p:spPr/>
        <p:txBody>
          <a:bodyPr/>
          <a:lstStyle/>
          <a:p>
            <a:fld id="{58FB4751-880F-D840-AAA9-3A15815CC996}" type="slidenum">
              <a:rPr lang="en-US" smtClean="0"/>
              <a:pPr/>
              <a:t>19</a:t>
            </a:fld>
            <a:endParaRPr lang="en-US" dirty="0"/>
          </a:p>
        </p:txBody>
      </p:sp>
    </p:spTree>
    <p:extLst>
      <p:ext uri="{BB962C8B-B14F-4D97-AF65-F5344CB8AC3E}">
        <p14:creationId xmlns:p14="http://schemas.microsoft.com/office/powerpoint/2010/main" val="258790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874391" y="201854"/>
            <a:ext cx="9860526" cy="685645"/>
          </a:xfrm>
        </p:spPr>
        <p:txBody>
          <a:bodyPr/>
          <a:lstStyle/>
          <a:p>
            <a:r>
              <a:rPr lang="en-US" sz="3600" b="1" dirty="0">
                <a:latin typeface="Times New Roman" panose="02020603050405020304" pitchFamily="18" charset="0"/>
                <a:cs typeface="Times New Roman" panose="02020603050405020304" pitchFamily="18" charset="0"/>
              </a:rPr>
              <a:t>Introduction to Manufacturing Analysis </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9902" y="932723"/>
            <a:ext cx="10126640" cy="3962401"/>
          </a:xfrm>
        </p:spPr>
        <p:txBody>
          <a:bodyPr>
            <a:noAutofit/>
          </a:bodyPr>
          <a:lstStyle/>
          <a:p>
            <a:pPr>
              <a:lnSpc>
                <a:spcPct val="120000"/>
              </a:lnSpc>
            </a:pPr>
            <a:r>
              <a:rPr lang="en-US" dirty="0">
                <a:latin typeface="Times New Roman" panose="02020603050405020304" pitchFamily="18" charset="0"/>
                <a:cs typeface="Times New Roman" panose="02020603050405020304" pitchFamily="18" charset="0"/>
              </a:rPr>
              <a:t>Manufacturing analysis involves examining key production metrics to improve efficiency, reduce costs, and optimize resource utilization.</a:t>
            </a:r>
          </a:p>
          <a:p>
            <a:pPr>
              <a:lnSpc>
                <a:spcPct val="120000"/>
              </a:lnSpc>
            </a:pPr>
            <a:r>
              <a:rPr lang="en-US" dirty="0">
                <a:latin typeface="Times New Roman" panose="02020603050405020304" pitchFamily="18" charset="0"/>
                <a:cs typeface="Times New Roman" panose="02020603050405020304" pitchFamily="18" charset="0"/>
              </a:rPr>
              <a:t> This dataset provides detailed records of work orders, production quantities, employee assignments, and machine usage, making it ideal for assessing manufacturing performance and productivity.</a:t>
            </a:r>
          </a:p>
          <a:p>
            <a:pPr>
              <a:lnSpc>
                <a:spcPct val="120000"/>
              </a:lnSpc>
            </a:pPr>
            <a:r>
              <a:rPr lang="en-US" dirty="0">
                <a:latin typeface="Times New Roman" panose="02020603050405020304" pitchFamily="18" charset="0"/>
                <a:cs typeface="Times New Roman" panose="02020603050405020304" pitchFamily="18" charset="0"/>
              </a:rPr>
              <a:t>This report presents an analysis of manufacturing performance, utilizing the dataset that captures detailed records of production processes, employee involvement, machine utilization, and work order management. </a:t>
            </a:r>
          </a:p>
          <a:p>
            <a:pPr>
              <a:lnSpc>
                <a:spcPct val="120000"/>
              </a:lnSpc>
            </a:pPr>
            <a:r>
              <a:rPr lang="en-US" dirty="0">
                <a:latin typeface="Times New Roman" panose="02020603050405020304" pitchFamily="18" charset="0"/>
                <a:cs typeface="Times New Roman" panose="02020603050405020304" pitchFamily="18" charset="0"/>
              </a:rPr>
              <a:t>The dataset provides a comprehensive view of key production metrics across multiple dimensions, such as customer orders, work order tracking, employee assignments, and machine performance.</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a:t>
            </a:fld>
            <a:endParaRPr lang="en-US" dirty="0"/>
          </a:p>
        </p:txBody>
      </p:sp>
      <p:sp>
        <p:nvSpPr>
          <p:cNvPr id="10" name="Rectangle 5">
            <a:extLst>
              <a:ext uri="{FF2B5EF4-FFF2-40B4-BE49-F238E27FC236}">
                <a16:creationId xmlns:a16="http://schemas.microsoft.com/office/drawing/2014/main" id="{48DCAEC5-6D98-4D05-82E6-CE42F33B42AC}"/>
              </a:ext>
            </a:extLst>
          </p:cNvPr>
          <p:cNvSpPr>
            <a:spLocks noChangeArrowheads="1"/>
          </p:cNvSpPr>
          <p:nvPr/>
        </p:nvSpPr>
        <p:spPr bwMode="auto">
          <a:xfrm>
            <a:off x="1071418" y="3435988"/>
            <a:ext cx="72505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B464B564-E426-469B-8A5B-CF644D443299}"/>
              </a:ext>
            </a:extLst>
          </p:cNvPr>
          <p:cNvSpPr>
            <a:spLocks noChangeArrowheads="1"/>
          </p:cNvSpPr>
          <p:nvPr/>
        </p:nvSpPr>
        <p:spPr bwMode="auto">
          <a:xfrm>
            <a:off x="1071418" y="343598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6913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5542A4-B410-B6DF-7655-97325A284193}"/>
              </a:ext>
            </a:extLst>
          </p:cNvPr>
          <p:cNvSpPr>
            <a:spLocks noGrp="1"/>
          </p:cNvSpPr>
          <p:nvPr>
            <p:ph type="sldNum" sz="quarter" idx="4"/>
          </p:nvPr>
        </p:nvSpPr>
        <p:spPr/>
        <p:txBody>
          <a:bodyPr/>
          <a:lstStyle/>
          <a:p>
            <a:fld id="{58FB4751-880F-D840-AAA9-3A15815CC996}" type="slidenum">
              <a:rPr lang="en-US" smtClean="0"/>
              <a:pPr/>
              <a:t>20</a:t>
            </a:fld>
            <a:endParaRPr lang="en-US" dirty="0"/>
          </a:p>
        </p:txBody>
      </p:sp>
      <p:sp>
        <p:nvSpPr>
          <p:cNvPr id="5" name="Title 1">
            <a:extLst>
              <a:ext uri="{FF2B5EF4-FFF2-40B4-BE49-F238E27FC236}">
                <a16:creationId xmlns:a16="http://schemas.microsoft.com/office/drawing/2014/main" id="{CFD05244-4814-BF31-AC07-43CEACA27331}"/>
              </a:ext>
            </a:extLst>
          </p:cNvPr>
          <p:cNvSpPr txBox="1">
            <a:spLocks/>
          </p:cNvSpPr>
          <p:nvPr/>
        </p:nvSpPr>
        <p:spPr>
          <a:xfrm>
            <a:off x="865901" y="162232"/>
            <a:ext cx="9775204" cy="730469"/>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Challenges in Data Accuracy and Reporting</a:t>
            </a:r>
            <a:endParaRPr lang="en-IN" b="1"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C533CDA0-C9A0-B0A9-71DD-3BAC0C72F5AF}"/>
              </a:ext>
            </a:extLst>
          </p:cNvPr>
          <p:cNvSpPr txBox="1">
            <a:spLocks noChangeArrowheads="1"/>
          </p:cNvSpPr>
          <p:nvPr/>
        </p:nvSpPr>
        <p:spPr bwMode="auto">
          <a:xfrm>
            <a:off x="846152" y="2260259"/>
            <a:ext cx="10112303" cy="1809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50000"/>
              </a:lnSpc>
              <a:spcBef>
                <a:spcPct val="0"/>
              </a:spcBef>
              <a:spcAft>
                <a:spcPct val="0"/>
              </a:spcAft>
              <a:buFont typeface="+mj-lt"/>
              <a:buAutoNum type="arabicPeriod" startAt="2"/>
            </a:pPr>
            <a:r>
              <a:rPr lang="en-US" altLang="en-US" sz="1800" b="1" dirty="0">
                <a:solidFill>
                  <a:srgbClr val="AD2851"/>
                </a:solidFill>
                <a:latin typeface="Times New Roman" panose="02020603050405020304" pitchFamily="18" charset="0"/>
                <a:cs typeface="Times New Roman" panose="02020603050405020304" pitchFamily="18" charset="0"/>
              </a:rPr>
              <a:t>Complexity in Integrating Multiple Metrics</a:t>
            </a:r>
            <a:endParaRPr lang="en-US" altLang="en-US" sz="1800" dirty="0">
              <a:solidFill>
                <a:srgbClr val="AD2851"/>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altLang="en-US" sz="1800" b="1" dirty="0">
                <a:latin typeface="Times New Roman" panose="02020603050405020304" pitchFamily="18" charset="0"/>
                <a:cs typeface="Times New Roman" panose="02020603050405020304" pitchFamily="18" charset="0"/>
              </a:rPr>
              <a:t>Employee-wise</a:t>
            </a:r>
            <a:r>
              <a:rPr lang="en-US" altLang="en-US" sz="1800" dirty="0">
                <a:latin typeface="Times New Roman" panose="02020603050405020304" pitchFamily="18" charset="0"/>
                <a:cs typeface="Times New Roman" panose="02020603050405020304" pitchFamily="18" charset="0"/>
              </a:rPr>
              <a:t> and </a:t>
            </a:r>
            <a:r>
              <a:rPr lang="en-US" altLang="en-US" sz="1800" b="1" dirty="0">
                <a:latin typeface="Times New Roman" panose="02020603050405020304" pitchFamily="18" charset="0"/>
                <a:cs typeface="Times New Roman" panose="02020603050405020304" pitchFamily="18" charset="0"/>
              </a:rPr>
              <a:t>Machine-wise</a:t>
            </a:r>
            <a:r>
              <a:rPr lang="en-US" altLang="en-US" sz="1800" dirty="0">
                <a:latin typeface="Times New Roman" panose="02020603050405020304" pitchFamily="18" charset="0"/>
                <a:cs typeface="Times New Roman" panose="02020603050405020304" pitchFamily="18" charset="0"/>
              </a:rPr>
              <a:t> data can be overwhelming to manage, as this requires integrating and analyzing data from various sources.</a:t>
            </a:r>
          </a:p>
          <a:p>
            <a:pPr eaLnBrk="0" fontAlgn="base" hangingPunct="0">
              <a:spcBef>
                <a:spcPct val="0"/>
              </a:spcBef>
              <a:spcAft>
                <a:spcPct val="0"/>
              </a:spcAft>
            </a:pPr>
            <a:r>
              <a:rPr lang="en-US" altLang="en-US" sz="1800" dirty="0">
                <a:latin typeface="Times New Roman" panose="02020603050405020304" pitchFamily="18" charset="0"/>
                <a:cs typeface="Times New Roman" panose="02020603050405020304" pitchFamily="18" charset="0"/>
              </a:rPr>
              <a:t>Ensuring that values like </a:t>
            </a:r>
            <a:r>
              <a:rPr lang="en-US" altLang="en-US" sz="1800" b="1" dirty="0">
                <a:latin typeface="Times New Roman" panose="02020603050405020304" pitchFamily="18" charset="0"/>
                <a:cs typeface="Times New Roman" panose="02020603050405020304" pitchFamily="18" charset="0"/>
              </a:rPr>
              <a:t>Per day Machine Cost</a:t>
            </a:r>
            <a:r>
              <a:rPr lang="en-US" altLang="en-US" sz="1800" dirty="0">
                <a:latin typeface="Times New Roman" panose="02020603050405020304" pitchFamily="18" charset="0"/>
                <a:cs typeface="Times New Roman" panose="02020603050405020304" pitchFamily="18" charset="0"/>
              </a:rPr>
              <a:t> or </a:t>
            </a:r>
            <a:r>
              <a:rPr lang="en-US" altLang="en-US" sz="1800" b="1" dirty="0">
                <a:latin typeface="Times New Roman" panose="02020603050405020304" pitchFamily="18" charset="0"/>
                <a:cs typeface="Times New Roman" panose="02020603050405020304" pitchFamily="18" charset="0"/>
              </a:rPr>
              <a:t>Balance Qty</a:t>
            </a:r>
            <a:r>
              <a:rPr lang="en-US" altLang="en-US" sz="1800" dirty="0">
                <a:latin typeface="Times New Roman" panose="02020603050405020304" pitchFamily="18" charset="0"/>
                <a:cs typeface="Times New Roman" panose="02020603050405020304" pitchFamily="18" charset="0"/>
              </a:rPr>
              <a:t> are calculated correctly can be challenging.</a:t>
            </a:r>
          </a:p>
          <a:p>
            <a:pPr eaLnBrk="0" fontAlgn="base" hangingPunct="0">
              <a:spcBef>
                <a:spcPct val="0"/>
              </a:spcBef>
              <a:spcAft>
                <a:spcPct val="0"/>
              </a:spcAft>
              <a:buFont typeface="+mj-lt"/>
              <a:buAutoNum type="arabicPeriod"/>
            </a:pPr>
            <a:endParaRPr lang="en-US" altLang="en-US"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564FAE3-E47B-B62C-254F-BE288F1BC607}"/>
              </a:ext>
            </a:extLst>
          </p:cNvPr>
          <p:cNvSpPr txBox="1"/>
          <p:nvPr/>
        </p:nvSpPr>
        <p:spPr>
          <a:xfrm>
            <a:off x="876212" y="827268"/>
            <a:ext cx="10319656" cy="1615827"/>
          </a:xfrm>
          <a:prstGeom prst="rect">
            <a:avLst/>
          </a:prstGeom>
          <a:noFill/>
        </p:spPr>
        <p:txBody>
          <a:bodyPr wrap="square">
            <a:spAutoFit/>
          </a:bodyPr>
          <a:lstStyle/>
          <a:p>
            <a:pPr marL="342900" indent="-342900">
              <a:lnSpc>
                <a:spcPct val="150000"/>
              </a:lnSpc>
              <a:buFont typeface="+mj-lt"/>
              <a:buAutoNum type="arabicPeriod"/>
            </a:pPr>
            <a:r>
              <a:rPr kumimoji="0" lang="en-US" altLang="en-US" sz="1800" b="1" i="0" u="none" strike="noStrike" cap="none" normalizeH="0" baseline="0" dirty="0">
                <a:ln>
                  <a:noFill/>
                </a:ln>
                <a:solidFill>
                  <a:srgbClr val="AD2851"/>
                </a:solidFill>
                <a:effectLst/>
                <a:latin typeface="Times New Roman" panose="02020603050405020304" pitchFamily="18" charset="0"/>
                <a:cs typeface="Times New Roman" panose="02020603050405020304" pitchFamily="18" charset="0"/>
              </a:rPr>
              <a:t>Data Integrity and Consistency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Ensuring data consistency across various sources (e.g.,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Manufactured Qty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Rejected Qty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Processed Qty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be difficult.</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Inconsistencies in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Fiscal Date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 Date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Machine-wise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may lead to inaccurate reporting.</a:t>
            </a:r>
          </a:p>
          <a:p>
            <a:pPr marL="342900" indent="-342900">
              <a:buFont typeface="+mj-lt"/>
              <a:buAutoNum type="arabicPeriod"/>
            </a:pPr>
            <a:endParaRPr lang="en-US" sz="1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91EE3AC-627B-D92F-D2FA-A0C3954EBC5B}"/>
              </a:ext>
            </a:extLst>
          </p:cNvPr>
          <p:cNvSpPr txBox="1"/>
          <p:nvPr/>
        </p:nvSpPr>
        <p:spPr>
          <a:xfrm>
            <a:off x="904462" y="3860796"/>
            <a:ext cx="10127332" cy="1061829"/>
          </a:xfrm>
          <a:prstGeom prst="rect">
            <a:avLst/>
          </a:prstGeom>
          <a:noFill/>
        </p:spPr>
        <p:txBody>
          <a:bodyPr wrap="square">
            <a:spAutoFit/>
          </a:bodyPr>
          <a:lstStyle/>
          <a:p>
            <a:pPr marL="342900" marR="0" lvl="0" indent="-342900" defTabSz="914400" rtl="0" eaLnBrk="0" fontAlgn="base" latinLnBrk="0" hangingPunct="0">
              <a:lnSpc>
                <a:spcPct val="150000"/>
              </a:lnSpc>
              <a:spcBef>
                <a:spcPct val="0"/>
              </a:spcBef>
              <a:spcAft>
                <a:spcPct val="0"/>
              </a:spcAft>
              <a:buClrTx/>
              <a:buSzTx/>
              <a:buFont typeface="+mj-lt"/>
              <a:buAutoNum type="arabicPeriod" startAt="3"/>
              <a:tabLst/>
            </a:pPr>
            <a:r>
              <a:rPr kumimoji="0" lang="en-US" altLang="en-US" sz="1800" b="1" i="0" u="none" strike="noStrike" cap="none" normalizeH="0" baseline="0" dirty="0">
                <a:ln>
                  <a:noFill/>
                </a:ln>
                <a:solidFill>
                  <a:srgbClr val="AD2851"/>
                </a:solidFill>
                <a:effectLst/>
                <a:latin typeface="Times New Roman" panose="02020603050405020304" pitchFamily="18" charset="0"/>
                <a:cs typeface="Times New Roman" panose="02020603050405020304" pitchFamily="18" charset="0"/>
              </a:rPr>
              <a:t>Lack of Real-Time Insights</a:t>
            </a:r>
            <a:endParaRPr kumimoji="0" lang="en-US" altLang="en-US" sz="1800" b="0" i="0" u="none" strike="noStrike" cap="none" normalizeH="0" baseline="0" dirty="0">
              <a:ln>
                <a:noFill/>
              </a:ln>
              <a:solidFill>
                <a:srgbClr val="AD2851"/>
              </a:solidFill>
              <a:effectLst/>
              <a:latin typeface="Times New Roman" panose="02020603050405020304" pitchFamily="18" charset="0"/>
              <a:cs typeface="Times New Roman" panose="02020603050405020304" pitchFamily="18"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production tracking is difficult with a large volume of transactional data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Item Code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Name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etc.), leading to potential delays in identifying issues like wastage or rejected quantities.</a:t>
            </a:r>
          </a:p>
        </p:txBody>
      </p:sp>
      <p:sp>
        <p:nvSpPr>
          <p:cNvPr id="9" name="TextBox 8">
            <a:extLst>
              <a:ext uri="{FF2B5EF4-FFF2-40B4-BE49-F238E27FC236}">
                <a16:creationId xmlns:a16="http://schemas.microsoft.com/office/drawing/2014/main" id="{CF10E987-129B-DFC5-17A1-A4D9B72A603C}"/>
              </a:ext>
            </a:extLst>
          </p:cNvPr>
          <p:cNvSpPr txBox="1"/>
          <p:nvPr/>
        </p:nvSpPr>
        <p:spPr>
          <a:xfrm>
            <a:off x="928492" y="4954764"/>
            <a:ext cx="10440713" cy="1061829"/>
          </a:xfrm>
          <a:prstGeom prst="rect">
            <a:avLst/>
          </a:prstGeom>
          <a:noFill/>
        </p:spPr>
        <p:txBody>
          <a:bodyPr wrap="square">
            <a:spAutoFit/>
          </a:bodyPr>
          <a:lstStyle/>
          <a:p>
            <a:pPr marL="342900" marR="0" lvl="0" indent="-342900" defTabSz="914400" rtl="0" eaLnBrk="0" fontAlgn="base" latinLnBrk="0" hangingPunct="0">
              <a:lnSpc>
                <a:spcPct val="150000"/>
              </a:lnSpc>
              <a:spcBef>
                <a:spcPct val="0"/>
              </a:spcBef>
              <a:spcAft>
                <a:spcPct val="0"/>
              </a:spcAft>
              <a:buClrTx/>
              <a:buSzTx/>
              <a:buFont typeface="+mj-lt"/>
              <a:buAutoNum type="arabicPeriod" startAt="4"/>
              <a:tabLst/>
            </a:pPr>
            <a:r>
              <a:rPr kumimoji="0" lang="en-US" altLang="en-US" sz="1800" b="1" i="0" u="none" strike="noStrike" cap="none" normalizeH="0" baseline="0" dirty="0">
                <a:ln>
                  <a:noFill/>
                </a:ln>
                <a:solidFill>
                  <a:srgbClr val="AD2851"/>
                </a:solidFill>
                <a:effectLst/>
                <a:latin typeface="Times New Roman" panose="02020603050405020304" pitchFamily="18" charset="0"/>
                <a:cs typeface="Times New Roman" panose="02020603050405020304" pitchFamily="18" charset="0"/>
              </a:rPr>
              <a:t>Data Overload</a:t>
            </a:r>
            <a:endParaRPr kumimoji="0" lang="en-US" altLang="en-US" sz="1800" b="0" i="0" u="none" strike="noStrike" cap="none" normalizeH="0" baseline="0" dirty="0">
              <a:ln>
                <a:noFill/>
              </a:ln>
              <a:solidFill>
                <a:srgbClr val="AD2851"/>
              </a:solidFill>
              <a:effectLst/>
              <a:latin typeface="Times New Roman" panose="02020603050405020304" pitchFamily="18" charset="0"/>
              <a:cs typeface="Times New Roman" panose="02020603050405020304" pitchFamily="18"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sheer amount of data (e.g.,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 Numbers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Shift Codes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 Numbers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cause analysis paralysis, making it hard to focus on key performance indicators.</a:t>
            </a:r>
          </a:p>
        </p:txBody>
      </p:sp>
    </p:spTree>
    <p:extLst>
      <p:ext uri="{BB962C8B-B14F-4D97-AF65-F5344CB8AC3E}">
        <p14:creationId xmlns:p14="http://schemas.microsoft.com/office/powerpoint/2010/main" val="1820822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0797F9-DD2C-5F06-2AB4-3B5EA5330A6C}"/>
              </a:ext>
            </a:extLst>
          </p:cNvPr>
          <p:cNvSpPr>
            <a:spLocks noGrp="1"/>
          </p:cNvSpPr>
          <p:nvPr>
            <p:ph type="sldNum" sz="quarter" idx="4"/>
          </p:nvPr>
        </p:nvSpPr>
        <p:spPr/>
        <p:txBody>
          <a:bodyPr/>
          <a:lstStyle/>
          <a:p>
            <a:fld id="{58FB4751-880F-D840-AAA9-3A15815CC996}" type="slidenum">
              <a:rPr lang="en-US" smtClean="0"/>
              <a:pPr/>
              <a:t>21</a:t>
            </a:fld>
            <a:endParaRPr lang="en-US" dirty="0"/>
          </a:p>
        </p:txBody>
      </p:sp>
      <p:sp>
        <p:nvSpPr>
          <p:cNvPr id="5" name="Title 1">
            <a:extLst>
              <a:ext uri="{FF2B5EF4-FFF2-40B4-BE49-F238E27FC236}">
                <a16:creationId xmlns:a16="http://schemas.microsoft.com/office/drawing/2014/main" id="{5A411153-5B96-0121-B708-F3BC1AD6F732}"/>
              </a:ext>
            </a:extLst>
          </p:cNvPr>
          <p:cNvSpPr txBox="1">
            <a:spLocks/>
          </p:cNvSpPr>
          <p:nvPr/>
        </p:nvSpPr>
        <p:spPr>
          <a:xfrm>
            <a:off x="783623" y="221225"/>
            <a:ext cx="10642307" cy="775110"/>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Operational Challenges in Production and Quality Control</a:t>
            </a:r>
            <a:endParaRPr lang="en-IN"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B9EFC547-F04A-D6CF-0F9B-297E1AF43ECC}"/>
              </a:ext>
            </a:extLst>
          </p:cNvPr>
          <p:cNvSpPr txBox="1">
            <a:spLocks/>
          </p:cNvSpPr>
          <p:nvPr/>
        </p:nvSpPr>
        <p:spPr>
          <a:xfrm>
            <a:off x="898560" y="1271110"/>
            <a:ext cx="10015246" cy="18438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AD2851"/>
              </a:buClr>
              <a:buFont typeface="+mj-lt"/>
              <a:buAutoNum type="arabicPeriod"/>
            </a:pPr>
            <a:r>
              <a:rPr lang="en-US" sz="1800" b="1" dirty="0">
                <a:solidFill>
                  <a:srgbClr val="AD2851"/>
                </a:solidFill>
                <a:latin typeface="Times New Roman" panose="02020603050405020304" pitchFamily="18" charset="0"/>
                <a:cs typeface="Times New Roman" panose="02020603050405020304" pitchFamily="18" charset="0"/>
              </a:rPr>
              <a:t>Quality Control and Rejections</a:t>
            </a:r>
            <a:endParaRPr lang="en-US" sz="1800" dirty="0">
              <a:solidFill>
                <a:srgbClr val="AD2851"/>
              </a:solidFill>
              <a:latin typeface="Times New Roman" panose="02020603050405020304" pitchFamily="18" charset="0"/>
              <a:cs typeface="Times New Roman" panose="02020603050405020304" pitchFamily="18" charset="0"/>
            </a:endParaRPr>
          </a:p>
          <a:p>
            <a:pPr>
              <a:buClr>
                <a:schemeClr val="tx1"/>
              </a:buClr>
            </a:pPr>
            <a:r>
              <a:rPr lang="en-US" sz="1800" dirty="0">
                <a:latin typeface="Times New Roman" panose="02020603050405020304" pitchFamily="18" charset="0"/>
                <a:cs typeface="Times New Roman" panose="02020603050405020304" pitchFamily="18" charset="0"/>
              </a:rPr>
              <a:t>Managing </a:t>
            </a:r>
            <a:r>
              <a:rPr lang="en-US" sz="1800" b="1" dirty="0">
                <a:latin typeface="Times New Roman" panose="02020603050405020304" pitchFamily="18" charset="0"/>
                <a:cs typeface="Times New Roman" panose="02020603050405020304" pitchFamily="18" charset="0"/>
              </a:rPr>
              <a:t>Rejected Qty</a:t>
            </a:r>
            <a:r>
              <a:rPr lang="en-US" sz="1800" dirty="0">
                <a:latin typeface="Times New Roman" panose="02020603050405020304" pitchFamily="18" charset="0"/>
                <a:cs typeface="Times New Roman" panose="02020603050405020304" pitchFamily="18" charset="0"/>
              </a:rPr>
              <a:t> and understanding the reasons for </a:t>
            </a:r>
            <a:r>
              <a:rPr lang="en-US" sz="1800" b="1" dirty="0">
                <a:latin typeface="Times New Roman" panose="02020603050405020304" pitchFamily="18" charset="0"/>
                <a:cs typeface="Times New Roman" panose="02020603050405020304" pitchFamily="18" charset="0"/>
              </a:rPr>
              <a:t>Employee-wise</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Machine-wise</a:t>
            </a:r>
            <a:r>
              <a:rPr lang="en-US" sz="1800" dirty="0">
                <a:latin typeface="Times New Roman" panose="02020603050405020304" pitchFamily="18" charset="0"/>
                <a:cs typeface="Times New Roman" panose="02020603050405020304" pitchFamily="18" charset="0"/>
              </a:rPr>
              <a:t> rejections can be time-consuming and resource-intensive.</a:t>
            </a:r>
          </a:p>
          <a:p>
            <a:pPr>
              <a:buClr>
                <a:schemeClr val="tx1"/>
              </a:buClr>
            </a:pPr>
            <a:r>
              <a:rPr lang="en-US" sz="1800" dirty="0">
                <a:latin typeface="Times New Roman" panose="02020603050405020304" pitchFamily="18" charset="0"/>
                <a:cs typeface="Times New Roman" panose="02020603050405020304" pitchFamily="18" charset="0"/>
              </a:rPr>
              <a:t>Aligning with the </a:t>
            </a:r>
            <a:r>
              <a:rPr lang="en-US" sz="1800" b="1" dirty="0">
                <a:latin typeface="Times New Roman" panose="02020603050405020304" pitchFamily="18" charset="0"/>
                <a:cs typeface="Times New Roman" panose="02020603050405020304" pitchFamily="18" charset="0"/>
              </a:rPr>
              <a:t>Is Final Process</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Shortages</a:t>
            </a:r>
            <a:r>
              <a:rPr lang="en-US" sz="1800" dirty="0">
                <a:latin typeface="Times New Roman" panose="02020603050405020304" pitchFamily="18" charset="0"/>
                <a:cs typeface="Times New Roman" panose="02020603050405020304" pitchFamily="18" charset="0"/>
              </a:rPr>
              <a:t> can lead to inefficiencies in tracking defective or incomplete products.</a:t>
            </a:r>
          </a:p>
          <a:p>
            <a:endParaRPr lang="en-IN"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161F8D3-4321-61F8-84EA-F4595604C931}"/>
              </a:ext>
            </a:extLst>
          </p:cNvPr>
          <p:cNvSpPr txBox="1"/>
          <p:nvPr/>
        </p:nvSpPr>
        <p:spPr>
          <a:xfrm>
            <a:off x="873460" y="3246281"/>
            <a:ext cx="9538901" cy="1615827"/>
          </a:xfrm>
          <a:prstGeom prst="rect">
            <a:avLst/>
          </a:prstGeom>
          <a:noFill/>
        </p:spPr>
        <p:txBody>
          <a:bodyPr wrap="square">
            <a:spAutoFit/>
          </a:bodyPr>
          <a:lstStyle/>
          <a:p>
            <a:pPr marL="342900" indent="-342900">
              <a:lnSpc>
                <a:spcPct val="150000"/>
              </a:lnSpc>
              <a:buFont typeface="+mj-lt"/>
              <a:buAutoNum type="arabicPeriod" startAt="2"/>
            </a:pPr>
            <a:r>
              <a:rPr lang="en-US" b="1" dirty="0">
                <a:solidFill>
                  <a:srgbClr val="AD2851"/>
                </a:solidFill>
                <a:latin typeface="Times New Roman" panose="02020603050405020304" pitchFamily="18" charset="0"/>
                <a:cs typeface="Times New Roman" panose="02020603050405020304" pitchFamily="18" charset="0"/>
              </a:rPr>
              <a:t>Resource Allocation</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Difficulty in effectively managing employee allocation and machine utilization (e.g., </a:t>
            </a:r>
            <a:r>
              <a:rPr lang="en-US" b="1" dirty="0">
                <a:latin typeface="Times New Roman" panose="02020603050405020304" pitchFamily="18" charset="0"/>
                <a:cs typeface="Times New Roman" panose="02020603050405020304" pitchFamily="18" charset="0"/>
              </a:rPr>
              <a:t>Machine Code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Shift Code</a:t>
            </a:r>
            <a:r>
              <a:rPr lang="en-US" dirty="0">
                <a:latin typeface="Times New Roman" panose="02020603050405020304" pitchFamily="18" charset="0"/>
                <a:cs typeface="Times New Roman" panose="02020603050405020304" pitchFamily="18" charset="0"/>
              </a:rPr>
              <a:t>) can result in unproductive hours and increased costs.</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Department-wise</a:t>
            </a:r>
            <a:r>
              <a:rPr lang="en-US" dirty="0">
                <a:latin typeface="Times New Roman" panose="02020603050405020304" pitchFamily="18" charset="0"/>
                <a:cs typeface="Times New Roman" panose="02020603050405020304" pitchFamily="18" charset="0"/>
              </a:rPr>
              <a:t> production comparisons and managing individual worker efficiency is often challenging</a:t>
            </a:r>
          </a:p>
        </p:txBody>
      </p:sp>
    </p:spTree>
    <p:extLst>
      <p:ext uri="{BB962C8B-B14F-4D97-AF65-F5344CB8AC3E}">
        <p14:creationId xmlns:p14="http://schemas.microsoft.com/office/powerpoint/2010/main" val="1069541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E10FE6-3205-0804-07E5-3750950109DA}"/>
              </a:ext>
            </a:extLst>
          </p:cNvPr>
          <p:cNvSpPr>
            <a:spLocks noGrp="1"/>
          </p:cNvSpPr>
          <p:nvPr>
            <p:ph type="sldNum" sz="quarter" idx="4"/>
          </p:nvPr>
        </p:nvSpPr>
        <p:spPr/>
        <p:txBody>
          <a:bodyPr/>
          <a:lstStyle/>
          <a:p>
            <a:fld id="{58FB4751-880F-D840-AAA9-3A15815CC996}" type="slidenum">
              <a:rPr lang="en-US" smtClean="0"/>
              <a:pPr/>
              <a:t>22</a:t>
            </a:fld>
            <a:endParaRPr lang="en-US" dirty="0"/>
          </a:p>
        </p:txBody>
      </p:sp>
      <p:sp>
        <p:nvSpPr>
          <p:cNvPr id="6" name="TextBox 5">
            <a:extLst>
              <a:ext uri="{FF2B5EF4-FFF2-40B4-BE49-F238E27FC236}">
                <a16:creationId xmlns:a16="http://schemas.microsoft.com/office/drawing/2014/main" id="{5D58ED95-30D1-3596-6E0F-6D57955F8515}"/>
              </a:ext>
            </a:extLst>
          </p:cNvPr>
          <p:cNvSpPr txBox="1"/>
          <p:nvPr/>
        </p:nvSpPr>
        <p:spPr>
          <a:xfrm>
            <a:off x="855405" y="1050723"/>
            <a:ext cx="9409471" cy="1615827"/>
          </a:xfrm>
          <a:prstGeom prst="rect">
            <a:avLst/>
          </a:prstGeom>
          <a:noFill/>
        </p:spPr>
        <p:txBody>
          <a:bodyPr wrap="square">
            <a:spAutoFit/>
          </a:bodyPr>
          <a:lstStyle/>
          <a:p>
            <a:pPr marL="342900" indent="-342900">
              <a:lnSpc>
                <a:spcPct val="150000"/>
              </a:lnSpc>
              <a:buFont typeface="+mj-lt"/>
              <a:buAutoNum type="arabicPeriod" startAt="3"/>
            </a:pPr>
            <a:r>
              <a:rPr lang="en-US" b="1" dirty="0">
                <a:solidFill>
                  <a:srgbClr val="AD2851"/>
                </a:solidFill>
                <a:latin typeface="Times New Roman" panose="02020603050405020304" pitchFamily="18" charset="0"/>
                <a:cs typeface="Times New Roman" panose="02020603050405020304" pitchFamily="18" charset="0"/>
              </a:rPr>
              <a:t>Production Bottlenecks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Identifying production bottlenecks through trends like </a:t>
            </a:r>
            <a:r>
              <a:rPr lang="en-US" b="1" dirty="0">
                <a:latin typeface="Times New Roman" panose="02020603050405020304" pitchFamily="18" charset="0"/>
                <a:cs typeface="Times New Roman" panose="02020603050405020304" pitchFamily="18" charset="0"/>
              </a:rPr>
              <a:t>Production Comparison trend</a:t>
            </a:r>
            <a:r>
              <a:rPr lang="en-US" dirty="0">
                <a:latin typeface="Times New Roman" panose="02020603050405020304" pitchFamily="18" charset="0"/>
                <a:cs typeface="Times New Roman" panose="02020603050405020304" pitchFamily="18" charset="0"/>
              </a:rPr>
              <a:t> can be complex due to the many variables involved (</a:t>
            </a:r>
            <a:r>
              <a:rPr lang="en-US" b="1" dirty="0">
                <a:latin typeface="Times New Roman" panose="02020603050405020304" pitchFamily="18" charset="0"/>
                <a:cs typeface="Times New Roman" panose="02020603050405020304" pitchFamily="18" charset="0"/>
              </a:rPr>
              <a:t>Machine Code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Operation Code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Emp Code</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Tracking the </a:t>
            </a:r>
            <a:r>
              <a:rPr lang="en-US" b="1" dirty="0">
                <a:latin typeface="Times New Roman" panose="02020603050405020304" pitchFamily="18" charset="0"/>
                <a:cs typeface="Times New Roman" panose="02020603050405020304" pitchFamily="18" charset="0"/>
              </a:rPr>
              <a:t>WO Qty</a:t>
            </a:r>
            <a:r>
              <a:rPr lang="en-US" dirty="0">
                <a:latin typeface="Times New Roman" panose="02020603050405020304" pitchFamily="18" charset="0"/>
                <a:cs typeface="Times New Roman" panose="02020603050405020304" pitchFamily="18" charset="0"/>
              </a:rPr>
              <a:t> against production targets and delivery deadlines is essential but can often face delays due to equipment downtime or human errors.</a:t>
            </a:r>
          </a:p>
        </p:txBody>
      </p:sp>
      <p:sp>
        <p:nvSpPr>
          <p:cNvPr id="8" name="TextBox 7">
            <a:extLst>
              <a:ext uri="{FF2B5EF4-FFF2-40B4-BE49-F238E27FC236}">
                <a16:creationId xmlns:a16="http://schemas.microsoft.com/office/drawing/2014/main" id="{6434DDF5-6703-2409-97F0-839BB9A7990D}"/>
              </a:ext>
            </a:extLst>
          </p:cNvPr>
          <p:cNvSpPr txBox="1"/>
          <p:nvPr/>
        </p:nvSpPr>
        <p:spPr>
          <a:xfrm>
            <a:off x="884904" y="3298241"/>
            <a:ext cx="9630696" cy="1615827"/>
          </a:xfrm>
          <a:prstGeom prst="rect">
            <a:avLst/>
          </a:prstGeom>
          <a:noFill/>
        </p:spPr>
        <p:txBody>
          <a:bodyPr wrap="square">
            <a:spAutoFit/>
          </a:bodyPr>
          <a:lstStyle/>
          <a:p>
            <a:pPr marL="342900" indent="-342900">
              <a:lnSpc>
                <a:spcPct val="150000"/>
              </a:lnSpc>
              <a:buFont typeface="+mj-lt"/>
              <a:buAutoNum type="arabicPeriod" startAt="4"/>
            </a:pPr>
            <a:r>
              <a:rPr lang="en-US" b="1" dirty="0">
                <a:solidFill>
                  <a:srgbClr val="AD2851"/>
                </a:solidFill>
                <a:latin typeface="Times New Roman" panose="02020603050405020304" pitchFamily="18" charset="0"/>
                <a:cs typeface="Times New Roman" panose="02020603050405020304" pitchFamily="18" charset="0"/>
              </a:rPr>
              <a:t>Forecasting and Scheduling</a:t>
            </a:r>
            <a:endParaRPr lang="en-US" dirty="0">
              <a:solidFill>
                <a:srgbClr val="AD28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Challenges in forecasting demand and production timelines, leading to the inability to meet </a:t>
            </a:r>
            <a:r>
              <a:rPr lang="en-US" b="1" dirty="0">
                <a:latin typeface="Times New Roman" panose="02020603050405020304" pitchFamily="18" charset="0"/>
                <a:cs typeface="Times New Roman" panose="02020603050405020304" pitchFamily="18" charset="0"/>
              </a:rPr>
              <a:t>SO Delivery Dates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SO Expected Delivery</a:t>
            </a:r>
            <a:r>
              <a:rPr lang="en-US" dirty="0">
                <a:latin typeface="Times New Roman" panose="02020603050405020304" pitchFamily="18" charset="0"/>
                <a:cs typeface="Times New Roman" panose="02020603050405020304" pitchFamily="18" charset="0"/>
              </a:rPr>
              <a:t> times.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Today Manufactured Qty</a:t>
            </a:r>
            <a:r>
              <a:rPr lang="en-US"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TotalQty</a:t>
            </a:r>
            <a:r>
              <a:rPr lang="en-US" dirty="0">
                <a:latin typeface="Times New Roman" panose="02020603050405020304" pitchFamily="18" charset="0"/>
                <a:cs typeface="Times New Roman" panose="02020603050405020304" pitchFamily="18" charset="0"/>
              </a:rPr>
              <a:t> may not always align with forecasts due to unforeseen events such as machine breakdowns or labor shortages.</a:t>
            </a:r>
          </a:p>
        </p:txBody>
      </p:sp>
    </p:spTree>
    <p:extLst>
      <p:ext uri="{BB962C8B-B14F-4D97-AF65-F5344CB8AC3E}">
        <p14:creationId xmlns:p14="http://schemas.microsoft.com/office/powerpoint/2010/main" val="2881607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1A515C63-4611-08D8-A86A-9EA1B1154895}"/>
              </a:ext>
            </a:extLst>
          </p:cNvPr>
          <p:cNvSpPr>
            <a:spLocks noGrp="1"/>
          </p:cNvSpPr>
          <p:nvPr>
            <p:ph sz="quarter" idx="10"/>
          </p:nvPr>
        </p:nvSpPr>
        <p:spPr>
          <a:xfrm>
            <a:off x="1415846" y="2924017"/>
            <a:ext cx="9512710" cy="1013804"/>
          </a:xfrm>
        </p:spPr>
        <p:txBody>
          <a:bodyPr>
            <a:noAutofit/>
          </a:bodyPr>
          <a:lstStyle/>
          <a:p>
            <a:pPr marL="0" indent="0" algn="ctr">
              <a:buNone/>
            </a:pPr>
            <a:r>
              <a:rPr lang="en-US" sz="6600" dirty="0">
                <a:latin typeface="Times New Roman" panose="02020603050405020304" pitchFamily="18" charset="0"/>
                <a:cs typeface="Times New Roman" panose="02020603050405020304" pitchFamily="18" charset="0"/>
              </a:rPr>
              <a:t>Thankyou</a:t>
            </a:r>
            <a:endParaRPr lang="en-IN" sz="6600" dirty="0">
              <a:latin typeface="Times New Roman" panose="02020603050405020304" pitchFamily="18" charset="0"/>
              <a:cs typeface="Times New Roman" panose="02020603050405020304" pitchFamily="18" charset="0"/>
            </a:endParaRPr>
          </a:p>
        </p:txBody>
      </p:sp>
      <p:sp>
        <p:nvSpPr>
          <p:cNvPr id="13" name="Smiley Face 12">
            <a:extLst>
              <a:ext uri="{FF2B5EF4-FFF2-40B4-BE49-F238E27FC236}">
                <a16:creationId xmlns:a16="http://schemas.microsoft.com/office/drawing/2014/main" id="{B210A4DE-6BCE-8E3A-D04A-6E5C49C2E3C3}"/>
              </a:ext>
            </a:extLst>
          </p:cNvPr>
          <p:cNvSpPr/>
          <p:nvPr/>
        </p:nvSpPr>
        <p:spPr>
          <a:xfrm>
            <a:off x="7059386" y="3288535"/>
            <a:ext cx="361950" cy="391099"/>
          </a:xfrm>
          <a:prstGeom prst="smileyFace">
            <a:avLst>
              <a:gd name="adj" fmla="val 4653"/>
            </a:avLst>
          </a:prstGeom>
          <a:solidFill>
            <a:srgbClr val="B4E9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79390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895912" y="1110243"/>
            <a:ext cx="9944154" cy="1154408"/>
          </a:xfrm>
        </p:spPr>
        <p:txBody>
          <a:bodyPr>
            <a:normAutofit/>
          </a:bodyPr>
          <a:lstStyle/>
          <a:p>
            <a:r>
              <a:rPr lang="en-US" sz="1800" dirty="0">
                <a:latin typeface="Times New Roman" panose="02020603050405020304" pitchFamily="18" charset="0"/>
                <a:cs typeface="Times New Roman" panose="02020603050405020304" pitchFamily="18" charset="0"/>
              </a:rPr>
              <a:t>The dataset used for this manufacturing analysis contains </a:t>
            </a:r>
            <a:r>
              <a:rPr lang="en-US" sz="1800" b="1" dirty="0">
                <a:latin typeface="Times New Roman" panose="02020603050405020304" pitchFamily="18" charset="0"/>
                <a:cs typeface="Times New Roman" panose="02020603050405020304" pitchFamily="18" charset="0"/>
              </a:rPr>
              <a:t>10,618 records</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68 columns</a:t>
            </a:r>
            <a:r>
              <a:rPr lang="en-US" sz="1800" dirty="0">
                <a:latin typeface="Times New Roman" panose="02020603050405020304" pitchFamily="18" charset="0"/>
                <a:cs typeface="Times New Roman" panose="02020603050405020304" pitchFamily="18" charset="0"/>
              </a:rPr>
              <a:t>, capturing key aspects of the production process, including work orders, machine performance, employee involvement, and customer deliveries. The data provides a comprehensive view of manufacturing operations, making it valuable for analyzing efficiency, productivity, and cost management.</a:t>
            </a:r>
          </a:p>
          <a:p>
            <a:pPr marL="0" indent="0">
              <a:buNone/>
            </a:pPr>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3</a:t>
            </a:fld>
            <a:endParaRPr lang="en-US" dirty="0"/>
          </a:p>
        </p:txBody>
      </p:sp>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867954" y="370251"/>
            <a:ext cx="3153183" cy="571552"/>
          </a:xfrm>
        </p:spPr>
        <p:txBody>
          <a:bodyPr/>
          <a:lstStyle/>
          <a:p>
            <a:pPr algn="ctr"/>
            <a:r>
              <a:rPr lang="en-US" sz="3600" b="1" dirty="0">
                <a:latin typeface="Times New Roman" panose="02020603050405020304" pitchFamily="18" charset="0"/>
                <a:cs typeface="Times New Roman" panose="02020603050405020304" pitchFamily="18" charset="0"/>
              </a:rPr>
              <a:t>Data Overview</a:t>
            </a:r>
          </a:p>
        </p:txBody>
      </p:sp>
      <p:sp>
        <p:nvSpPr>
          <p:cNvPr id="10" name="Rectangle 5">
            <a:extLst>
              <a:ext uri="{FF2B5EF4-FFF2-40B4-BE49-F238E27FC236}">
                <a16:creationId xmlns:a16="http://schemas.microsoft.com/office/drawing/2014/main" id="{48DCAEC5-6D98-4D05-82E6-CE42F33B42AC}"/>
              </a:ext>
            </a:extLst>
          </p:cNvPr>
          <p:cNvSpPr>
            <a:spLocks noChangeArrowheads="1"/>
          </p:cNvSpPr>
          <p:nvPr/>
        </p:nvSpPr>
        <p:spPr bwMode="auto">
          <a:xfrm>
            <a:off x="1071418" y="3435988"/>
            <a:ext cx="72505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B464B564-E426-469B-8A5B-CF644D443299}"/>
              </a:ext>
            </a:extLst>
          </p:cNvPr>
          <p:cNvSpPr>
            <a:spLocks noChangeArrowheads="1"/>
          </p:cNvSpPr>
          <p:nvPr/>
        </p:nvSpPr>
        <p:spPr bwMode="auto">
          <a:xfrm>
            <a:off x="1071418" y="343598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3D806BB-C1C4-6C67-05E9-C7DDEB592B66}"/>
              </a:ext>
            </a:extLst>
          </p:cNvPr>
          <p:cNvSpPr txBox="1"/>
          <p:nvPr/>
        </p:nvSpPr>
        <p:spPr>
          <a:xfrm>
            <a:off x="917483" y="2256133"/>
            <a:ext cx="10055316" cy="2031325"/>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rgbClr val="AD2851"/>
                </a:solidFill>
                <a:latin typeface="Times New Roman" panose="02020603050405020304" pitchFamily="18" charset="0"/>
                <a:cs typeface="Times New Roman" panose="02020603050405020304" pitchFamily="18" charset="0"/>
              </a:rPr>
              <a:t>Dataset Structure:</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Customer and Order Information:</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Cust Code, Cust Name: Identifies customers placing manufacturing orders.</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Delivery Period, SO Delivery Date: Tracks delivery timelines and order fulfillment efficiency.</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SAP So Num, SO Num: Represents order numbers used for tracking.</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A77AA24-29EF-E2A9-C0E7-B3442F9819F3}"/>
              </a:ext>
            </a:extLst>
          </p:cNvPr>
          <p:cNvSpPr txBox="1"/>
          <p:nvPr/>
        </p:nvSpPr>
        <p:spPr>
          <a:xfrm>
            <a:off x="914400" y="3868031"/>
            <a:ext cx="10382863" cy="1200329"/>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rgbClr val="AD2851"/>
                </a:solidFill>
                <a:latin typeface="Times New Roman" panose="02020603050405020304" pitchFamily="18" charset="0"/>
                <a:cs typeface="Times New Roman" panose="02020603050405020304" pitchFamily="18" charset="0"/>
              </a:rPr>
              <a:t>Production Process Details:</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Item Code, Item Name: Identifies the products being manufactured.</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Manufactured Qty, Processed Qty, Produced Qty, Rejected Qty: Tracks production output and defect rates.</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Final Processed Qty, Balance Qty: Measures work order progress and remaining tasks.</a:t>
            </a:r>
            <a:endParaRPr lang="en-US" b="1" dirty="0"/>
          </a:p>
        </p:txBody>
      </p:sp>
    </p:spTree>
    <p:extLst>
      <p:ext uri="{BB962C8B-B14F-4D97-AF65-F5344CB8AC3E}">
        <p14:creationId xmlns:p14="http://schemas.microsoft.com/office/powerpoint/2010/main" val="2773882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43899" y="452432"/>
            <a:ext cx="8571345" cy="424873"/>
          </a:xfrm>
        </p:spPr>
        <p:txBody>
          <a:bodyPr/>
          <a:lstStyle/>
          <a:p>
            <a:r>
              <a:rPr lang="en-US" sz="3600" b="1" dirty="0">
                <a:latin typeface="Times New Roman" panose="02020603050405020304" pitchFamily="18" charset="0"/>
                <a:cs typeface="Times New Roman" panose="02020603050405020304" pitchFamily="18" charset="0"/>
              </a:rPr>
              <a:t>Data Overview</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899650" y="973542"/>
            <a:ext cx="10206183" cy="4350625"/>
          </a:xfrm>
        </p:spPr>
        <p:txBody>
          <a:bodyPr>
            <a:normAutofit/>
          </a:bodyPr>
          <a:lstStyle/>
          <a:p>
            <a:r>
              <a:rPr lang="en-US" b="1" dirty="0">
                <a:solidFill>
                  <a:srgbClr val="AD2851"/>
                </a:solidFill>
                <a:latin typeface="Times New Roman" panose="02020603050405020304" pitchFamily="18" charset="0"/>
                <a:cs typeface="Times New Roman" panose="02020603050405020304" pitchFamily="18" charset="0"/>
              </a:rPr>
              <a:t>Employee and Machine Utilization:</a:t>
            </a:r>
            <a:endParaRPr lang="en-US" dirty="0">
              <a:solidFill>
                <a:srgbClr val="AD285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Emp Code, Emp Name: Associates production tasks with specific employees.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Machine Code, Machine Name: Identifies the machines used in production.</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Per Day Machine Cost Made: Provides cost analysis related to machine usage.</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b="1" dirty="0">
                <a:solidFill>
                  <a:srgbClr val="AD2851"/>
                </a:solidFill>
                <a:latin typeface="Times New Roman" panose="02020603050405020304" pitchFamily="18" charset="0"/>
                <a:cs typeface="Times New Roman" panose="02020603050405020304" pitchFamily="18" charset="0"/>
              </a:rPr>
              <a:t>Work Order Tracking:</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WO Number, WO Date, WO Status: Captures work order details, including dates and status.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WO Qty, Total Qty: Defines total work order volume and production targets.</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dataset serves as a foundation for understanding manufacturing efficiency, identifying bottlenecks, and optimizing processes for better productivity and cost-effectiveness.</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
        <p:nvSpPr>
          <p:cNvPr id="10" name="Rectangle 5">
            <a:extLst>
              <a:ext uri="{FF2B5EF4-FFF2-40B4-BE49-F238E27FC236}">
                <a16:creationId xmlns:a16="http://schemas.microsoft.com/office/drawing/2014/main" id="{48DCAEC5-6D98-4D05-82E6-CE42F33B42AC}"/>
              </a:ext>
            </a:extLst>
          </p:cNvPr>
          <p:cNvSpPr>
            <a:spLocks noChangeArrowheads="1"/>
          </p:cNvSpPr>
          <p:nvPr/>
        </p:nvSpPr>
        <p:spPr bwMode="auto">
          <a:xfrm>
            <a:off x="1071418" y="3435988"/>
            <a:ext cx="72505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B464B564-E426-469B-8A5B-CF644D443299}"/>
              </a:ext>
            </a:extLst>
          </p:cNvPr>
          <p:cNvSpPr>
            <a:spLocks noChangeArrowheads="1"/>
          </p:cNvSpPr>
          <p:nvPr/>
        </p:nvSpPr>
        <p:spPr bwMode="auto">
          <a:xfrm>
            <a:off x="1071418" y="343598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9734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870152" y="324464"/>
            <a:ext cx="8571345" cy="669934"/>
          </a:xfrm>
        </p:spPr>
        <p:txBody>
          <a:bodyPr/>
          <a:lstStyle/>
          <a:p>
            <a:r>
              <a:rPr lang="en-US" sz="3600" b="1" dirty="0">
                <a:latin typeface="Times New Roman" panose="02020603050405020304" pitchFamily="18" charset="0"/>
                <a:cs typeface="Times New Roman" panose="02020603050405020304" pitchFamily="18" charset="0"/>
              </a:rPr>
              <a:t>Objective</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899649" y="1986562"/>
            <a:ext cx="9430327" cy="4544291"/>
          </a:xfrm>
        </p:spPr>
        <p:txBody>
          <a:bodyPr>
            <a:normAutofit/>
          </a:bodyPr>
          <a:lstStyle/>
          <a:p>
            <a:r>
              <a:rPr lang="en-US" sz="1800" b="1" dirty="0">
                <a:solidFill>
                  <a:srgbClr val="AD2851"/>
                </a:solidFill>
                <a:latin typeface="Times New Roman" panose="02020603050405020304" pitchFamily="18" charset="0"/>
                <a:cs typeface="Times New Roman" panose="02020603050405020304" pitchFamily="18" charset="0"/>
              </a:rPr>
              <a:t>Key Objectives: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Production Performance Evaluation</a:t>
            </a:r>
          </a:p>
          <a:p>
            <a:pPr>
              <a:lnSpc>
                <a:spcPct val="12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Work Order Management</a:t>
            </a:r>
          </a:p>
          <a:p>
            <a:pPr>
              <a:lnSpc>
                <a:spcPct val="12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Machine and Resource Utilization</a:t>
            </a:r>
          </a:p>
          <a:p>
            <a:pPr>
              <a:lnSpc>
                <a:spcPct val="12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Quality Control &amp; Defect Analysis</a:t>
            </a:r>
          </a:p>
          <a:p>
            <a:pPr>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Financial and Cost Analysis</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a:lnSpc>
                <a:spcPct val="100000"/>
              </a:lnSpc>
            </a:pPr>
            <a:r>
              <a:rPr lang="en-US" sz="1800" dirty="0">
                <a:latin typeface="Times New Roman" panose="02020603050405020304" pitchFamily="18" charset="0"/>
                <a:cs typeface="Times New Roman" panose="02020603050405020304" pitchFamily="18" charset="0"/>
              </a:rPr>
              <a:t>By Utilizing this dataset, businesses can improve decision-making, operational efficiency, and cost savings, ultimately enhancing overall manufacturing performance.</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
        <p:nvSpPr>
          <p:cNvPr id="10" name="Rectangle 5">
            <a:extLst>
              <a:ext uri="{FF2B5EF4-FFF2-40B4-BE49-F238E27FC236}">
                <a16:creationId xmlns:a16="http://schemas.microsoft.com/office/drawing/2014/main" id="{48DCAEC5-6D98-4D05-82E6-CE42F33B42AC}"/>
              </a:ext>
            </a:extLst>
          </p:cNvPr>
          <p:cNvSpPr>
            <a:spLocks noChangeArrowheads="1"/>
          </p:cNvSpPr>
          <p:nvPr/>
        </p:nvSpPr>
        <p:spPr bwMode="auto">
          <a:xfrm>
            <a:off x="1071418" y="3435988"/>
            <a:ext cx="72505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B464B564-E426-469B-8A5B-CF644D443299}"/>
              </a:ext>
            </a:extLst>
          </p:cNvPr>
          <p:cNvSpPr>
            <a:spLocks noChangeArrowheads="1"/>
          </p:cNvSpPr>
          <p:nvPr/>
        </p:nvSpPr>
        <p:spPr bwMode="auto">
          <a:xfrm>
            <a:off x="1071418" y="343598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0FFC9E56-62B3-3456-92BB-AC69CD7DD193}"/>
              </a:ext>
            </a:extLst>
          </p:cNvPr>
          <p:cNvSpPr txBox="1"/>
          <p:nvPr/>
        </p:nvSpPr>
        <p:spPr>
          <a:xfrm>
            <a:off x="899651" y="951940"/>
            <a:ext cx="9866671" cy="728148"/>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primary objective of this dataset is to analyze and optimize manufacturing operations by tracking production efficiency, resource utilization, and work order management.</a:t>
            </a:r>
          </a:p>
        </p:txBody>
      </p:sp>
    </p:spTree>
    <p:extLst>
      <p:ext uri="{BB962C8B-B14F-4D97-AF65-F5344CB8AC3E}">
        <p14:creationId xmlns:p14="http://schemas.microsoft.com/office/powerpoint/2010/main" val="393986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884903" y="393439"/>
            <a:ext cx="8571345" cy="494145"/>
          </a:xfrm>
        </p:spPr>
        <p:txBody>
          <a:bodyPr/>
          <a:lstStyle/>
          <a:p>
            <a:r>
              <a:rPr lang="en-US" sz="3600" b="1" dirty="0">
                <a:latin typeface="Times New Roman" panose="02020603050405020304" pitchFamily="18" charset="0"/>
                <a:cs typeface="Times New Roman" panose="02020603050405020304" pitchFamily="18" charset="0"/>
              </a:rPr>
              <a:t>Process</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399" y="813843"/>
            <a:ext cx="9430327" cy="4731551"/>
          </a:xfrm>
        </p:spPr>
        <p:txBody>
          <a:bodyPr>
            <a:normAutofit lnSpcReduction="10000"/>
          </a:bodyPr>
          <a:lstStyle/>
          <a:p>
            <a:pPr>
              <a:lnSpc>
                <a:spcPct val="120000"/>
              </a:lnSpc>
            </a:pPr>
            <a:r>
              <a:rPr lang="en-US" sz="1800" b="1" dirty="0">
                <a:solidFill>
                  <a:srgbClr val="AD2851"/>
                </a:solidFill>
                <a:latin typeface="Times New Roman" panose="02020603050405020304" pitchFamily="18" charset="0"/>
                <a:cs typeface="Times New Roman" panose="02020603050405020304" pitchFamily="18" charset="0"/>
              </a:rPr>
              <a:t> Data Preparation &amp; Cleaning</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Check for Missing Values.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Identify and handle missing or blank fields </a:t>
            </a:r>
          </a:p>
          <a:p>
            <a:r>
              <a:rPr lang="en-US" sz="1800" b="1" dirty="0">
                <a:solidFill>
                  <a:srgbClr val="AD2851"/>
                </a:solidFill>
                <a:latin typeface="Times New Roman" panose="02020603050405020304" pitchFamily="18" charset="0"/>
                <a:cs typeface="Times New Roman" panose="02020603050405020304" pitchFamily="18" charset="0"/>
              </a:rPr>
              <a:t>Standardize Data Types</a:t>
            </a:r>
          </a:p>
          <a:p>
            <a:pPr>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Ensure numeric columns </a:t>
            </a:r>
          </a:p>
          <a:p>
            <a:pPr>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Convert date column in proper datetime format.</a:t>
            </a:r>
          </a:p>
          <a:p>
            <a:pPr>
              <a:lnSpc>
                <a:spcPct val="120000"/>
              </a:lnSpc>
            </a:pPr>
            <a:r>
              <a:rPr lang="en-US" sz="1800" b="1" dirty="0">
                <a:solidFill>
                  <a:srgbClr val="AD2851"/>
                </a:solidFill>
                <a:latin typeface="Times New Roman" panose="02020603050405020304" pitchFamily="18" charset="0"/>
                <a:cs typeface="Times New Roman" panose="02020603050405020304" pitchFamily="18" charset="0"/>
              </a:rPr>
              <a:t>Remove Duplicates</a:t>
            </a:r>
          </a:p>
          <a:p>
            <a:pPr>
              <a:lnSpc>
                <a:spcPct val="120000"/>
              </a:lnSpc>
            </a:pPr>
            <a:r>
              <a:rPr lang="en-US" sz="1800" b="1" dirty="0">
                <a:solidFill>
                  <a:srgbClr val="AD2851"/>
                </a:solidFill>
                <a:latin typeface="Times New Roman" panose="02020603050405020304" pitchFamily="18" charset="0"/>
                <a:cs typeface="Times New Roman" panose="02020603050405020304" pitchFamily="18" charset="0"/>
              </a:rPr>
              <a:t> Data Transformation in Power Query</a:t>
            </a:r>
            <a:endParaRPr kumimoji="0" lang="en-US" altLang="en-US" sz="1800" b="1" i="0" u="none" strike="noStrike" cap="none" normalizeH="0" baseline="0" dirty="0">
              <a:ln>
                <a:noFill/>
              </a:ln>
              <a:solidFill>
                <a:srgbClr val="AD2851"/>
              </a:solidFill>
              <a:effectLst/>
              <a:latin typeface="Times New Roman" panose="02020603050405020304" pitchFamily="18" charset="0"/>
              <a:cs typeface="Times New Roman" panose="02020603050405020304" pitchFamily="18" charset="0"/>
            </a:endParaRPr>
          </a:p>
          <a:p>
            <a:pPr eaLnBrk="0" fontAlgn="base" hangingPunct="0">
              <a:lnSpc>
                <a:spcPct val="150000"/>
              </a:lnSpc>
              <a:spcBef>
                <a:spcPct val="0"/>
              </a:spcBef>
              <a:spcAft>
                <a:spcPct val="0"/>
              </a:spcAft>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Rename columns for better readability. </a:t>
            </a:r>
          </a:p>
          <a:p>
            <a:pPr eaLnBrk="0" fontAlgn="base" hangingPunct="0">
              <a:lnSpc>
                <a:spcPct val="150000"/>
              </a:lnSpc>
              <a:spcBef>
                <a:spcPct val="0"/>
              </a:spcBef>
              <a:spcAft>
                <a:spcPct val="0"/>
              </a:spcAft>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Remove unnecessary columns that are not required for the dashboard</a:t>
            </a:r>
            <a:endParaRPr lang="en-US" altLang="en-US" sz="18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Ø"/>
              <a:tabLst/>
            </a:pPr>
            <a:endParaRPr lang="en-US" sz="18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sz="1800" b="1" dirty="0">
                <a:solidFill>
                  <a:srgbClr val="AD2851"/>
                </a:solidFill>
                <a:latin typeface="Times New Roman" panose="02020603050405020304" pitchFamily="18" charset="0"/>
                <a:cs typeface="Times New Roman" panose="02020603050405020304" pitchFamily="18" charset="0"/>
              </a:rPr>
              <a:t>Creating Relationships &amp; Data Model</a:t>
            </a:r>
          </a:p>
          <a:p>
            <a:pPr>
              <a:lnSpc>
                <a:spcPct val="120000"/>
              </a:lnSpc>
            </a:pPr>
            <a:r>
              <a:rPr lang="en-US" sz="1800" b="1" dirty="0">
                <a:solidFill>
                  <a:srgbClr val="AD2851"/>
                </a:solidFill>
                <a:latin typeface="Times New Roman" panose="02020603050405020304" pitchFamily="18" charset="0"/>
                <a:cs typeface="Times New Roman" panose="02020603050405020304" pitchFamily="18" charset="0"/>
              </a:rPr>
              <a:t>Building the Dashboard </a:t>
            </a:r>
          </a:p>
          <a:p>
            <a:pPr marL="0" indent="0">
              <a:buNone/>
            </a:pPr>
            <a:endParaRPr lang="en-US" sz="2100" dirty="0">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a:p>
            <a:endParaRPr lang="en-US" sz="21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sp>
        <p:nvSpPr>
          <p:cNvPr id="10" name="Rectangle 5">
            <a:extLst>
              <a:ext uri="{FF2B5EF4-FFF2-40B4-BE49-F238E27FC236}">
                <a16:creationId xmlns:a16="http://schemas.microsoft.com/office/drawing/2014/main" id="{48DCAEC5-6D98-4D05-82E6-CE42F33B42AC}"/>
              </a:ext>
            </a:extLst>
          </p:cNvPr>
          <p:cNvSpPr>
            <a:spLocks noChangeArrowheads="1"/>
          </p:cNvSpPr>
          <p:nvPr/>
        </p:nvSpPr>
        <p:spPr bwMode="auto">
          <a:xfrm>
            <a:off x="461818" y="4849152"/>
            <a:ext cx="72505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B464B564-E426-469B-8A5B-CF644D443299}"/>
              </a:ext>
            </a:extLst>
          </p:cNvPr>
          <p:cNvSpPr>
            <a:spLocks noChangeArrowheads="1"/>
          </p:cNvSpPr>
          <p:nvPr/>
        </p:nvSpPr>
        <p:spPr bwMode="auto">
          <a:xfrm>
            <a:off x="674250" y="423274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9959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E7D01C-D622-26A9-45B5-F0766248324F}"/>
              </a:ext>
            </a:extLst>
          </p:cNvPr>
          <p:cNvSpPr>
            <a:spLocks noGrp="1"/>
          </p:cNvSpPr>
          <p:nvPr>
            <p:ph type="sldNum" sz="quarter" idx="4"/>
          </p:nvPr>
        </p:nvSpPr>
        <p:spPr/>
        <p:txBody>
          <a:bodyPr/>
          <a:lstStyle/>
          <a:p>
            <a:fld id="{58FB4751-880F-D840-AAA9-3A15815CC996}" type="slidenum">
              <a:rPr lang="en-US" smtClean="0"/>
              <a:pPr/>
              <a:t>7</a:t>
            </a:fld>
            <a:endParaRPr lang="en-US" dirty="0"/>
          </a:p>
        </p:txBody>
      </p:sp>
      <p:pic>
        <p:nvPicPr>
          <p:cNvPr id="5" name="Content Placeholder 4" descr="dashboard_page.png">
            <a:extLst>
              <a:ext uri="{FF2B5EF4-FFF2-40B4-BE49-F238E27FC236}">
                <a16:creationId xmlns:a16="http://schemas.microsoft.com/office/drawing/2014/main" id="{433B1C1B-064E-00A7-50A8-FF8BFB1D3907}"/>
              </a:ext>
            </a:extLst>
          </p:cNvPr>
          <p:cNvPicPr>
            <a:picLocks noChangeAspect="1"/>
          </p:cNvPicPr>
          <p:nvPr/>
        </p:nvPicPr>
        <p:blipFill>
          <a:blip r:embed="rId2"/>
          <a:stretch>
            <a:fillRect/>
          </a:stretch>
        </p:blipFill>
        <p:spPr>
          <a:xfrm>
            <a:off x="0" y="840659"/>
            <a:ext cx="12191999" cy="6017342"/>
          </a:xfrm>
          <a:prstGeom prst="rect">
            <a:avLst/>
          </a:prstGeom>
          <a:ln>
            <a:solidFill>
              <a:schemeClr val="bg1"/>
            </a:solidFill>
          </a:ln>
        </p:spPr>
      </p:pic>
      <p:sp>
        <p:nvSpPr>
          <p:cNvPr id="4" name="TextBox 3">
            <a:extLst>
              <a:ext uri="{FF2B5EF4-FFF2-40B4-BE49-F238E27FC236}">
                <a16:creationId xmlns:a16="http://schemas.microsoft.com/office/drawing/2014/main" id="{70D4B2C0-D675-A949-9098-78266452E309}"/>
              </a:ext>
            </a:extLst>
          </p:cNvPr>
          <p:cNvSpPr txBox="1"/>
          <p:nvPr/>
        </p:nvSpPr>
        <p:spPr>
          <a:xfrm>
            <a:off x="383459" y="250412"/>
            <a:ext cx="6105832" cy="646331"/>
          </a:xfrm>
          <a:prstGeom prst="rect">
            <a:avLst/>
          </a:prstGeom>
          <a:noFill/>
        </p:spPr>
        <p:txBody>
          <a:bodyPr wrap="square">
            <a:spAutoFit/>
          </a:bodyPr>
          <a:lstStyle/>
          <a:p>
            <a:r>
              <a:rPr lang="en-IN" sz="3600" dirty="0">
                <a:solidFill>
                  <a:schemeClr val="accent6">
                    <a:lumMod val="75000"/>
                  </a:schemeClr>
                </a:solidFill>
                <a:latin typeface="Segoe UI Black" panose="020B0A02040204020203" pitchFamily="34" charset="0"/>
                <a:ea typeface="Segoe UI Black" panose="020B0A02040204020203" pitchFamily="34" charset="0"/>
              </a:rPr>
              <a:t>Dashboard Overview</a:t>
            </a:r>
            <a:endParaRPr lang="en-IN" sz="3600" dirty="0"/>
          </a:p>
        </p:txBody>
      </p:sp>
    </p:spTree>
    <p:extLst>
      <p:ext uri="{BB962C8B-B14F-4D97-AF65-F5344CB8AC3E}">
        <p14:creationId xmlns:p14="http://schemas.microsoft.com/office/powerpoint/2010/main" val="1866262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866E-5CEF-F44A-2D88-2FD53E20F971}"/>
              </a:ext>
            </a:extLst>
          </p:cNvPr>
          <p:cNvSpPr>
            <a:spLocks noGrp="1"/>
          </p:cNvSpPr>
          <p:nvPr>
            <p:ph type="title"/>
          </p:nvPr>
        </p:nvSpPr>
        <p:spPr>
          <a:xfrm>
            <a:off x="943896" y="383458"/>
            <a:ext cx="8878530" cy="530941"/>
          </a:xfrm>
        </p:spPr>
        <p:txBody>
          <a:bodyPr/>
          <a:lstStyle/>
          <a:p>
            <a:br>
              <a:rPr lang="en-US" sz="28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Analysis (Part 1):- </a:t>
            </a:r>
            <a:r>
              <a:rPr lang="en-IN" sz="3600" b="1" dirty="0">
                <a:latin typeface="Times New Roman" panose="02020603050405020304" pitchFamily="18" charset="0"/>
                <a:ea typeface="Segoe UI Black" panose="020B0A02040204020203" pitchFamily="34" charset="0"/>
                <a:cs typeface="Times New Roman" panose="02020603050405020304" pitchFamily="18" charset="0"/>
              </a:rPr>
              <a:t>Key Metrics Overview</a:t>
            </a: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F3B4A90-0A66-DE0F-8A43-F9D0C1D53F9F}"/>
              </a:ext>
            </a:extLst>
          </p:cNvPr>
          <p:cNvSpPr>
            <a:spLocks noGrp="1"/>
          </p:cNvSpPr>
          <p:nvPr>
            <p:ph type="sldNum" sz="quarter" idx="4"/>
          </p:nvPr>
        </p:nvSpPr>
        <p:spPr/>
        <p:txBody>
          <a:bodyPr/>
          <a:lstStyle/>
          <a:p>
            <a:fld id="{58FB4751-880F-D840-AAA9-3A15815CC996}" type="slidenum">
              <a:rPr lang="en-US" smtClean="0"/>
              <a:pPr/>
              <a:t>8</a:t>
            </a:fld>
            <a:endParaRPr lang="en-US" dirty="0"/>
          </a:p>
        </p:txBody>
      </p:sp>
      <p:sp>
        <p:nvSpPr>
          <p:cNvPr id="7" name="Content Placeholder 6">
            <a:extLst>
              <a:ext uri="{FF2B5EF4-FFF2-40B4-BE49-F238E27FC236}">
                <a16:creationId xmlns:a16="http://schemas.microsoft.com/office/drawing/2014/main" id="{BF4D8035-EB01-2D59-8186-BA706CF36663}"/>
              </a:ext>
            </a:extLst>
          </p:cNvPr>
          <p:cNvSpPr>
            <a:spLocks noGrp="1"/>
          </p:cNvSpPr>
          <p:nvPr>
            <p:ph sz="quarter" idx="10"/>
          </p:nvPr>
        </p:nvSpPr>
        <p:spPr>
          <a:xfrm>
            <a:off x="914401" y="947731"/>
            <a:ext cx="9866671" cy="4818888"/>
          </a:xfrm>
        </p:spPr>
        <p:txBody>
          <a:bodyPr>
            <a:normAutofit/>
          </a:bodyPr>
          <a:lstStyle/>
          <a:p>
            <a:r>
              <a:rPr lang="en-US" sz="1800" dirty="0">
                <a:latin typeface="Times New Roman" panose="02020603050405020304" pitchFamily="18" charset="0"/>
                <a:cs typeface="Times New Roman" panose="02020603050405020304" pitchFamily="18" charset="0"/>
              </a:rPr>
              <a:t>- Sum of Manufactured Qty: 87M  </a:t>
            </a:r>
          </a:p>
          <a:p>
            <a:r>
              <a:rPr lang="en-US" sz="1800" dirty="0">
                <a:latin typeface="Times New Roman" panose="02020603050405020304" pitchFamily="18" charset="0"/>
                <a:cs typeface="Times New Roman" panose="02020603050405020304" pitchFamily="18" charset="0"/>
              </a:rPr>
              <a:t>- Sum of Rejected Qty: 525K  </a:t>
            </a:r>
          </a:p>
          <a:p>
            <a:r>
              <a:rPr lang="en-US" sz="1800" dirty="0">
                <a:latin typeface="Times New Roman" panose="02020603050405020304" pitchFamily="18" charset="0"/>
                <a:cs typeface="Times New Roman" panose="02020603050405020304" pitchFamily="18" charset="0"/>
              </a:rPr>
              <a:t>- Sum of Processed Qty: 86M  </a:t>
            </a:r>
          </a:p>
          <a:p>
            <a:r>
              <a:rPr lang="en-US" sz="1800" dirty="0">
                <a:latin typeface="Times New Roman" panose="02020603050405020304" pitchFamily="18" charset="0"/>
                <a:cs typeface="Times New Roman" panose="02020603050405020304" pitchFamily="18" charset="0"/>
              </a:rPr>
              <a:t>- Wastage Percentage: 0.61%  </a:t>
            </a:r>
          </a:p>
          <a:p>
            <a:r>
              <a:rPr lang="en-US" sz="1800" dirty="0">
                <a:latin typeface="Times New Roman" panose="02020603050405020304" pitchFamily="18" charset="0"/>
                <a:cs typeface="Times New Roman" panose="02020603050405020304" pitchFamily="18" charset="0"/>
              </a:rPr>
              <a:t>- Avg. Manufactured Qty per Period: 8.17K  </a:t>
            </a:r>
          </a:p>
          <a:p>
            <a:r>
              <a:rPr lang="en-US" sz="1800" dirty="0">
                <a:latin typeface="Times New Roman" panose="02020603050405020304" pitchFamily="18" charset="0"/>
                <a:cs typeface="Times New Roman" panose="02020603050405020304" pitchFamily="18" charset="0"/>
              </a:rPr>
              <a:t>- Avg. Rejected Qty per Period: 49.42  </a:t>
            </a:r>
          </a:p>
          <a:p>
            <a:endParaRPr lang="en-US" sz="1800" dirty="0">
              <a:latin typeface="Times New Roman" panose="02020603050405020304" pitchFamily="18" charset="0"/>
              <a:cs typeface="Times New Roman" panose="02020603050405020304" pitchFamily="18" charset="0"/>
            </a:endParaRPr>
          </a:p>
          <a:p>
            <a:pPr>
              <a:buNone/>
            </a:pPr>
            <a:r>
              <a:rPr lang="en-US" sz="1800" b="1" dirty="0">
                <a:solidFill>
                  <a:schemeClr val="accent6">
                    <a:lumMod val="75000"/>
                  </a:schemeClr>
                </a:solidFill>
                <a:latin typeface="Times New Roman" panose="02020603050405020304" pitchFamily="18" charset="0"/>
                <a:cs typeface="Times New Roman" panose="02020603050405020304" pitchFamily="18" charset="0"/>
              </a:rPr>
              <a:t>Analysis: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company has manufactured </a:t>
            </a:r>
            <a:r>
              <a:rPr lang="en-US" sz="1800" b="1" dirty="0">
                <a:latin typeface="Times New Roman" panose="02020603050405020304" pitchFamily="18" charset="0"/>
                <a:cs typeface="Times New Roman" panose="02020603050405020304" pitchFamily="18" charset="0"/>
              </a:rPr>
              <a:t>87 million</a:t>
            </a:r>
            <a:r>
              <a:rPr lang="en-US" sz="1800" dirty="0">
                <a:latin typeface="Times New Roman" panose="02020603050405020304" pitchFamily="18" charset="0"/>
                <a:cs typeface="Times New Roman" panose="02020603050405020304" pitchFamily="18" charset="0"/>
              </a:rPr>
              <a:t> units, out of which </a:t>
            </a:r>
            <a:r>
              <a:rPr lang="en-US" sz="1800" b="1" dirty="0">
                <a:latin typeface="Times New Roman" panose="02020603050405020304" pitchFamily="18" charset="0"/>
                <a:cs typeface="Times New Roman" panose="02020603050405020304" pitchFamily="18" charset="0"/>
              </a:rPr>
              <a:t>525K</a:t>
            </a:r>
            <a:r>
              <a:rPr lang="en-US" sz="1800" dirty="0">
                <a:latin typeface="Times New Roman" panose="02020603050405020304" pitchFamily="18" charset="0"/>
                <a:cs typeface="Times New Roman" panose="02020603050405020304" pitchFamily="18" charset="0"/>
              </a:rPr>
              <a:t> were rejected.</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rejection rate (0.61%) is relatively low, which indicates good production efficiency.</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processed quantity (86M) suggests that most of the manufactured items successfully passed quality checks</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346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C314E-A849-92F6-FD18-68B6AD4706A6}"/>
              </a:ext>
            </a:extLst>
          </p:cNvPr>
          <p:cNvSpPr>
            <a:spLocks noGrp="1"/>
          </p:cNvSpPr>
          <p:nvPr>
            <p:ph sz="quarter" idx="10"/>
          </p:nvPr>
        </p:nvSpPr>
        <p:spPr>
          <a:xfrm>
            <a:off x="914399" y="3819833"/>
            <a:ext cx="8804788" cy="1356851"/>
          </a:xfrm>
        </p:spPr>
        <p:txBody>
          <a:bodyPr>
            <a:normAutofit/>
          </a:bodyPr>
          <a:lstStyle/>
          <a:p>
            <a:pPr>
              <a:buNone/>
            </a:pPr>
            <a:r>
              <a:rPr lang="en-US" sz="2000" b="1" dirty="0">
                <a:solidFill>
                  <a:schemeClr val="accent6">
                    <a:lumMod val="75000"/>
                  </a:schemeClr>
                </a:solidFill>
                <a:latin typeface="Times New Roman" panose="02020603050405020304" pitchFamily="18" charset="0"/>
                <a:cs typeface="Times New Roman" panose="02020603050405020304" pitchFamily="18" charset="0"/>
              </a:rPr>
              <a:t>    Analysis: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Employees producing high quantities should be analyzed for quality control.</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Some employees might need additional training to reduce rejected quantities</a:t>
            </a:r>
          </a:p>
          <a:p>
            <a:endParaRPr lang="en-US" dirty="0"/>
          </a:p>
          <a:p>
            <a:endParaRPr lang="en-IN" b="1" dirty="0"/>
          </a:p>
        </p:txBody>
      </p:sp>
      <p:sp>
        <p:nvSpPr>
          <p:cNvPr id="4" name="Slide Number Placeholder 3">
            <a:extLst>
              <a:ext uri="{FF2B5EF4-FFF2-40B4-BE49-F238E27FC236}">
                <a16:creationId xmlns:a16="http://schemas.microsoft.com/office/drawing/2014/main" id="{F42AD08A-1BA6-6651-FF13-1A502584E272}"/>
              </a:ext>
            </a:extLst>
          </p:cNvPr>
          <p:cNvSpPr>
            <a:spLocks noGrp="1"/>
          </p:cNvSpPr>
          <p:nvPr>
            <p:ph type="sldNum" sz="quarter" idx="4"/>
          </p:nvPr>
        </p:nvSpPr>
        <p:spPr/>
        <p:txBody>
          <a:bodyPr/>
          <a:lstStyle/>
          <a:p>
            <a:fld id="{58FB4751-880F-D840-AAA9-3A15815CC996}" type="slidenum">
              <a:rPr lang="en-US" smtClean="0"/>
              <a:pPr/>
              <a:t>9</a:t>
            </a:fld>
            <a:endParaRPr lang="en-US" dirty="0"/>
          </a:p>
        </p:txBody>
      </p:sp>
      <p:sp>
        <p:nvSpPr>
          <p:cNvPr id="5" name="TextBox 4">
            <a:extLst>
              <a:ext uri="{FF2B5EF4-FFF2-40B4-BE49-F238E27FC236}">
                <a16:creationId xmlns:a16="http://schemas.microsoft.com/office/drawing/2014/main" id="{686E5D99-4C2F-348C-9273-FB399FD1F34F}"/>
              </a:ext>
            </a:extLst>
          </p:cNvPr>
          <p:cNvSpPr txBox="1"/>
          <p:nvPr/>
        </p:nvSpPr>
        <p:spPr>
          <a:xfrm>
            <a:off x="899652" y="796779"/>
            <a:ext cx="9837174" cy="1200329"/>
          </a:xfrm>
          <a:prstGeom prst="rect">
            <a:avLst/>
          </a:prstGeom>
          <a:noFill/>
        </p:spPr>
        <p:txBody>
          <a:bodyPr wrap="square">
            <a:spAutoFit/>
          </a:bodyPr>
          <a:lstStyle/>
          <a:p>
            <a:pPr>
              <a:lnSpc>
                <a:spcPct val="150000"/>
              </a:lnSpc>
              <a:buNone/>
            </a:pPr>
            <a:r>
              <a:rPr lang="en-US" b="1" dirty="0">
                <a:solidFill>
                  <a:schemeClr val="accent6">
                    <a:lumMod val="75000"/>
                  </a:schemeClr>
                </a:solidFill>
                <a:latin typeface="Times New Roman" panose="02020603050405020304" pitchFamily="18" charset="0"/>
                <a:cs typeface="Times New Roman" panose="02020603050405020304" pitchFamily="18" charset="0"/>
              </a:rPr>
              <a:t>     </a:t>
            </a:r>
            <a:r>
              <a:rPr lang="en-US" sz="1800" b="1" dirty="0">
                <a:solidFill>
                  <a:srgbClr val="AD2851"/>
                </a:solidFill>
                <a:latin typeface="Times New Roman" panose="02020603050405020304" pitchFamily="18" charset="0"/>
                <a:cs typeface="Times New Roman" panose="02020603050405020304" pitchFamily="18" charset="0"/>
              </a:rPr>
              <a:t>Sum of Rejected Qty by Employee Name</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Employees such as </a:t>
            </a:r>
            <a:r>
              <a:rPr lang="en-US" sz="1800" b="1" dirty="0">
                <a:latin typeface="Times New Roman" panose="02020603050405020304" pitchFamily="18" charset="0"/>
                <a:cs typeface="Times New Roman" panose="02020603050405020304" pitchFamily="18" charset="0"/>
              </a:rPr>
              <a:t>Shruti, Ram Ji, Santosh, Bittu, and Raj Ku</a:t>
            </a:r>
            <a:r>
              <a:rPr lang="en-US" sz="1800" dirty="0">
                <a:latin typeface="Times New Roman" panose="02020603050405020304" pitchFamily="18" charset="0"/>
                <a:cs typeface="Times New Roman" panose="02020603050405020304" pitchFamily="18" charset="0"/>
              </a:rPr>
              <a:t> have the highest rejected quantities.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Some employees have lower rejection counts (e.g.  </a:t>
            </a:r>
            <a:r>
              <a:rPr lang="en-US" sz="1800" b="1" dirty="0" err="1">
                <a:latin typeface="Times New Roman" panose="02020603050405020304" pitchFamily="18" charset="0"/>
                <a:cs typeface="Times New Roman" panose="02020603050405020304" pitchFamily="18" charset="0"/>
              </a:rPr>
              <a:t>Hetpal</a:t>
            </a:r>
            <a:r>
              <a:rPr lang="en-US" sz="1800" b="1" dirty="0">
                <a:latin typeface="Times New Roman" panose="02020603050405020304" pitchFamily="18" charset="0"/>
                <a:cs typeface="Times New Roman" panose="02020603050405020304" pitchFamily="18" charset="0"/>
              </a:rPr>
              <a:t>, Shekhar, Sameer</a:t>
            </a:r>
            <a:r>
              <a:rPr lang="en-US" sz="18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0D101114-861C-B991-DAED-C94AA8520A0C}"/>
              </a:ext>
            </a:extLst>
          </p:cNvPr>
          <p:cNvSpPr txBox="1"/>
          <p:nvPr/>
        </p:nvSpPr>
        <p:spPr>
          <a:xfrm>
            <a:off x="929149" y="2271617"/>
            <a:ext cx="9807678" cy="1200329"/>
          </a:xfrm>
          <a:prstGeom prst="rect">
            <a:avLst/>
          </a:prstGeom>
          <a:noFill/>
        </p:spPr>
        <p:txBody>
          <a:bodyPr wrap="square">
            <a:spAutoFit/>
          </a:bodyPr>
          <a:lstStyle/>
          <a:p>
            <a:pPr>
              <a:lnSpc>
                <a:spcPct val="150000"/>
              </a:lnSpc>
              <a:buNone/>
            </a:pPr>
            <a:r>
              <a:rPr lang="en-US" sz="1800" b="1" dirty="0">
                <a:solidFill>
                  <a:schemeClr val="accent6">
                    <a:lumMod val="75000"/>
                  </a:schemeClr>
                </a:solidFill>
                <a:latin typeface="Times New Roman" panose="02020603050405020304" pitchFamily="18" charset="0"/>
                <a:cs typeface="Times New Roman" panose="02020603050405020304" pitchFamily="18" charset="0"/>
              </a:rPr>
              <a:t>     Top 10 Employees by Manufactured Qty</a:t>
            </a:r>
          </a:p>
          <a:p>
            <a:pPr marL="285750" indent="-285750">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Uma shanker (835K)</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Vijay (813K)</a:t>
            </a:r>
            <a:r>
              <a:rPr lang="en-US" sz="1800" dirty="0">
                <a:latin typeface="Times New Roman" panose="02020603050405020304" pitchFamily="18" charset="0"/>
                <a:cs typeface="Times New Roman" panose="02020603050405020304" pitchFamily="18" charset="0"/>
              </a:rPr>
              <a:t> are the top-performing employees in terms of production.</a:t>
            </a:r>
          </a:p>
          <a:p>
            <a:r>
              <a:rPr lang="en-US" sz="1800" dirty="0">
                <a:latin typeface="Times New Roman" panose="02020603050405020304" pitchFamily="18" charset="0"/>
                <a:cs typeface="Times New Roman" panose="02020603050405020304" pitchFamily="18" charset="0"/>
              </a:rPr>
              <a:t>     Other employees (Upender1, Yogesh Ku, Tajender) also contribute significantly.</a:t>
            </a:r>
          </a:p>
        </p:txBody>
      </p:sp>
      <p:sp>
        <p:nvSpPr>
          <p:cNvPr id="9" name="TextBox 8">
            <a:extLst>
              <a:ext uri="{FF2B5EF4-FFF2-40B4-BE49-F238E27FC236}">
                <a16:creationId xmlns:a16="http://schemas.microsoft.com/office/drawing/2014/main" id="{0A0EACAD-AC18-40E6-D715-8B054E6235CA}"/>
              </a:ext>
            </a:extLst>
          </p:cNvPr>
          <p:cNvSpPr txBox="1"/>
          <p:nvPr/>
        </p:nvSpPr>
        <p:spPr>
          <a:xfrm>
            <a:off x="870154" y="383148"/>
            <a:ext cx="6105832" cy="400110"/>
          </a:xfrm>
          <a:prstGeom prst="rect">
            <a:avLst/>
          </a:prstGeom>
          <a:noFill/>
        </p:spPr>
        <p:txBody>
          <a:bodyPr wrap="square">
            <a:spAutoFit/>
          </a:bodyPr>
          <a:lstStyle/>
          <a:p>
            <a:pPr>
              <a:buNone/>
            </a:pPr>
            <a:r>
              <a:rPr lang="en-US" sz="2000" b="1" dirty="0">
                <a:latin typeface="Times New Roman" panose="02020603050405020304" pitchFamily="18" charset="0"/>
                <a:cs typeface="Times New Roman" panose="02020603050405020304" pitchFamily="18" charset="0"/>
              </a:rPr>
              <a:t>Employee Performance Analysis</a:t>
            </a:r>
          </a:p>
        </p:txBody>
      </p:sp>
    </p:spTree>
    <p:extLst>
      <p:ext uri="{BB962C8B-B14F-4D97-AF65-F5344CB8AC3E}">
        <p14:creationId xmlns:p14="http://schemas.microsoft.com/office/powerpoint/2010/main" val="3614319199"/>
      </p:ext>
    </p:extLst>
  </p:cSld>
  <p:clrMapOvr>
    <a:masterClrMapping/>
  </p:clrMapOvr>
</p:sld>
</file>

<file path=ppt/theme/theme1.xml><?xml version="1.0" encoding="utf-8"?>
<a:theme xmlns:a="http://schemas.openxmlformats.org/drawingml/2006/main" name="Custom">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{8568CE92-E4DC-49AE-9985-87809F2E23D2}tf11964407_win32</Template>
  <TotalTime>983</TotalTime>
  <Words>2221</Words>
  <Application>Microsoft Office PowerPoint</Application>
  <PresentationFormat>Widescreen</PresentationFormat>
  <Paragraphs>218</Paragraphs>
  <Slides>23</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Courier New</vt:lpstr>
      <vt:lpstr>Gill Sans Nova Light</vt:lpstr>
      <vt:lpstr>Sagona Book</vt:lpstr>
      <vt:lpstr>Segoe UI Black</vt:lpstr>
      <vt:lpstr>Times New Roman</vt:lpstr>
      <vt:lpstr>Wingdings</vt:lpstr>
      <vt:lpstr>Custom</vt:lpstr>
      <vt:lpstr>PowerPoint Presentation</vt:lpstr>
      <vt:lpstr>Introduction to Manufacturing Analysis </vt:lpstr>
      <vt:lpstr>Data Overview</vt:lpstr>
      <vt:lpstr>Data Overview</vt:lpstr>
      <vt:lpstr>Objective</vt:lpstr>
      <vt:lpstr>Process</vt:lpstr>
      <vt:lpstr>PowerPoint Presentation</vt:lpstr>
      <vt:lpstr> Analysis (Part 1):- Key Metrics Overview</vt:lpstr>
      <vt:lpstr>PowerPoint Presentation</vt:lpstr>
      <vt:lpstr>PowerPoint Presentation</vt:lpstr>
      <vt:lpstr>PowerPoint Presentation</vt:lpstr>
      <vt:lpstr>PowerPoint Presentation</vt:lpstr>
      <vt:lpstr>PowerPoint Presentation</vt:lpstr>
      <vt:lpstr>PowerPoint Presentation</vt:lpstr>
      <vt:lpstr>Insights :-</vt:lpstr>
      <vt:lpstr>2. Work Centre Performance:</vt:lpstr>
      <vt:lpstr>PowerPoint Presentation</vt:lpstr>
      <vt:lpstr>Recommendations for Data Management and Tracking Improvement</vt:lpstr>
      <vt:lpstr>Conclusion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Manufacturing Analysis</dc:title>
  <dc:creator>Naveen sai</dc:creator>
  <cp:lastModifiedBy>paritosh gahlod`</cp:lastModifiedBy>
  <cp:revision>14</cp:revision>
  <dcterms:created xsi:type="dcterms:W3CDTF">2025-03-20T05:10:27Z</dcterms:created>
  <dcterms:modified xsi:type="dcterms:W3CDTF">2025-07-18T07:02:17Z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