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1" r:id="rId14"/>
    <p:sldId id="270"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00637E-A771-480D-AE7E-45BDD2129506}" type="datetimeFigureOut">
              <a:rPr lang="en-US" smtClean="0"/>
              <a:t>28-Jan-19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E373E1-E48B-4FAC-9126-DACF1BA27C7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E373E1-E48B-4FAC-9126-DACF1BA27C73}" type="slidenum">
              <a:rPr lang="en-US" smtClean="0"/>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28-Jan-19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28-Jan-19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28-Jan-19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28-Jan-19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28-Jan-19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28-Jan-19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Non-parametric_statistics" TargetMode="External"/><Relationship Id="rId7" Type="http://schemas.openxmlformats.org/officeDocument/2006/relationships/hyperlink" Target="https://en.wikipedia.org/wiki/Integer" TargetMode="External"/><Relationship Id="rId2" Type="http://schemas.openxmlformats.org/officeDocument/2006/relationships/hyperlink" Target="https://en.wikipedia.org/wiki/Pattern_recognition" TargetMode="External"/><Relationship Id="rId1" Type="http://schemas.openxmlformats.org/officeDocument/2006/relationships/slideLayout" Target="../slideLayouts/slideLayout2.xml"/><Relationship Id="rId6" Type="http://schemas.openxmlformats.org/officeDocument/2006/relationships/hyperlink" Target="https://en.wikipedia.org/wiki/Feature_space" TargetMode="External"/><Relationship Id="rId5" Type="http://schemas.openxmlformats.org/officeDocument/2006/relationships/hyperlink" Target="https://en.wikipedia.org/wiki/Regression_analysis" TargetMode="External"/><Relationship Id="rId4" Type="http://schemas.openxmlformats.org/officeDocument/2006/relationships/hyperlink" Target="https://en.wikipedia.org/wiki/Statistical_classification"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Reinforcement Learning </a:t>
            </a:r>
            <a:endParaRPr lang="en-US" dirty="0"/>
          </a:p>
        </p:txBody>
      </p:sp>
      <p:sp>
        <p:nvSpPr>
          <p:cNvPr id="3" name="Content Placeholder 2"/>
          <p:cNvSpPr>
            <a:spLocks noGrp="1"/>
          </p:cNvSpPr>
          <p:nvPr>
            <p:ph idx="1"/>
          </p:nvPr>
        </p:nvSpPr>
        <p:spPr/>
        <p:txBody>
          <a:bodyPr>
            <a:normAutofit/>
          </a:bodyPr>
          <a:lstStyle/>
          <a:p>
            <a:r>
              <a:rPr lang="en-US" sz="2800" dirty="0" smtClean="0"/>
              <a:t>Reinforcement Learning supports automation by learning from the environment it is present in, so does Machine Learning and Deep Learning, not the same strategy, but both support automation. So, why Reinforcement Learning?</a:t>
            </a:r>
            <a:endParaRPr lang="en-US"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1"/>
            <a:ext cx="8229600" cy="1219200"/>
          </a:xfrm>
        </p:spPr>
        <p:txBody>
          <a:bodyPr/>
          <a:lstStyle/>
          <a:p>
            <a:pPr>
              <a:buNone/>
            </a:pPr>
            <a:r>
              <a:rPr lang="en-US" dirty="0" smtClean="0"/>
              <a:t>What is  the error ?</a:t>
            </a:r>
          </a:p>
          <a:p>
            <a:pPr>
              <a:buNone/>
            </a:pPr>
            <a:r>
              <a:rPr lang="en-US" dirty="0" smtClean="0"/>
              <a:t>-</a:t>
            </a:r>
            <a:r>
              <a:rPr lang="en-US" sz="2400" dirty="0" smtClean="0"/>
              <a:t>error of each point is the distance between line and that point</a:t>
            </a:r>
          </a:p>
          <a:p>
            <a:pPr>
              <a:buNone/>
            </a:pPr>
            <a:endParaRPr lang="en-US" dirty="0"/>
          </a:p>
        </p:txBody>
      </p:sp>
      <p:pic>
        <p:nvPicPr>
          <p:cNvPr id="18434" name="Picture 2"/>
          <p:cNvPicPr>
            <a:picLocks noChangeAspect="1" noChangeArrowheads="1"/>
          </p:cNvPicPr>
          <p:nvPr/>
        </p:nvPicPr>
        <p:blipFill>
          <a:blip r:embed="rId2" cstate="print"/>
          <a:srcRect/>
          <a:stretch>
            <a:fillRect/>
          </a:stretch>
        </p:blipFill>
        <p:spPr bwMode="auto">
          <a:xfrm>
            <a:off x="1295400" y="1752600"/>
            <a:ext cx="6286500" cy="45053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381001" y="0"/>
            <a:ext cx="8458200" cy="66294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47800" y="3048000"/>
            <a:ext cx="6248400" cy="769441"/>
          </a:xfrm>
          <a:prstGeom prst="rect">
            <a:avLst/>
          </a:prstGeom>
          <a:noFill/>
        </p:spPr>
        <p:txBody>
          <a:bodyPr wrap="square" rtlCol="0">
            <a:spAutoFit/>
          </a:bodyPr>
          <a:lstStyle/>
          <a:p>
            <a:pPr algn="ctr"/>
            <a:r>
              <a:rPr lang="en-US" sz="4400" dirty="0" smtClean="0"/>
              <a:t>Python Implementation</a:t>
            </a:r>
            <a:endParaRPr lang="en-US" sz="4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a:t>
            </a:r>
            <a:endParaRPr lang="en-US" dirty="0"/>
          </a:p>
        </p:txBody>
      </p:sp>
      <p:sp>
        <p:nvSpPr>
          <p:cNvPr id="3" name="Content Placeholder 2"/>
          <p:cNvSpPr>
            <a:spLocks noGrp="1"/>
          </p:cNvSpPr>
          <p:nvPr>
            <p:ph idx="1"/>
          </p:nvPr>
        </p:nvSpPr>
        <p:spPr>
          <a:xfrm>
            <a:off x="457200" y="1600201"/>
            <a:ext cx="8229600" cy="1447800"/>
          </a:xfrm>
        </p:spPr>
        <p:txBody>
          <a:bodyPr>
            <a:normAutofit/>
          </a:bodyPr>
          <a:lstStyle/>
          <a:p>
            <a:r>
              <a:rPr lang="en-US" sz="2000" dirty="0" smtClean="0"/>
              <a:t>We will use Root Mean Squared Error and Coefficient of Determination(R2 Score).</a:t>
            </a:r>
          </a:p>
          <a:p>
            <a:r>
              <a:rPr lang="en-US" sz="2000" dirty="0" smtClean="0"/>
              <a:t>Root Mean Squared Error is the square root of sum of all errors divided by number of values, or Mathematically,</a:t>
            </a:r>
            <a:endParaRPr lang="en-US" sz="2000" dirty="0"/>
          </a:p>
        </p:txBody>
      </p:sp>
      <p:pic>
        <p:nvPicPr>
          <p:cNvPr id="21506" name="Picture 2"/>
          <p:cNvPicPr>
            <a:picLocks noChangeAspect="1" noChangeArrowheads="1"/>
          </p:cNvPicPr>
          <p:nvPr/>
        </p:nvPicPr>
        <p:blipFill>
          <a:blip r:embed="rId2" cstate="print"/>
          <a:srcRect/>
          <a:stretch>
            <a:fillRect/>
          </a:stretch>
        </p:blipFill>
        <p:spPr bwMode="auto">
          <a:xfrm>
            <a:off x="2743200" y="3352800"/>
            <a:ext cx="3314700" cy="1123950"/>
          </a:xfrm>
          <a:prstGeom prst="rect">
            <a:avLst/>
          </a:prstGeom>
          <a:noFill/>
          <a:ln w="9525">
            <a:noFill/>
            <a:miter lim="800000"/>
            <a:headEnd/>
            <a:tailEnd/>
          </a:ln>
        </p:spPr>
      </p:pic>
      <p:sp>
        <p:nvSpPr>
          <p:cNvPr id="5" name="TextBox 4"/>
          <p:cNvSpPr txBox="1"/>
          <p:nvPr/>
        </p:nvSpPr>
        <p:spPr>
          <a:xfrm>
            <a:off x="914400" y="4876800"/>
            <a:ext cx="6705600" cy="369332"/>
          </a:xfrm>
          <a:prstGeom prst="rect">
            <a:avLst/>
          </a:prstGeom>
          <a:noFill/>
        </p:spPr>
        <p:txBody>
          <a:bodyPr wrap="square" rtlCol="0">
            <a:spAutoFit/>
          </a:bodyPr>
          <a:lstStyle/>
          <a:p>
            <a:r>
              <a:rPr lang="en-US" dirty="0" smtClean="0"/>
              <a:t>Here </a:t>
            </a:r>
            <a:r>
              <a:rPr lang="en-US" i="1" dirty="0" err="1" smtClean="0"/>
              <a:t>yi</a:t>
            </a:r>
            <a:r>
              <a:rPr lang="en-US" dirty="0" smtClean="0"/>
              <a:t>​^​ is the </a:t>
            </a:r>
            <a:r>
              <a:rPr lang="en-US" dirty="0" err="1" smtClean="0"/>
              <a:t>i</a:t>
            </a:r>
            <a:r>
              <a:rPr lang="en-US" baseline="30000" dirty="0" err="1" smtClean="0"/>
              <a:t>th</a:t>
            </a:r>
            <a:r>
              <a:rPr lang="en-US" dirty="0" smtClean="0"/>
              <a:t> predicted output values..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0" y="1443038"/>
            <a:ext cx="9143999" cy="39719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SCIKIT LEARN</a:t>
            </a:r>
            <a:endParaRPr lang="en-US" dirty="0"/>
          </a:p>
        </p:txBody>
      </p:sp>
      <p:sp>
        <p:nvSpPr>
          <p:cNvPr id="3" name="Content Placeholder 2"/>
          <p:cNvSpPr>
            <a:spLocks noGrp="1"/>
          </p:cNvSpPr>
          <p:nvPr>
            <p:ph idx="1"/>
          </p:nvPr>
        </p:nvSpPr>
        <p:spPr/>
        <p:txBody>
          <a:bodyPr/>
          <a:lstStyle/>
          <a:p>
            <a:r>
              <a:rPr lang="en-US" sz="2400" dirty="0" smtClean="0"/>
              <a:t>Simple and efficient tools for data mining and data analysis</a:t>
            </a:r>
          </a:p>
          <a:p>
            <a:r>
              <a:rPr lang="en-US" sz="2400" dirty="0" smtClean="0"/>
              <a:t>Accessible to everybody, and reusable in various contexts</a:t>
            </a:r>
          </a:p>
          <a:p>
            <a:r>
              <a:rPr lang="en-US" sz="2400" dirty="0" smtClean="0"/>
              <a:t>Built on </a:t>
            </a:r>
            <a:r>
              <a:rPr lang="en-US" sz="2400" dirty="0" err="1" smtClean="0"/>
              <a:t>NumPy</a:t>
            </a:r>
            <a:r>
              <a:rPr lang="en-US" sz="2400" dirty="0" smtClean="0"/>
              <a:t>, </a:t>
            </a:r>
            <a:r>
              <a:rPr lang="en-US" sz="2400" dirty="0" err="1" smtClean="0"/>
              <a:t>SciPy</a:t>
            </a:r>
            <a:r>
              <a:rPr lang="en-US" sz="2400" dirty="0" smtClean="0"/>
              <a:t>, and </a:t>
            </a:r>
            <a:r>
              <a:rPr lang="en-US" sz="2400" dirty="0" err="1" smtClean="0"/>
              <a:t>matplotlib</a:t>
            </a:r>
            <a:endParaRPr lang="en-US" sz="2400" dirty="0" smtClean="0"/>
          </a:p>
          <a:p>
            <a:r>
              <a:rPr lang="en-US" sz="2400" dirty="0" smtClean="0"/>
              <a:t>Open source, commercially usable - BSD license</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Overview of </a:t>
            </a:r>
            <a:r>
              <a:rPr lang="en-US" dirty="0" err="1" smtClean="0"/>
              <a:t>Scikit</a:t>
            </a:r>
            <a:r>
              <a:rPr lang="en-US" dirty="0" smtClean="0"/>
              <a:t> Learn</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sz="1800" dirty="0" smtClean="0"/>
              <a:t>Every algorithm in </a:t>
            </a:r>
            <a:r>
              <a:rPr lang="en-US" sz="1800" dirty="0" err="1" smtClean="0"/>
              <a:t>Scikit</a:t>
            </a:r>
            <a:r>
              <a:rPr lang="en-US" sz="1800" dirty="0" smtClean="0"/>
              <a:t> is exposed via an Estimator</a:t>
            </a:r>
          </a:p>
          <a:p>
            <a:r>
              <a:rPr lang="en-US" sz="1800" dirty="0" smtClean="0"/>
              <a:t>First step will be importing model</a:t>
            </a:r>
          </a:p>
          <a:p>
            <a:pPr>
              <a:buNone/>
            </a:pPr>
            <a:r>
              <a:rPr lang="en-US" sz="1800" dirty="0" smtClean="0"/>
              <a:t> General Form -- from </a:t>
            </a:r>
            <a:r>
              <a:rPr lang="en-US" sz="1800" dirty="0" err="1" smtClean="0"/>
              <a:t>sklearn.family</a:t>
            </a:r>
            <a:r>
              <a:rPr lang="en-US" sz="1800" dirty="0" smtClean="0"/>
              <a:t> import Model</a:t>
            </a:r>
          </a:p>
          <a:p>
            <a:pPr>
              <a:buNone/>
            </a:pPr>
            <a:r>
              <a:rPr lang="en-US" sz="1800" dirty="0" smtClean="0"/>
              <a:t>	example:</a:t>
            </a:r>
          </a:p>
          <a:p>
            <a:pPr>
              <a:buNone/>
            </a:pPr>
            <a:r>
              <a:rPr lang="en-US" sz="1800" dirty="0" smtClean="0"/>
              <a:t>	from </a:t>
            </a:r>
            <a:r>
              <a:rPr lang="en-US" sz="1800" dirty="0" err="1" smtClean="0"/>
              <a:t>sklearn.linear_model</a:t>
            </a:r>
            <a:r>
              <a:rPr lang="en-US" sz="1800" dirty="0" smtClean="0"/>
              <a:t> import </a:t>
            </a:r>
            <a:r>
              <a:rPr lang="en-US" sz="1800" dirty="0" err="1" smtClean="0"/>
              <a:t>LinearRegression</a:t>
            </a:r>
            <a:endParaRPr lang="en-US" sz="1800" dirty="0" smtClean="0"/>
          </a:p>
          <a:p>
            <a:pPr>
              <a:buNone/>
            </a:pPr>
            <a:endParaRPr lang="en-US" sz="1800" dirty="0" smtClean="0"/>
          </a:p>
          <a:p>
            <a:r>
              <a:rPr lang="en-US" sz="1800" b="1" dirty="0" smtClean="0"/>
              <a:t>Estimators: </a:t>
            </a:r>
            <a:r>
              <a:rPr lang="en-US" sz="1800" dirty="0" smtClean="0"/>
              <a:t> All the parameters of an estimator can be set when it is initialized and have suitable default values</a:t>
            </a:r>
          </a:p>
          <a:p>
            <a:r>
              <a:rPr lang="en-US" sz="1800" b="1" dirty="0" smtClean="0"/>
              <a:t>Splitting test and train data:</a:t>
            </a:r>
            <a:endParaRPr lang="en-US" sz="1800" dirty="0" smtClean="0"/>
          </a:p>
          <a:p>
            <a:pPr>
              <a:buNone/>
            </a:pPr>
            <a:r>
              <a:rPr lang="en-US" sz="1800" b="1" dirty="0" smtClean="0"/>
              <a:t>	</a:t>
            </a:r>
            <a:r>
              <a:rPr lang="en-US" sz="1800" dirty="0" smtClean="0"/>
              <a:t>from </a:t>
            </a:r>
            <a:r>
              <a:rPr lang="en-US" sz="1800" dirty="0" err="1" smtClean="0"/>
              <a:t>sklearn.cross_validation</a:t>
            </a:r>
            <a:r>
              <a:rPr lang="en-US" sz="1800" dirty="0" smtClean="0"/>
              <a:t> import </a:t>
            </a:r>
            <a:r>
              <a:rPr lang="en-US" sz="1800" dirty="0" err="1" smtClean="0"/>
              <a:t>train_test_split</a:t>
            </a:r>
            <a:endParaRPr lang="en-US" sz="1800" dirty="0" smtClean="0"/>
          </a:p>
          <a:p>
            <a:r>
              <a:rPr lang="en-US" sz="1800" b="1" dirty="0" smtClean="0"/>
              <a:t>Training the Model:</a:t>
            </a:r>
          </a:p>
          <a:p>
            <a:pPr>
              <a:buNone/>
            </a:pPr>
            <a:r>
              <a:rPr lang="en-US" sz="1800" dirty="0" smtClean="0"/>
              <a:t>	model.fit(</a:t>
            </a:r>
            <a:r>
              <a:rPr lang="en-US" sz="1800" dirty="0" err="1" smtClean="0"/>
              <a:t>X_train,y_train</a:t>
            </a:r>
            <a:r>
              <a:rPr lang="en-US" sz="1800" dirty="0" smtClean="0"/>
              <a:t>)</a:t>
            </a:r>
          </a:p>
          <a:p>
            <a:pPr>
              <a:buNone/>
            </a:pPr>
            <a:r>
              <a:rPr lang="en-US" sz="1800" dirty="0" smtClean="0"/>
              <a:t>The parameters depend on the type of estimator initiated</a:t>
            </a:r>
          </a:p>
          <a:p>
            <a:r>
              <a:rPr lang="en-US" sz="1800" b="1" dirty="0" smtClean="0"/>
              <a:t>Prediction:</a:t>
            </a:r>
          </a:p>
          <a:p>
            <a:pPr>
              <a:buNone/>
            </a:pPr>
            <a:r>
              <a:rPr lang="en-US" sz="1800" b="1" dirty="0" smtClean="0"/>
              <a:t>	</a:t>
            </a:r>
            <a:r>
              <a:rPr lang="en-US" sz="1800" dirty="0" err="1" smtClean="0"/>
              <a:t>model.predict</a:t>
            </a:r>
            <a:r>
              <a:rPr lang="en-US" sz="1800" dirty="0" smtClean="0"/>
              <a:t>(</a:t>
            </a:r>
            <a:r>
              <a:rPr lang="en-US" sz="1800" dirty="0" err="1" smtClean="0"/>
              <a:t>X_test</a:t>
            </a:r>
            <a:r>
              <a:rPr lang="en-US" sz="1800" dirty="0" smtClean="0"/>
              <a:t>)</a:t>
            </a:r>
            <a:endParaRPr lang="en-US" sz="1800" b="1" dirty="0" smtClean="0"/>
          </a:p>
          <a:p>
            <a:endParaRPr lang="en-US" sz="1800" b="1" dirty="0" smtClean="0"/>
          </a:p>
          <a:p>
            <a:endParaRPr lang="en-US" sz="18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229600" cy="1143000"/>
          </a:xfrm>
        </p:spPr>
        <p:txBody>
          <a:bodyPr>
            <a:normAutofit fontScale="90000"/>
          </a:bodyPr>
          <a:lstStyle/>
          <a:p>
            <a:r>
              <a:rPr lang="en-US" dirty="0" smtClean="0"/>
              <a:t>Linear Regression Implementation with </a:t>
            </a:r>
            <a:r>
              <a:rPr lang="en-US" dirty="0" err="1" smtClean="0"/>
              <a:t>Scikit</a:t>
            </a:r>
            <a:r>
              <a:rPr lang="en-US" dirty="0" smtClean="0"/>
              <a:t> Learn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1143000"/>
            <a:ext cx="4876800" cy="2585323"/>
          </a:xfrm>
          <a:prstGeom prst="rect">
            <a:avLst/>
          </a:prstGeom>
          <a:noFill/>
        </p:spPr>
        <p:txBody>
          <a:bodyPr wrap="square" rtlCol="0">
            <a:spAutoFit/>
          </a:bodyPr>
          <a:lstStyle/>
          <a:p>
            <a:pPr algn="ctr"/>
            <a:r>
              <a:rPr lang="en-US" sz="5400" dirty="0" smtClean="0"/>
              <a:t>Multiple Linear Regression</a:t>
            </a:r>
          </a:p>
          <a:p>
            <a:pPr algn="ctr"/>
            <a:endParaRPr lang="en-US" sz="5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Model Representation</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0" y="457200"/>
            <a:ext cx="9144000" cy="619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lnSpcReduction="10000"/>
          </a:bodyPr>
          <a:lstStyle/>
          <a:p>
            <a:r>
              <a:rPr lang="en-US" dirty="0" smtClean="0"/>
              <a:t>Deep Learning and Machine Learning, are learning processes as well, but which are most focused on finding patterns in the existing data</a:t>
            </a:r>
          </a:p>
          <a:p>
            <a:r>
              <a:rPr lang="en-US" dirty="0" smtClean="0"/>
              <a:t>Reinforcement Learning, on the other hand, does this learning </a:t>
            </a:r>
            <a:r>
              <a:rPr lang="en-US" b="1" dirty="0" smtClean="0"/>
              <a:t>by trial and error method</a:t>
            </a:r>
            <a:r>
              <a:rPr lang="en-US" dirty="0" smtClean="0"/>
              <a:t>, and eventually, gets to the right actions or the global optimum. The significant additional advantage of Reinforcement Learning is that we need not provide the whole training data as in Supervised Learning. Instead, a few chunks would suffice.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cstate="print"/>
          <a:srcRect/>
          <a:stretch>
            <a:fillRect/>
          </a:stretch>
        </p:blipFill>
        <p:spPr bwMode="auto">
          <a:xfrm>
            <a:off x="533400" y="457200"/>
            <a:ext cx="8410575" cy="2038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a:xfrm>
            <a:off x="457200" y="1600201"/>
            <a:ext cx="8229600" cy="609599"/>
          </a:xfrm>
        </p:spPr>
        <p:txBody>
          <a:bodyPr>
            <a:normAutofit/>
          </a:bodyPr>
          <a:lstStyle/>
          <a:p>
            <a:r>
              <a:rPr lang="en-US" sz="1600" dirty="0" smtClean="0"/>
              <a:t>Gradient Descent is an optimization algorithm. We will optimize our cost function using Gradient Descent Algorithm.</a:t>
            </a:r>
            <a:endParaRPr lang="en-US" sz="1600" dirty="0"/>
          </a:p>
        </p:txBody>
      </p:sp>
      <p:pic>
        <p:nvPicPr>
          <p:cNvPr id="33794" name="Picture 2"/>
          <p:cNvPicPr>
            <a:picLocks noChangeAspect="1" noChangeArrowheads="1"/>
          </p:cNvPicPr>
          <p:nvPr/>
        </p:nvPicPr>
        <p:blipFill>
          <a:blip r:embed="rId2" cstate="print"/>
          <a:srcRect/>
          <a:stretch>
            <a:fillRect/>
          </a:stretch>
        </p:blipFill>
        <p:spPr bwMode="auto">
          <a:xfrm>
            <a:off x="304800" y="2286000"/>
            <a:ext cx="8667750" cy="4019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2" cstate="print"/>
          <a:srcRect/>
          <a:stretch>
            <a:fillRect/>
          </a:stretch>
        </p:blipFill>
        <p:spPr bwMode="auto">
          <a:xfrm>
            <a:off x="342900" y="609600"/>
            <a:ext cx="8458200"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0"/>
            <a:ext cx="8229600" cy="1143000"/>
          </a:xfrm>
        </p:spPr>
        <p:txBody>
          <a:bodyPr>
            <a:normAutofit fontScale="90000"/>
          </a:bodyPr>
          <a:lstStyle/>
          <a:p>
            <a:r>
              <a:rPr lang="en-US" dirty="0" smtClean="0"/>
              <a:t>Python Implementation</a:t>
            </a:r>
            <a:br>
              <a:rPr lang="en-US" dirty="0" smtClean="0"/>
            </a:b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Logistic Regression</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sz="2000" dirty="0" smtClean="0"/>
              <a:t>In a classification problem, the target variable(or output), y, can take only discrete values for given set of features(or inputs), X</a:t>
            </a:r>
            <a:r>
              <a:rPr lang="en-US" sz="2000" dirty="0" smtClean="0"/>
              <a:t>.</a:t>
            </a:r>
          </a:p>
          <a:p>
            <a:r>
              <a:rPr lang="en-US" sz="2000" dirty="0" smtClean="0"/>
              <a:t>target variable is </a:t>
            </a:r>
            <a:r>
              <a:rPr lang="en-US" sz="2000" b="1" dirty="0" smtClean="0"/>
              <a:t>categorical</a:t>
            </a:r>
            <a:r>
              <a:rPr lang="en-US" sz="2000" dirty="0" smtClean="0"/>
              <a:t>. Based on the number of </a:t>
            </a:r>
            <a:r>
              <a:rPr lang="en-US" sz="2000" dirty="0" smtClean="0"/>
              <a:t>categories</a:t>
            </a:r>
          </a:p>
          <a:p>
            <a:pPr fontAlgn="base"/>
            <a:r>
              <a:rPr lang="en-US" sz="2000" dirty="0" smtClean="0"/>
              <a:t>Logistic regression can be classified as:</a:t>
            </a:r>
          </a:p>
          <a:p>
            <a:pPr lvl="1" fontAlgn="base"/>
            <a:r>
              <a:rPr lang="en-US" sz="1600" b="1" dirty="0" smtClean="0"/>
              <a:t>binomial:</a:t>
            </a:r>
            <a:r>
              <a:rPr lang="en-US" sz="1600" dirty="0" smtClean="0"/>
              <a:t> target variable can have only 2 possible types: “0” or “1” which may represent “win” </a:t>
            </a:r>
            <a:r>
              <a:rPr lang="en-US" sz="1600" dirty="0" err="1" smtClean="0"/>
              <a:t>vs</a:t>
            </a:r>
            <a:r>
              <a:rPr lang="en-US" sz="1600" dirty="0" smtClean="0"/>
              <a:t> “loss”, “pass” </a:t>
            </a:r>
            <a:r>
              <a:rPr lang="en-US" sz="1600" dirty="0" err="1" smtClean="0"/>
              <a:t>vs</a:t>
            </a:r>
            <a:r>
              <a:rPr lang="en-US" sz="1600" dirty="0" smtClean="0"/>
              <a:t> “fail”, “dead” </a:t>
            </a:r>
            <a:r>
              <a:rPr lang="en-US" sz="1600" dirty="0" err="1" smtClean="0"/>
              <a:t>vs</a:t>
            </a:r>
            <a:r>
              <a:rPr lang="en-US" sz="1600" dirty="0" smtClean="0"/>
              <a:t> “alive”, etc.</a:t>
            </a:r>
          </a:p>
          <a:p>
            <a:pPr lvl="1" fontAlgn="base"/>
            <a:r>
              <a:rPr lang="en-US" sz="1600" b="1" dirty="0" smtClean="0"/>
              <a:t>multinomial:</a:t>
            </a:r>
            <a:r>
              <a:rPr lang="en-US" sz="1600" dirty="0" smtClean="0"/>
              <a:t> target variable can have 3 or more possible types which are not ordered(i.e. types have no quantitative significance) like “disease A” </a:t>
            </a:r>
            <a:r>
              <a:rPr lang="en-US" sz="1600" dirty="0" err="1" smtClean="0"/>
              <a:t>vs</a:t>
            </a:r>
            <a:r>
              <a:rPr lang="en-US" sz="1600" dirty="0" smtClean="0"/>
              <a:t> “disease B” </a:t>
            </a:r>
            <a:r>
              <a:rPr lang="en-US" sz="1600" dirty="0" err="1" smtClean="0"/>
              <a:t>vs</a:t>
            </a:r>
            <a:r>
              <a:rPr lang="en-US" sz="1600" dirty="0" smtClean="0"/>
              <a:t> “disease C”.</a:t>
            </a:r>
          </a:p>
          <a:p>
            <a:pPr lvl="1" fontAlgn="base"/>
            <a:r>
              <a:rPr lang="en-US" sz="1600" b="1" dirty="0" smtClean="0"/>
              <a:t>ordinal:</a:t>
            </a:r>
            <a:r>
              <a:rPr lang="en-US" sz="1600" dirty="0" smtClean="0"/>
              <a:t> it deals with target variables with ordered categories. For example, a test score can be categorized as:“very poor”, “poor”, “good”, “very good”. Here, each category can be given a score like 0, 1, 2, 3.</a:t>
            </a:r>
          </a:p>
          <a:p>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1"/>
            <a:ext cx="8686800" cy="914400"/>
          </a:xfrm>
        </p:spPr>
        <p:txBody>
          <a:bodyPr>
            <a:normAutofit lnSpcReduction="10000"/>
          </a:bodyPr>
          <a:lstStyle/>
          <a:p>
            <a:pPr fontAlgn="base"/>
            <a:r>
              <a:rPr lang="en-US" sz="2000" dirty="0" smtClean="0"/>
              <a:t>Consider an example dataset which maps the number of hours of study with the result of an exam. The result can take only two values, namely passed(1) or failed(0):</a:t>
            </a:r>
            <a:endParaRPr lang="en-US" dirty="0"/>
          </a:p>
        </p:txBody>
      </p:sp>
      <p:graphicFrame>
        <p:nvGraphicFramePr>
          <p:cNvPr id="4" name="Table 3"/>
          <p:cNvGraphicFramePr>
            <a:graphicFrameLocks noGrp="1"/>
          </p:cNvGraphicFramePr>
          <p:nvPr/>
        </p:nvGraphicFramePr>
        <p:xfrm>
          <a:off x="152400" y="1371600"/>
          <a:ext cx="8915400" cy="1010920"/>
        </p:xfrm>
        <a:graphic>
          <a:graphicData uri="http://schemas.openxmlformats.org/drawingml/2006/table">
            <a:tbl>
              <a:tblPr firstRow="1" bandRow="1">
                <a:tableStyleId>{5C22544A-7EE6-4342-B048-85BDC9FD1C3A}</a:tableStyleId>
              </a:tblPr>
              <a:tblGrid>
                <a:gridCol w="891540"/>
                <a:gridCol w="891540"/>
                <a:gridCol w="891540"/>
                <a:gridCol w="891540"/>
                <a:gridCol w="891540"/>
                <a:gridCol w="891540"/>
                <a:gridCol w="891540"/>
                <a:gridCol w="891540"/>
                <a:gridCol w="891540"/>
                <a:gridCol w="891540"/>
              </a:tblGrid>
              <a:tr h="370840">
                <a:tc>
                  <a:txBody>
                    <a:bodyPr/>
                    <a:lstStyle/>
                    <a:p>
                      <a:r>
                        <a:rPr lang="en-US" sz="1800" dirty="0" smtClean="0"/>
                        <a:t>HOURS(X)</a:t>
                      </a:r>
                      <a:endParaRPr lang="en-US" dirty="0"/>
                    </a:p>
                  </a:txBody>
                  <a:tcPr/>
                </a:tc>
                <a:tc>
                  <a:txBody>
                    <a:bodyPr/>
                    <a:lstStyle/>
                    <a:p>
                      <a:r>
                        <a:rPr lang="en-US" sz="1800" dirty="0" smtClean="0"/>
                        <a:t>0.50</a:t>
                      </a:r>
                      <a:endParaRPr lang="en-US" dirty="0"/>
                    </a:p>
                  </a:txBody>
                  <a:tcPr/>
                </a:tc>
                <a:tc>
                  <a:txBody>
                    <a:bodyPr/>
                    <a:lstStyle/>
                    <a:p>
                      <a:r>
                        <a:rPr lang="en-US" sz="1800" dirty="0" smtClean="0"/>
                        <a:t>0.75</a:t>
                      </a:r>
                      <a:endParaRPr lang="en-US" dirty="0"/>
                    </a:p>
                  </a:txBody>
                  <a:tcPr/>
                </a:tc>
                <a:tc>
                  <a:txBody>
                    <a:bodyPr/>
                    <a:lstStyle/>
                    <a:p>
                      <a:r>
                        <a:rPr lang="en-US" sz="1800" dirty="0" smtClean="0"/>
                        <a:t>1.0</a:t>
                      </a:r>
                      <a:endParaRPr lang="en-US" dirty="0"/>
                    </a:p>
                  </a:txBody>
                  <a:tcPr/>
                </a:tc>
                <a:tc>
                  <a:txBody>
                    <a:bodyPr/>
                    <a:lstStyle/>
                    <a:p>
                      <a:r>
                        <a:rPr lang="en-US" sz="1800" dirty="0" smtClean="0"/>
                        <a:t>1.25</a:t>
                      </a:r>
                      <a:endParaRPr lang="en-US" dirty="0"/>
                    </a:p>
                  </a:txBody>
                  <a:tcPr/>
                </a:tc>
                <a:tc>
                  <a:txBody>
                    <a:bodyPr/>
                    <a:lstStyle/>
                    <a:p>
                      <a:r>
                        <a:rPr lang="en-US" dirty="0" smtClean="0"/>
                        <a:t>1.50</a:t>
                      </a:r>
                      <a:endParaRPr lang="en-US" dirty="0"/>
                    </a:p>
                  </a:txBody>
                  <a:tcPr/>
                </a:tc>
                <a:tc>
                  <a:txBody>
                    <a:bodyPr/>
                    <a:lstStyle/>
                    <a:p>
                      <a:r>
                        <a:rPr lang="en-US" dirty="0" smtClean="0"/>
                        <a:t>1.75</a:t>
                      </a:r>
                      <a:endParaRPr lang="en-US" dirty="0"/>
                    </a:p>
                  </a:txBody>
                  <a:tcPr/>
                </a:tc>
                <a:tc>
                  <a:txBody>
                    <a:bodyPr/>
                    <a:lstStyle/>
                    <a:p>
                      <a:r>
                        <a:rPr lang="en-US" dirty="0" smtClean="0"/>
                        <a:t>2.0</a:t>
                      </a:r>
                      <a:endParaRPr lang="en-US" dirty="0"/>
                    </a:p>
                  </a:txBody>
                  <a:tcPr/>
                </a:tc>
                <a:tc>
                  <a:txBody>
                    <a:bodyPr/>
                    <a:lstStyle/>
                    <a:p>
                      <a:r>
                        <a:rPr lang="en-US" dirty="0" smtClean="0"/>
                        <a:t>2.25</a:t>
                      </a:r>
                      <a:endParaRPr lang="en-US" dirty="0"/>
                    </a:p>
                  </a:txBody>
                  <a:tcPr/>
                </a:tc>
                <a:tc>
                  <a:txBody>
                    <a:bodyPr/>
                    <a:lstStyle/>
                    <a:p>
                      <a:r>
                        <a:rPr lang="en-US" dirty="0" smtClean="0"/>
                        <a:t>2.50</a:t>
                      </a:r>
                      <a:endParaRPr lang="en-US" dirty="0"/>
                    </a:p>
                  </a:txBody>
                  <a:tcPr/>
                </a:tc>
              </a:tr>
              <a:tr h="370840">
                <a:tc>
                  <a:txBody>
                    <a:bodyPr/>
                    <a:lstStyle/>
                    <a:p>
                      <a:r>
                        <a:rPr lang="en-US" sz="1800" dirty="0" smtClean="0"/>
                        <a:t>PASS(Y)</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r>
            </a:tbl>
          </a:graphicData>
        </a:graphic>
      </p:graphicFrame>
      <p:pic>
        <p:nvPicPr>
          <p:cNvPr id="35842" name="Picture 2"/>
          <p:cNvPicPr>
            <a:picLocks noChangeAspect="1" noChangeArrowheads="1"/>
          </p:cNvPicPr>
          <p:nvPr/>
        </p:nvPicPr>
        <p:blipFill>
          <a:blip r:embed="rId2" cstate="print"/>
          <a:srcRect/>
          <a:stretch>
            <a:fillRect/>
          </a:stretch>
        </p:blipFill>
        <p:spPr bwMode="auto">
          <a:xfrm>
            <a:off x="2209800" y="2895600"/>
            <a:ext cx="4572000" cy="16764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381000"/>
          </a:xfrm>
        </p:spPr>
        <p:txBody>
          <a:bodyPr>
            <a:normAutofit lnSpcReduction="10000"/>
          </a:bodyPr>
          <a:lstStyle/>
          <a:p>
            <a:pPr>
              <a:buNone/>
            </a:pPr>
            <a:r>
              <a:rPr lang="en-US" sz="2000" dirty="0" smtClean="0"/>
              <a:t>In order to generalize our model, we assume that:</a:t>
            </a:r>
            <a:endParaRPr lang="en-US" sz="2000" dirty="0"/>
          </a:p>
        </p:txBody>
      </p:sp>
      <p:pic>
        <p:nvPicPr>
          <p:cNvPr id="36866" name="Picture 2"/>
          <p:cNvPicPr>
            <a:picLocks noChangeAspect="1" noChangeArrowheads="1"/>
          </p:cNvPicPr>
          <p:nvPr/>
        </p:nvPicPr>
        <p:blipFill>
          <a:blip r:embed="rId2" cstate="print"/>
          <a:srcRect/>
          <a:stretch>
            <a:fillRect/>
          </a:stretch>
        </p:blipFill>
        <p:spPr bwMode="auto">
          <a:xfrm>
            <a:off x="228600" y="685800"/>
            <a:ext cx="8534399" cy="617220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cstate="print"/>
          <a:srcRect/>
          <a:stretch>
            <a:fillRect/>
          </a:stretch>
        </p:blipFill>
        <p:spPr bwMode="auto">
          <a:xfrm>
            <a:off x="381000" y="0"/>
            <a:ext cx="8458199" cy="662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cstate="print"/>
          <a:srcRect/>
          <a:stretch>
            <a:fillRect/>
          </a:stretch>
        </p:blipFill>
        <p:spPr bwMode="auto">
          <a:xfrm>
            <a:off x="381000" y="228600"/>
            <a:ext cx="8458200" cy="6477000"/>
          </a:xfrm>
          <a:prstGeom prst="rect">
            <a:avLst/>
          </a:prstGeom>
          <a:noFill/>
          <a:ln w="9525">
            <a:noFill/>
            <a:miter lim="800000"/>
            <a:headEnd/>
            <a:tailEnd/>
          </a:ln>
        </p:spPr>
      </p:pic>
      <p:pic>
        <p:nvPicPr>
          <p:cNvPr id="38915" name="Picture 3"/>
          <p:cNvPicPr>
            <a:picLocks noChangeAspect="1" noChangeArrowheads="1"/>
          </p:cNvPicPr>
          <p:nvPr/>
        </p:nvPicPr>
        <p:blipFill>
          <a:blip r:embed="rId3" cstate="print"/>
          <a:srcRect/>
          <a:stretch>
            <a:fillRect/>
          </a:stretch>
        </p:blipFill>
        <p:spPr bwMode="auto">
          <a:xfrm>
            <a:off x="5181600" y="4114800"/>
            <a:ext cx="3743325" cy="1190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762000"/>
          </a:xfrm>
        </p:spPr>
        <p:txBody>
          <a:bodyPr>
            <a:normAutofit/>
          </a:bodyPr>
          <a:lstStyle/>
          <a:p>
            <a:r>
              <a:rPr lang="en-US" sz="2000" dirty="0" smtClean="0"/>
              <a:t>conditional </a:t>
            </a:r>
            <a:r>
              <a:rPr lang="en-US" sz="2000" dirty="0" smtClean="0"/>
              <a:t>probabilities:</a:t>
            </a:r>
          </a:p>
          <a:p>
            <a:pPr lvl="1"/>
            <a:r>
              <a:rPr lang="en-US" sz="1600" dirty="0" smtClean="0"/>
              <a:t>the probability of an event ( </a:t>
            </a:r>
            <a:r>
              <a:rPr lang="en-US" sz="1600" i="1" dirty="0" smtClean="0"/>
              <a:t>A</a:t>
            </a:r>
            <a:r>
              <a:rPr lang="en-US" sz="1600" dirty="0" smtClean="0"/>
              <a:t> ), given that another ( </a:t>
            </a:r>
            <a:r>
              <a:rPr lang="en-US" sz="1600" i="1" dirty="0" smtClean="0"/>
              <a:t>B</a:t>
            </a:r>
            <a:r>
              <a:rPr lang="en-US" sz="1600" dirty="0" smtClean="0"/>
              <a:t> ) has already occurred.</a:t>
            </a:r>
            <a:endParaRPr lang="en-US" sz="1600" dirty="0"/>
          </a:p>
        </p:txBody>
      </p:sp>
      <p:pic>
        <p:nvPicPr>
          <p:cNvPr id="39938" name="Picture 2"/>
          <p:cNvPicPr>
            <a:picLocks noChangeAspect="1" noChangeArrowheads="1"/>
          </p:cNvPicPr>
          <p:nvPr/>
        </p:nvPicPr>
        <p:blipFill>
          <a:blip r:embed="rId2" cstate="print"/>
          <a:srcRect/>
          <a:stretch>
            <a:fillRect/>
          </a:stretch>
        </p:blipFill>
        <p:spPr bwMode="auto">
          <a:xfrm>
            <a:off x="228600" y="1143000"/>
            <a:ext cx="86106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3124200"/>
          </a:xfrm>
        </p:spPr>
        <p:txBody>
          <a:bodyPr>
            <a:normAutofit fontScale="92500" lnSpcReduction="10000"/>
          </a:bodyPr>
          <a:lstStyle/>
          <a:p>
            <a:r>
              <a:rPr lang="en-US" dirty="0" smtClean="0"/>
              <a:t>Example: Teaching a Cat </a:t>
            </a:r>
          </a:p>
          <a:p>
            <a:pPr>
              <a:buFontTx/>
              <a:buChar char="-"/>
            </a:pPr>
            <a:r>
              <a:rPr lang="en-US" sz="2000" dirty="0" smtClean="0"/>
              <a:t>cats don’t understand our language so we can’t tell them what we want to do with them</a:t>
            </a:r>
          </a:p>
          <a:p>
            <a:pPr>
              <a:buFontTx/>
              <a:buChar char="-"/>
            </a:pPr>
            <a:r>
              <a:rPr lang="en-US" sz="2000" dirty="0" smtClean="0"/>
              <a:t>emulate a situation, and your cat tries to respond in many different ways. If the cat’s response is the desired one, we reward them with milk.</a:t>
            </a:r>
          </a:p>
          <a:p>
            <a:pPr>
              <a:buFontTx/>
              <a:buChar char="-"/>
            </a:pPr>
            <a:r>
              <a:rPr lang="en-US" sz="2000" dirty="0" smtClean="0"/>
              <a:t>the next time the cat is exposed to the same situation, the cat executes a similar action with even more enthusiasm in expectation of more food</a:t>
            </a:r>
          </a:p>
          <a:p>
            <a:pPr>
              <a:buFontTx/>
              <a:buChar char="-"/>
            </a:pPr>
            <a:r>
              <a:rPr lang="en-US" sz="2000" dirty="0" smtClean="0"/>
              <a:t>learning from positive responses, if they are treated with negative </a:t>
            </a:r>
            <a:r>
              <a:rPr lang="en-US" sz="2000" dirty="0" err="1" smtClean="0"/>
              <a:t>respo</a:t>
            </a:r>
            <a:endParaRPr lang="en-US" sz="2000" dirty="0" smtClean="0"/>
          </a:p>
          <a:p>
            <a:pPr>
              <a:buFontTx/>
              <a:buChar char="-"/>
            </a:pPr>
            <a:r>
              <a:rPr lang="en-US" sz="2000" dirty="0" smtClean="0"/>
              <a:t>this is how Reinforcement Learning works, </a:t>
            </a:r>
            <a:endParaRPr lang="en-US" sz="2000" dirty="0"/>
          </a:p>
        </p:txBody>
      </p:sp>
      <p:sp>
        <p:nvSpPr>
          <p:cNvPr id="4" name="Rectangle 3"/>
          <p:cNvSpPr/>
          <p:nvPr/>
        </p:nvSpPr>
        <p:spPr>
          <a:xfrm>
            <a:off x="762000" y="36576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a:t>
            </a:r>
            <a:endParaRPr lang="en-US" dirty="0"/>
          </a:p>
        </p:txBody>
      </p:sp>
      <p:sp>
        <p:nvSpPr>
          <p:cNvPr id="5" name="Rectangle 4"/>
          <p:cNvSpPr/>
          <p:nvPr/>
        </p:nvSpPr>
        <p:spPr>
          <a:xfrm>
            <a:off x="762000" y="48768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Actions</a:t>
            </a:r>
            <a:endParaRPr lang="en-US" dirty="0"/>
          </a:p>
        </p:txBody>
      </p:sp>
      <p:sp>
        <p:nvSpPr>
          <p:cNvPr id="6" name="Rectangle 5"/>
          <p:cNvSpPr/>
          <p:nvPr/>
        </p:nvSpPr>
        <p:spPr>
          <a:xfrm>
            <a:off x="2667000" y="41910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a:t>
            </a:r>
            <a:endParaRPr lang="en-US" dirty="0"/>
          </a:p>
        </p:txBody>
      </p:sp>
      <p:cxnSp>
        <p:nvCxnSpPr>
          <p:cNvPr id="8" name="Straight Arrow Connector 7"/>
          <p:cNvCxnSpPr>
            <a:stCxn id="4" idx="3"/>
            <a:endCxn id="6" idx="1"/>
          </p:cNvCxnSpPr>
          <p:nvPr/>
        </p:nvCxnSpPr>
        <p:spPr>
          <a:xfrm>
            <a:off x="1981200" y="40005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905000" y="4648200"/>
            <a:ext cx="7620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4495800" y="41910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Reward System</a:t>
            </a:r>
            <a:endParaRPr lang="en-US" dirty="0"/>
          </a:p>
        </p:txBody>
      </p:sp>
      <p:sp>
        <p:nvSpPr>
          <p:cNvPr id="22" name="Circular Arrow 21"/>
          <p:cNvSpPr/>
          <p:nvPr/>
        </p:nvSpPr>
        <p:spPr>
          <a:xfrm rot="10800000">
            <a:off x="3276598" y="4038600"/>
            <a:ext cx="1981199" cy="1752599"/>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TextBox 23"/>
          <p:cNvSpPr txBox="1"/>
          <p:nvPr/>
        </p:nvSpPr>
        <p:spPr>
          <a:xfrm>
            <a:off x="6324600" y="4114800"/>
            <a:ext cx="2523768" cy="646331"/>
          </a:xfrm>
          <a:prstGeom prst="rect">
            <a:avLst/>
          </a:prstGeom>
          <a:noFill/>
        </p:spPr>
        <p:txBody>
          <a:bodyPr wrap="none" rtlCol="0">
            <a:spAutoFit/>
          </a:bodyPr>
          <a:lstStyle/>
          <a:p>
            <a:r>
              <a:rPr lang="en-US" dirty="0" smtClean="0"/>
              <a:t>REWARD MAXIMISATION</a:t>
            </a:r>
          </a:p>
          <a:p>
            <a:r>
              <a:rPr lang="en-US" dirty="0" smtClean="0"/>
              <a:t>End GOAL</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cstate="print"/>
          <a:srcRect/>
          <a:stretch>
            <a:fillRect/>
          </a:stretch>
        </p:blipFill>
        <p:spPr bwMode="auto">
          <a:xfrm>
            <a:off x="609600" y="457200"/>
            <a:ext cx="7924799" cy="5791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cstate="print"/>
          <a:srcRect/>
          <a:stretch>
            <a:fillRect/>
          </a:stretch>
        </p:blipFill>
        <p:spPr bwMode="auto">
          <a:xfrm>
            <a:off x="457200" y="381000"/>
            <a:ext cx="81534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Python Implementation</a:t>
            </a:r>
            <a:br>
              <a:rPr lang="en-US" dirty="0" smtClean="0"/>
            </a:b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sz="3600" dirty="0" smtClean="0"/>
              <a:t>K Nearest Neighbours</a:t>
            </a:r>
            <a:endParaRPr lang="en-US" sz="3600" dirty="0"/>
          </a:p>
        </p:txBody>
      </p:sp>
      <p:sp>
        <p:nvSpPr>
          <p:cNvPr id="3" name="Content Placeholder 2"/>
          <p:cNvSpPr>
            <a:spLocks noGrp="1"/>
          </p:cNvSpPr>
          <p:nvPr>
            <p:ph idx="1"/>
          </p:nvPr>
        </p:nvSpPr>
        <p:spPr>
          <a:xfrm>
            <a:off x="152400" y="914400"/>
            <a:ext cx="8839200" cy="5715000"/>
          </a:xfrm>
        </p:spPr>
        <p:txBody>
          <a:bodyPr>
            <a:normAutofit/>
          </a:bodyPr>
          <a:lstStyle/>
          <a:p>
            <a:r>
              <a:rPr lang="en-US" sz="2400" dirty="0" smtClean="0"/>
              <a:t>In </a:t>
            </a:r>
            <a:r>
              <a:rPr lang="en-US" sz="2400" dirty="0" smtClean="0">
                <a:hlinkClick r:id="rId2" tooltip="Pattern recognition"/>
              </a:rPr>
              <a:t>pattern recognition</a:t>
            </a:r>
            <a:r>
              <a:rPr lang="en-US" sz="2400" dirty="0" smtClean="0"/>
              <a:t>, the </a:t>
            </a:r>
            <a:r>
              <a:rPr lang="en-US" sz="2400" b="1" i="1" dirty="0" smtClean="0"/>
              <a:t>k</a:t>
            </a:r>
            <a:r>
              <a:rPr lang="en-US" sz="2400" b="1" dirty="0" smtClean="0"/>
              <a:t>-nearest neighbors algorithm</a:t>
            </a:r>
            <a:r>
              <a:rPr lang="en-US" sz="2400" dirty="0" smtClean="0"/>
              <a:t> (</a:t>
            </a:r>
            <a:r>
              <a:rPr lang="en-US" sz="2400" b="1" i="1" dirty="0" smtClean="0"/>
              <a:t>k</a:t>
            </a:r>
            <a:r>
              <a:rPr lang="en-US" sz="2400" b="1" dirty="0" smtClean="0"/>
              <a:t>-NN</a:t>
            </a:r>
            <a:r>
              <a:rPr lang="en-US" sz="2400" dirty="0" smtClean="0"/>
              <a:t>) is a </a:t>
            </a:r>
            <a:r>
              <a:rPr lang="en-US" sz="2400" dirty="0" smtClean="0">
                <a:hlinkClick r:id="rId3" tooltip="Non-parametric statistics"/>
              </a:rPr>
              <a:t>non-parametric</a:t>
            </a:r>
            <a:r>
              <a:rPr lang="en-US" sz="2400" dirty="0" smtClean="0"/>
              <a:t> method used for </a:t>
            </a:r>
            <a:r>
              <a:rPr lang="en-US" sz="2400" dirty="0" smtClean="0">
                <a:hlinkClick r:id="rId4" tooltip="Statistical classification"/>
              </a:rPr>
              <a:t>classification</a:t>
            </a:r>
            <a:r>
              <a:rPr lang="en-US" sz="2400" dirty="0" smtClean="0"/>
              <a:t> and </a:t>
            </a:r>
            <a:r>
              <a:rPr lang="en-US" sz="2400" dirty="0" smtClean="0">
                <a:hlinkClick r:id="rId5" tooltip="Regression analysis"/>
              </a:rPr>
              <a:t>regression</a:t>
            </a:r>
            <a:r>
              <a:rPr lang="en-US" sz="2400" dirty="0" smtClean="0"/>
              <a:t>.</a:t>
            </a:r>
          </a:p>
          <a:p>
            <a:pPr>
              <a:buNone/>
            </a:pPr>
            <a:r>
              <a:rPr lang="en-US" sz="2400" dirty="0" smtClean="0"/>
              <a:t>	</a:t>
            </a:r>
            <a:r>
              <a:rPr lang="en-US" sz="2400" dirty="0" smtClean="0"/>
              <a:t>	In </a:t>
            </a:r>
            <a:r>
              <a:rPr lang="en-US" sz="2400" dirty="0" smtClean="0"/>
              <a:t>both cases, the input consists of the </a:t>
            </a:r>
            <a:r>
              <a:rPr lang="en-US" sz="2400" i="1" dirty="0" smtClean="0"/>
              <a:t>k</a:t>
            </a:r>
            <a:r>
              <a:rPr lang="en-US" sz="2400" dirty="0" smtClean="0"/>
              <a:t> closest training examples in the </a:t>
            </a:r>
            <a:r>
              <a:rPr lang="en-US" sz="2400" dirty="0" smtClean="0">
                <a:hlinkClick r:id="rId6" tooltip="Feature space"/>
              </a:rPr>
              <a:t>feature space</a:t>
            </a:r>
            <a:r>
              <a:rPr lang="en-US" sz="2400" dirty="0" smtClean="0"/>
              <a:t>. The output depends on whether </a:t>
            </a:r>
            <a:r>
              <a:rPr lang="en-US" sz="2400" i="1" dirty="0" smtClean="0"/>
              <a:t>k</a:t>
            </a:r>
            <a:r>
              <a:rPr lang="en-US" sz="2400" dirty="0" smtClean="0"/>
              <a:t>-NN is used for classification or regression:</a:t>
            </a:r>
          </a:p>
          <a:p>
            <a:r>
              <a:rPr lang="en-US" sz="2400" dirty="0" smtClean="0"/>
              <a:t>In </a:t>
            </a:r>
            <a:r>
              <a:rPr lang="en-US" sz="2400" i="1" dirty="0" smtClean="0"/>
              <a:t>k-NN classification</a:t>
            </a:r>
            <a:r>
              <a:rPr lang="en-US" sz="2400" dirty="0" smtClean="0"/>
              <a:t>, the output is a class membership. An object is classified by a plurality vote of its neighbors, with the object being assigned to the class most common among its </a:t>
            </a:r>
            <a:r>
              <a:rPr lang="en-US" sz="2400" i="1" dirty="0" smtClean="0"/>
              <a:t>k</a:t>
            </a:r>
            <a:r>
              <a:rPr lang="en-US" sz="2400" dirty="0" smtClean="0"/>
              <a:t> nearest neighbors (</a:t>
            </a:r>
            <a:r>
              <a:rPr lang="en-US" sz="2400" i="1" dirty="0" smtClean="0"/>
              <a:t>k</a:t>
            </a:r>
            <a:r>
              <a:rPr lang="en-US" sz="2400" dirty="0" smtClean="0"/>
              <a:t> is a positive </a:t>
            </a:r>
            <a:r>
              <a:rPr lang="en-US" sz="2400" dirty="0" smtClean="0">
                <a:hlinkClick r:id="rId7" tooltip="Integer"/>
              </a:rPr>
              <a:t>integer</a:t>
            </a:r>
            <a:r>
              <a:rPr lang="en-US" sz="2400" dirty="0" smtClean="0"/>
              <a:t>, typically small). If </a:t>
            </a:r>
            <a:r>
              <a:rPr lang="en-US" sz="2400" i="1" dirty="0" smtClean="0"/>
              <a:t>k</a:t>
            </a:r>
            <a:r>
              <a:rPr lang="en-US" sz="2400" dirty="0" smtClean="0"/>
              <a:t> = 1, then the object is simply assigned to the class of that single nearest neighbor.</a:t>
            </a:r>
          </a:p>
          <a:p>
            <a:r>
              <a:rPr lang="en-US" sz="2400" dirty="0" smtClean="0"/>
              <a:t>In </a:t>
            </a:r>
            <a:r>
              <a:rPr lang="en-US" sz="2400" i="1" dirty="0" smtClean="0"/>
              <a:t>k-NN regression</a:t>
            </a:r>
            <a:r>
              <a:rPr lang="en-US" sz="2400" dirty="0" smtClean="0"/>
              <a:t>, the output is the property value for the object. This value is the average of the values of its </a:t>
            </a:r>
            <a:r>
              <a:rPr lang="en-US" sz="2400" i="1" dirty="0" smtClean="0"/>
              <a:t>k</a:t>
            </a:r>
            <a:r>
              <a:rPr lang="en-US" sz="2400" dirty="0" smtClean="0"/>
              <a:t> nearest neighbors.</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does the KNN algorithm work?</a:t>
            </a:r>
            <a:br>
              <a:rPr lang="en-US" b="1" dirty="0" smtClean="0"/>
            </a:br>
            <a:endParaRPr lang="en-US" dirty="0"/>
          </a:p>
        </p:txBody>
      </p:sp>
      <p:pic>
        <p:nvPicPr>
          <p:cNvPr id="43010" name="Picture 2"/>
          <p:cNvPicPr>
            <a:picLocks noChangeAspect="1" noChangeArrowheads="1"/>
          </p:cNvPicPr>
          <p:nvPr/>
        </p:nvPicPr>
        <p:blipFill>
          <a:blip r:embed="rId2" cstate="print"/>
          <a:srcRect/>
          <a:stretch>
            <a:fillRect/>
          </a:stretch>
        </p:blipFill>
        <p:spPr bwMode="auto">
          <a:xfrm>
            <a:off x="228600" y="1600200"/>
            <a:ext cx="5257800" cy="3886200"/>
          </a:xfrm>
          <a:prstGeom prst="rect">
            <a:avLst/>
          </a:prstGeom>
          <a:noFill/>
          <a:ln w="9525">
            <a:noFill/>
            <a:miter lim="800000"/>
            <a:headEnd/>
            <a:tailEnd/>
          </a:ln>
        </p:spPr>
      </p:pic>
      <p:sp>
        <p:nvSpPr>
          <p:cNvPr id="5" name="TextBox 4"/>
          <p:cNvSpPr txBox="1"/>
          <p:nvPr/>
        </p:nvSpPr>
        <p:spPr>
          <a:xfrm>
            <a:off x="5867400" y="1828800"/>
            <a:ext cx="1575624" cy="369332"/>
          </a:xfrm>
          <a:prstGeom prst="rect">
            <a:avLst/>
          </a:prstGeom>
          <a:noFill/>
        </p:spPr>
        <p:txBody>
          <a:bodyPr wrap="none" rtlCol="0">
            <a:spAutoFit/>
          </a:bodyPr>
          <a:lstStyle/>
          <a:p>
            <a:r>
              <a:rPr lang="en-US" dirty="0" smtClean="0"/>
              <a:t>red circles (RC)</a:t>
            </a:r>
            <a:endParaRPr lang="en-US" dirty="0"/>
          </a:p>
        </p:txBody>
      </p:sp>
      <p:sp>
        <p:nvSpPr>
          <p:cNvPr id="6" name="TextBox 5"/>
          <p:cNvSpPr txBox="1"/>
          <p:nvPr/>
        </p:nvSpPr>
        <p:spPr>
          <a:xfrm>
            <a:off x="5867400" y="2286000"/>
            <a:ext cx="1948354" cy="369332"/>
          </a:xfrm>
          <a:prstGeom prst="rect">
            <a:avLst/>
          </a:prstGeom>
          <a:noFill/>
        </p:spPr>
        <p:txBody>
          <a:bodyPr wrap="none" rtlCol="0">
            <a:spAutoFit/>
          </a:bodyPr>
          <a:lstStyle/>
          <a:p>
            <a:r>
              <a:rPr lang="en-US" dirty="0" smtClean="0"/>
              <a:t>green squares (GS)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The “K” </a:t>
            </a:r>
            <a:r>
              <a:rPr lang="en-US" sz="2000" dirty="0" smtClean="0"/>
              <a:t>in </a:t>
            </a:r>
            <a:r>
              <a:rPr lang="en-US" sz="2000" dirty="0" smtClean="0"/>
              <a:t>KNN algorithm </a:t>
            </a:r>
            <a:r>
              <a:rPr lang="en-US" sz="2000" dirty="0" smtClean="0"/>
              <a:t>is </a:t>
            </a:r>
            <a:r>
              <a:rPr lang="en-US" sz="2000" dirty="0" smtClean="0"/>
              <a:t>the nearest neighbors we wish to take vote from. Let’s say K = 3. Hence, we will now make a circle with </a:t>
            </a:r>
            <a:r>
              <a:rPr lang="en-US" sz="2000" dirty="0" smtClean="0"/>
              <a:t>BS(Blue Star) </a:t>
            </a:r>
            <a:r>
              <a:rPr lang="en-US" sz="2000" dirty="0" smtClean="0"/>
              <a:t>as center just as big as to enclose only three </a:t>
            </a:r>
            <a:r>
              <a:rPr lang="en-US" sz="2000" dirty="0" smtClean="0"/>
              <a:t>data points </a:t>
            </a:r>
            <a:r>
              <a:rPr lang="en-US" sz="2000" dirty="0" smtClean="0"/>
              <a:t>on the plane.</a:t>
            </a:r>
            <a:endParaRPr lang="en-US" sz="2000" dirty="0"/>
          </a:p>
        </p:txBody>
      </p:sp>
      <p:pic>
        <p:nvPicPr>
          <p:cNvPr id="44034" name="Picture 2"/>
          <p:cNvPicPr>
            <a:picLocks noChangeAspect="1" noChangeArrowheads="1"/>
          </p:cNvPicPr>
          <p:nvPr/>
        </p:nvPicPr>
        <p:blipFill>
          <a:blip r:embed="rId2" cstate="print"/>
          <a:srcRect/>
          <a:stretch>
            <a:fillRect/>
          </a:stretch>
        </p:blipFill>
        <p:spPr bwMode="auto">
          <a:xfrm>
            <a:off x="1143000" y="2028824"/>
            <a:ext cx="6858000" cy="4067175"/>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cstate="print"/>
          <a:srcRect/>
          <a:stretch>
            <a:fillRect/>
          </a:stretch>
        </p:blipFill>
        <p:spPr bwMode="auto">
          <a:xfrm>
            <a:off x="0" y="0"/>
            <a:ext cx="8915400" cy="68580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dirty="0" smtClean="0"/>
              <a:t>Algorithm Cheat Sheet</a:t>
            </a:r>
            <a:endParaRPr lang="en-US" dirty="0"/>
          </a:p>
        </p:txBody>
      </p:sp>
      <p:pic>
        <p:nvPicPr>
          <p:cNvPr id="1026" name="Picture 2" descr="Image result for scikit learn cheat sheet"/>
          <p:cNvPicPr>
            <a:picLocks noChangeAspect="1" noChangeArrowheads="1"/>
          </p:cNvPicPr>
          <p:nvPr/>
        </p:nvPicPr>
        <p:blipFill>
          <a:blip r:embed="rId2" cstate="print"/>
          <a:srcRect/>
          <a:stretch>
            <a:fillRect/>
          </a:stretch>
        </p:blipFill>
        <p:spPr bwMode="auto">
          <a:xfrm>
            <a:off x="0" y="762000"/>
            <a:ext cx="9143999" cy="6096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Linear Regression</a:t>
            </a:r>
            <a:endParaRPr lang="en-US" dirty="0"/>
          </a:p>
        </p:txBody>
      </p:sp>
      <p:sp>
        <p:nvSpPr>
          <p:cNvPr id="3" name="Content Placeholder 2"/>
          <p:cNvSpPr>
            <a:spLocks noGrp="1"/>
          </p:cNvSpPr>
          <p:nvPr>
            <p:ph idx="1"/>
          </p:nvPr>
        </p:nvSpPr>
        <p:spPr/>
        <p:txBody>
          <a:bodyPr>
            <a:normAutofit fontScale="92500" lnSpcReduction="20000"/>
          </a:bodyPr>
          <a:lstStyle/>
          <a:p>
            <a:r>
              <a:rPr lang="en-US" sz="2800" b="1" dirty="0" smtClean="0"/>
              <a:t>Regression</a:t>
            </a:r>
            <a:r>
              <a:rPr lang="en-US" sz="2800" dirty="0" smtClean="0"/>
              <a:t> is a technique used to model and analyze the relationships between variables and often times how they contribute and are related to producing a particular outcome together</a:t>
            </a:r>
          </a:p>
          <a:p>
            <a:endParaRPr lang="en-US" sz="2800" dirty="0" smtClean="0"/>
          </a:p>
          <a:p>
            <a:endParaRPr lang="en-US" sz="2800" dirty="0" smtClean="0"/>
          </a:p>
          <a:p>
            <a:r>
              <a:rPr lang="en-US" sz="2800" dirty="0" smtClean="0"/>
              <a:t>In statistics, </a:t>
            </a:r>
            <a:r>
              <a:rPr lang="en-US" sz="2800" b="1" dirty="0" smtClean="0"/>
              <a:t>linear regression</a:t>
            </a:r>
            <a:r>
              <a:rPr lang="en-US" sz="2800" dirty="0" smtClean="0"/>
              <a:t> is a </a:t>
            </a:r>
            <a:r>
              <a:rPr lang="en-US" sz="2800" b="1" dirty="0" smtClean="0"/>
              <a:t>linear</a:t>
            </a:r>
            <a:r>
              <a:rPr lang="en-US" sz="2800" dirty="0" smtClean="0"/>
              <a:t> approach to </a:t>
            </a:r>
            <a:r>
              <a:rPr lang="en-US" sz="2800" dirty="0" err="1" smtClean="0"/>
              <a:t>modelling</a:t>
            </a:r>
            <a:r>
              <a:rPr lang="en-US" sz="2800" dirty="0" smtClean="0"/>
              <a:t> the relationship between a scalar response (or dependent variable) and one or more explanatory variables (or independent variables).</a:t>
            </a:r>
          </a:p>
          <a:p>
            <a:r>
              <a:rPr lang="en-US" sz="2800" dirty="0" smtClean="0"/>
              <a:t>What is dependent variable?</a:t>
            </a:r>
          </a:p>
          <a:p>
            <a:r>
              <a:rPr lang="en-US" sz="2800" dirty="0" smtClean="0"/>
              <a:t>What is independent variable?</a:t>
            </a:r>
          </a:p>
          <a:p>
            <a:endParaRPr lang="en-US" sz="2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00400" y="14478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Linear Regression</a:t>
            </a:r>
            <a:endParaRPr lang="en-US" dirty="0"/>
          </a:p>
        </p:txBody>
      </p:sp>
      <p:sp>
        <p:nvSpPr>
          <p:cNvPr id="5" name="Rectangle 4"/>
          <p:cNvSpPr/>
          <p:nvPr/>
        </p:nvSpPr>
        <p:spPr>
          <a:xfrm>
            <a:off x="1066800" y="29718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Simple Linear Regression</a:t>
            </a:r>
            <a:endParaRPr lang="en-US" dirty="0"/>
          </a:p>
        </p:txBody>
      </p:sp>
      <p:sp>
        <p:nvSpPr>
          <p:cNvPr id="6" name="Rectangle 5"/>
          <p:cNvSpPr/>
          <p:nvPr/>
        </p:nvSpPr>
        <p:spPr>
          <a:xfrm>
            <a:off x="5486400" y="2971800"/>
            <a:ext cx="2362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Multiple Linear Regression </a:t>
            </a:r>
            <a:endParaRPr lang="en-US" dirty="0"/>
          </a:p>
        </p:txBody>
      </p:sp>
      <p:cxnSp>
        <p:nvCxnSpPr>
          <p:cNvPr id="8" name="Straight Arrow Connector 7"/>
          <p:cNvCxnSpPr/>
          <p:nvPr/>
        </p:nvCxnSpPr>
        <p:spPr>
          <a:xfrm flipH="1">
            <a:off x="2743200" y="2133600"/>
            <a:ext cx="12192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648200" y="2057400"/>
            <a:ext cx="129540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43000" y="4410670"/>
            <a:ext cx="1676400" cy="923330"/>
          </a:xfrm>
          <a:prstGeom prst="rect">
            <a:avLst/>
          </a:prstGeom>
          <a:noFill/>
        </p:spPr>
        <p:txBody>
          <a:bodyPr wrap="square" rtlCol="0">
            <a:spAutoFit/>
          </a:bodyPr>
          <a:lstStyle/>
          <a:p>
            <a:r>
              <a:rPr lang="en-US" dirty="0" smtClean="0"/>
              <a:t> input(X) is a single variable</a:t>
            </a:r>
          </a:p>
          <a:p>
            <a:endParaRPr lang="en-US" dirty="0"/>
          </a:p>
        </p:txBody>
      </p:sp>
      <p:sp>
        <p:nvSpPr>
          <p:cNvPr id="16" name="TextBox 15"/>
          <p:cNvSpPr txBox="1"/>
          <p:nvPr/>
        </p:nvSpPr>
        <p:spPr>
          <a:xfrm>
            <a:off x="5638800" y="4267200"/>
            <a:ext cx="1981200" cy="646331"/>
          </a:xfrm>
          <a:prstGeom prst="rect">
            <a:avLst/>
          </a:prstGeom>
          <a:noFill/>
        </p:spPr>
        <p:txBody>
          <a:bodyPr wrap="square" rtlCol="0">
            <a:spAutoFit/>
          </a:bodyPr>
          <a:lstStyle/>
          <a:p>
            <a:r>
              <a:rPr lang="en-US" dirty="0" smtClean="0"/>
              <a:t>there are multiple input variables(X)</a:t>
            </a:r>
            <a:endParaRPr lang="en-US" dirty="0"/>
          </a:p>
        </p:txBody>
      </p:sp>
      <p:sp>
        <p:nvSpPr>
          <p:cNvPr id="17" name="TextBox 16"/>
          <p:cNvSpPr txBox="1"/>
          <p:nvPr/>
        </p:nvSpPr>
        <p:spPr>
          <a:xfrm>
            <a:off x="762000" y="228600"/>
            <a:ext cx="7924800" cy="646331"/>
          </a:xfrm>
          <a:prstGeom prst="rect">
            <a:avLst/>
          </a:prstGeom>
          <a:noFill/>
        </p:spPr>
        <p:txBody>
          <a:bodyPr wrap="square" rtlCol="0">
            <a:spAutoFit/>
          </a:bodyPr>
          <a:lstStyle/>
          <a:p>
            <a:r>
              <a:rPr lang="en-US" dirty="0" smtClean="0"/>
              <a:t>Establishing a linear relationship between the input variables(X) and single output variable(Y)</a:t>
            </a:r>
            <a:endParaRPr lang="en-US" dirty="0"/>
          </a:p>
        </p:txBody>
      </p:sp>
      <p:sp>
        <p:nvSpPr>
          <p:cNvPr id="18" name="TextBox 17"/>
          <p:cNvSpPr txBox="1"/>
          <p:nvPr/>
        </p:nvSpPr>
        <p:spPr>
          <a:xfrm>
            <a:off x="2971800" y="838200"/>
            <a:ext cx="2590800" cy="381000"/>
          </a:xfrm>
          <a:prstGeom prst="rect">
            <a:avLst/>
          </a:prstGeom>
          <a:noFill/>
        </p:spPr>
        <p:txBody>
          <a:bodyPr wrap="square" rtlCol="0">
            <a:spAutoFit/>
          </a:bodyPr>
          <a:lstStyle/>
          <a:p>
            <a:r>
              <a:rPr lang="en-US" dirty="0" smtClean="0"/>
              <a:t>Type of Linear Regression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Linear Regression</a:t>
            </a:r>
            <a:endParaRPr lang="en-US" dirty="0"/>
          </a:p>
        </p:txBody>
      </p:sp>
      <p:sp>
        <p:nvSpPr>
          <p:cNvPr id="3" name="Content Placeholder 2"/>
          <p:cNvSpPr>
            <a:spLocks noGrp="1"/>
          </p:cNvSpPr>
          <p:nvPr>
            <p:ph idx="1"/>
          </p:nvPr>
        </p:nvSpPr>
        <p:spPr>
          <a:xfrm>
            <a:off x="457200" y="1600201"/>
            <a:ext cx="8229600" cy="1981199"/>
          </a:xfrm>
        </p:spPr>
        <p:txBody>
          <a:bodyPr>
            <a:normAutofit/>
          </a:bodyPr>
          <a:lstStyle/>
          <a:p>
            <a:r>
              <a:rPr lang="en-US" sz="2000" dirty="0" smtClean="0"/>
              <a:t>We have one input variable - X and one output variable - Y</a:t>
            </a:r>
          </a:p>
          <a:p>
            <a:r>
              <a:rPr lang="en-US" sz="2000" dirty="0" smtClean="0"/>
              <a:t>Goal is  to build linear relationship between these variables</a:t>
            </a:r>
          </a:p>
          <a:p>
            <a:r>
              <a:rPr lang="en-US" sz="2000" dirty="0" smtClean="0"/>
              <a:t>Input Variable-Independent Variable </a:t>
            </a:r>
          </a:p>
          <a:p>
            <a:r>
              <a:rPr lang="en-US" sz="2000" dirty="0" smtClean="0"/>
              <a:t>Output Variable-Dependent Variable</a:t>
            </a:r>
          </a:p>
          <a:p>
            <a:r>
              <a:rPr lang="en-US" sz="2000" dirty="0" smtClean="0"/>
              <a:t>Equation as follows</a:t>
            </a:r>
          </a:p>
          <a:p>
            <a:endParaRPr lang="en-US" sz="2000" dirty="0" smtClean="0"/>
          </a:p>
        </p:txBody>
      </p:sp>
      <p:pic>
        <p:nvPicPr>
          <p:cNvPr id="15363" name="Picture 3"/>
          <p:cNvPicPr>
            <a:picLocks noChangeAspect="1" noChangeArrowheads="1"/>
          </p:cNvPicPr>
          <p:nvPr/>
        </p:nvPicPr>
        <p:blipFill>
          <a:blip r:embed="rId2" cstate="print"/>
          <a:srcRect/>
          <a:stretch>
            <a:fillRect/>
          </a:stretch>
        </p:blipFill>
        <p:spPr bwMode="auto">
          <a:xfrm>
            <a:off x="3581400" y="3657600"/>
            <a:ext cx="1724025" cy="657225"/>
          </a:xfrm>
          <a:prstGeom prst="rect">
            <a:avLst/>
          </a:prstGeom>
          <a:noFill/>
          <a:ln w="9525">
            <a:noFill/>
            <a:miter lim="800000"/>
            <a:headEnd/>
            <a:tailEnd/>
          </a:ln>
        </p:spPr>
      </p:pic>
      <p:sp>
        <p:nvSpPr>
          <p:cNvPr id="6" name="TextBox 5"/>
          <p:cNvSpPr txBox="1"/>
          <p:nvPr/>
        </p:nvSpPr>
        <p:spPr>
          <a:xfrm>
            <a:off x="990600" y="4343400"/>
            <a:ext cx="7772400" cy="646331"/>
          </a:xfrm>
          <a:prstGeom prst="rect">
            <a:avLst/>
          </a:prstGeom>
          <a:noFill/>
        </p:spPr>
        <p:txBody>
          <a:bodyPr wrap="square" rtlCol="0">
            <a:spAutoFit/>
          </a:bodyPr>
          <a:lstStyle/>
          <a:p>
            <a:r>
              <a:rPr lang="en-US" dirty="0" smtClean="0"/>
              <a:t> </a:t>
            </a:r>
            <a:r>
              <a:rPr lang="en-US" i="1" dirty="0" smtClean="0"/>
              <a:t>β</a:t>
            </a:r>
            <a:r>
              <a:rPr lang="en-US" dirty="0" smtClean="0"/>
              <a:t>1​ is called a scale factor or coefficient and </a:t>
            </a:r>
            <a:r>
              <a:rPr lang="en-US" i="1" dirty="0" smtClean="0"/>
              <a:t>β</a:t>
            </a:r>
            <a:r>
              <a:rPr lang="en-US" dirty="0" smtClean="0"/>
              <a:t>0​ is called bias coefficient.</a:t>
            </a:r>
          </a:p>
          <a:p>
            <a:r>
              <a:rPr lang="en-US" dirty="0" smtClean="0"/>
              <a:t>Bias coefficient gives extra </a:t>
            </a:r>
            <a:r>
              <a:rPr lang="en-US" b="1" dirty="0" smtClean="0"/>
              <a:t>degree of freedom</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1"/>
            <a:ext cx="8229600" cy="990600"/>
          </a:xfrm>
        </p:spPr>
        <p:txBody>
          <a:bodyPr/>
          <a:lstStyle/>
          <a:p>
            <a:r>
              <a:rPr lang="en-US" dirty="0" smtClean="0"/>
              <a:t>Degree of Freedom: </a:t>
            </a:r>
            <a:r>
              <a:rPr lang="en-US" sz="2000" dirty="0" smtClean="0"/>
              <a:t>the number of independent values or quantities which can be assigned to a statistical distribution</a:t>
            </a:r>
            <a:endParaRPr lang="en-US" sz="2000" dirty="0"/>
          </a:p>
        </p:txBody>
      </p:sp>
      <p:pic>
        <p:nvPicPr>
          <p:cNvPr id="16386" name="Picture 2"/>
          <p:cNvPicPr>
            <a:picLocks noChangeAspect="1" noChangeArrowheads="1"/>
          </p:cNvPicPr>
          <p:nvPr/>
        </p:nvPicPr>
        <p:blipFill>
          <a:blip r:embed="rId2" cstate="print"/>
          <a:srcRect/>
          <a:stretch>
            <a:fillRect/>
          </a:stretch>
        </p:blipFill>
        <p:spPr bwMode="auto">
          <a:xfrm>
            <a:off x="3276600" y="2286000"/>
            <a:ext cx="1114425" cy="304800"/>
          </a:xfrm>
          <a:prstGeom prst="rect">
            <a:avLst/>
          </a:prstGeom>
          <a:noFill/>
          <a:ln w="9525">
            <a:noFill/>
            <a:miter lim="800000"/>
            <a:headEnd/>
            <a:tailEnd/>
          </a:ln>
        </p:spPr>
      </p:pic>
      <p:sp>
        <p:nvSpPr>
          <p:cNvPr id="5" name="TextBox 4"/>
          <p:cNvSpPr txBox="1"/>
          <p:nvPr/>
        </p:nvSpPr>
        <p:spPr>
          <a:xfrm>
            <a:off x="762000" y="1595735"/>
            <a:ext cx="2249975" cy="461665"/>
          </a:xfrm>
          <a:prstGeom prst="rect">
            <a:avLst/>
          </a:prstGeom>
          <a:noFill/>
        </p:spPr>
        <p:txBody>
          <a:bodyPr wrap="none" rtlCol="0">
            <a:spAutoFit/>
          </a:bodyPr>
          <a:lstStyle/>
          <a:p>
            <a:r>
              <a:rPr lang="en-US" sz="2400" b="1" dirty="0" smtClean="0"/>
              <a:t>Equation of Line</a:t>
            </a:r>
            <a:endParaRPr lang="en-US" sz="2400" b="1" dirty="0"/>
          </a:p>
        </p:txBody>
      </p:sp>
      <p:sp>
        <p:nvSpPr>
          <p:cNvPr id="6" name="TextBox 5"/>
          <p:cNvSpPr txBox="1"/>
          <p:nvPr/>
        </p:nvSpPr>
        <p:spPr>
          <a:xfrm>
            <a:off x="990600" y="2667000"/>
            <a:ext cx="5334000" cy="646331"/>
          </a:xfrm>
          <a:prstGeom prst="rect">
            <a:avLst/>
          </a:prstGeom>
          <a:noFill/>
        </p:spPr>
        <p:txBody>
          <a:bodyPr wrap="square" rtlCol="0">
            <a:spAutoFit/>
          </a:bodyPr>
          <a:lstStyle/>
          <a:p>
            <a:r>
              <a:rPr lang="en-US" dirty="0" smtClean="0"/>
              <a:t>Comparison of equation of simple linear regression with equation of line</a:t>
            </a:r>
            <a:endParaRPr lang="en-US" dirty="0"/>
          </a:p>
        </p:txBody>
      </p:sp>
      <p:pic>
        <p:nvPicPr>
          <p:cNvPr id="16387" name="Picture 3"/>
          <p:cNvPicPr>
            <a:picLocks noChangeAspect="1" noChangeArrowheads="1"/>
          </p:cNvPicPr>
          <p:nvPr/>
        </p:nvPicPr>
        <p:blipFill>
          <a:blip r:embed="rId3" cstate="print"/>
          <a:srcRect/>
          <a:stretch>
            <a:fillRect/>
          </a:stretch>
        </p:blipFill>
        <p:spPr bwMode="auto">
          <a:xfrm>
            <a:off x="2819400" y="3733800"/>
            <a:ext cx="3076575" cy="333375"/>
          </a:xfrm>
          <a:prstGeom prst="rect">
            <a:avLst/>
          </a:prstGeom>
          <a:noFill/>
          <a:ln w="9525">
            <a:noFill/>
            <a:miter lim="800000"/>
            <a:headEnd/>
            <a:tailEnd/>
          </a:ln>
        </p:spPr>
      </p:pic>
      <p:sp>
        <p:nvSpPr>
          <p:cNvPr id="8" name="TextBox 7"/>
          <p:cNvSpPr txBox="1"/>
          <p:nvPr/>
        </p:nvSpPr>
        <p:spPr>
          <a:xfrm>
            <a:off x="838200" y="4343400"/>
            <a:ext cx="6324600" cy="369332"/>
          </a:xfrm>
          <a:prstGeom prst="rect">
            <a:avLst/>
          </a:prstGeom>
          <a:noFill/>
        </p:spPr>
        <p:txBody>
          <a:bodyPr wrap="square" rtlCol="0">
            <a:spAutoFit/>
          </a:bodyPr>
          <a:lstStyle/>
          <a:p>
            <a:r>
              <a:rPr lang="en-US" dirty="0" smtClean="0"/>
              <a:t>How to Find the coefficients?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Ordinary Least Square Method</a:t>
            </a:r>
            <a:endParaRPr lang="en-US" dirty="0"/>
          </a:p>
        </p:txBody>
      </p:sp>
      <p:sp>
        <p:nvSpPr>
          <p:cNvPr id="3" name="Content Placeholder 2"/>
          <p:cNvSpPr>
            <a:spLocks noGrp="1"/>
          </p:cNvSpPr>
          <p:nvPr>
            <p:ph idx="1"/>
          </p:nvPr>
        </p:nvSpPr>
        <p:spPr>
          <a:xfrm>
            <a:off x="457200" y="1600201"/>
            <a:ext cx="8229600" cy="685799"/>
          </a:xfrm>
        </p:spPr>
        <p:txBody>
          <a:bodyPr>
            <a:normAutofit lnSpcReduction="10000"/>
          </a:bodyPr>
          <a:lstStyle/>
          <a:p>
            <a:r>
              <a:rPr lang="en-US" sz="2000" dirty="0" smtClean="0"/>
              <a:t>Let as suppose we have few inputs and outputs. And we plot these scatter points in 2D space</a:t>
            </a:r>
            <a:endParaRPr lang="en-US" sz="2000" dirty="0"/>
          </a:p>
        </p:txBody>
      </p:sp>
      <p:pic>
        <p:nvPicPr>
          <p:cNvPr id="17410" name="Picture 2"/>
          <p:cNvPicPr>
            <a:picLocks noChangeAspect="1" noChangeArrowheads="1"/>
          </p:cNvPicPr>
          <p:nvPr/>
        </p:nvPicPr>
        <p:blipFill>
          <a:blip r:embed="rId2" cstate="print"/>
          <a:srcRect/>
          <a:stretch>
            <a:fillRect/>
          </a:stretch>
        </p:blipFill>
        <p:spPr bwMode="auto">
          <a:xfrm>
            <a:off x="914400" y="2743200"/>
            <a:ext cx="7162800" cy="2667000"/>
          </a:xfrm>
          <a:prstGeom prst="rect">
            <a:avLst/>
          </a:prstGeom>
          <a:noFill/>
          <a:ln w="9525">
            <a:noFill/>
            <a:miter lim="800000"/>
            <a:headEnd/>
            <a:tailEnd/>
          </a:ln>
        </p:spPr>
      </p:pic>
      <p:sp>
        <p:nvSpPr>
          <p:cNvPr id="5" name="TextBox 4"/>
          <p:cNvSpPr txBox="1"/>
          <p:nvPr/>
        </p:nvSpPr>
        <p:spPr>
          <a:xfrm>
            <a:off x="838200" y="5562600"/>
            <a:ext cx="6019800" cy="646331"/>
          </a:xfrm>
          <a:prstGeom prst="rect">
            <a:avLst/>
          </a:prstGeom>
          <a:noFill/>
        </p:spPr>
        <p:txBody>
          <a:bodyPr wrap="square" rtlCol="0">
            <a:spAutoFit/>
          </a:bodyPr>
          <a:lstStyle/>
          <a:p>
            <a:r>
              <a:rPr lang="en-US" dirty="0" smtClean="0"/>
              <a:t>what we are going to accomplish-Line in the Image and  we want to minimize the error of our model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3329</TotalTime>
  <Words>635</Words>
  <Application>Microsoft Office PowerPoint</Application>
  <PresentationFormat>On-screen Show (4:3)</PresentationFormat>
  <Paragraphs>121</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Reinforcement Learning </vt:lpstr>
      <vt:lpstr>Slide 2</vt:lpstr>
      <vt:lpstr>Slide 3</vt:lpstr>
      <vt:lpstr>Algorithm Cheat Sheet</vt:lpstr>
      <vt:lpstr>Linear Regression</vt:lpstr>
      <vt:lpstr>Slide 6</vt:lpstr>
      <vt:lpstr>Simple Linear Regression</vt:lpstr>
      <vt:lpstr>Slide 8</vt:lpstr>
      <vt:lpstr>Ordinary Least Square Method</vt:lpstr>
      <vt:lpstr>Slide 10</vt:lpstr>
      <vt:lpstr>Slide 11</vt:lpstr>
      <vt:lpstr>Slide 12</vt:lpstr>
      <vt:lpstr>Model Evaluation</vt:lpstr>
      <vt:lpstr>Slide 14</vt:lpstr>
      <vt:lpstr>SCIKIT LEARN</vt:lpstr>
      <vt:lpstr>Basic Overview of Scikit Learn</vt:lpstr>
      <vt:lpstr>Linear Regression Implementation with Scikit Learn</vt:lpstr>
      <vt:lpstr>Slide 18</vt:lpstr>
      <vt:lpstr>Model Representation</vt:lpstr>
      <vt:lpstr>Slide 20</vt:lpstr>
      <vt:lpstr>Gradient Descent</vt:lpstr>
      <vt:lpstr>Slide 22</vt:lpstr>
      <vt:lpstr>Python Implementation </vt:lpstr>
      <vt:lpstr>Logistic Regression</vt:lpstr>
      <vt:lpstr>Slide 25</vt:lpstr>
      <vt:lpstr>Slide 26</vt:lpstr>
      <vt:lpstr>Slide 27</vt:lpstr>
      <vt:lpstr>Slide 28</vt:lpstr>
      <vt:lpstr>Slide 29</vt:lpstr>
      <vt:lpstr>Slide 30</vt:lpstr>
      <vt:lpstr>Slide 31</vt:lpstr>
      <vt:lpstr>Python Implementation </vt:lpstr>
      <vt:lpstr>K Nearest Neighbours</vt:lpstr>
      <vt:lpstr>How does the KNN algorithm work? </vt:lpstr>
      <vt:lpstr>The “K” in KNN algorithm is the nearest neighbors we wish to take vote from. Let’s say K = 3. Hence, we will now make a circle with BS(Blue Star) as center just as big as to enclose only three data points on the plane.</vt:lpstr>
      <vt:lpstr>Slide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manoj yadav</dc:creator>
  <cp:lastModifiedBy>manoj yadav</cp:lastModifiedBy>
  <cp:revision>88</cp:revision>
  <dcterms:created xsi:type="dcterms:W3CDTF">2006-08-16T00:00:00Z</dcterms:created>
  <dcterms:modified xsi:type="dcterms:W3CDTF">2019-01-30T05:16:08Z</dcterms:modified>
</cp:coreProperties>
</file>