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25-Jan-19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 </a:t>
            </a:r>
            <a:endParaRPr lang="en-US" dirty="0"/>
          </a:p>
        </p:txBody>
      </p:sp>
      <p:sp>
        <p:nvSpPr>
          <p:cNvPr id="3" name="Content Placeholder 2"/>
          <p:cNvSpPr>
            <a:spLocks noGrp="1"/>
          </p:cNvSpPr>
          <p:nvPr>
            <p:ph idx="1"/>
          </p:nvPr>
        </p:nvSpPr>
        <p:spPr/>
        <p:txBody>
          <a:bodyPr>
            <a:normAutofit/>
          </a:bodyPr>
          <a:lstStyle/>
          <a:p>
            <a:r>
              <a:rPr lang="en-US" sz="2800" dirty="0" smtClean="0"/>
              <a:t>Reinforcement Learning supports automation by learning from the environment it is present in, so does Machine Learning and Deep Learning, not the same strategy, but both support automation. So, why Reinforcement Learning?</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1"/>
            <a:ext cx="8229600" cy="1219200"/>
          </a:xfrm>
        </p:spPr>
        <p:txBody>
          <a:bodyPr/>
          <a:lstStyle/>
          <a:p>
            <a:pPr>
              <a:buNone/>
            </a:pPr>
            <a:r>
              <a:rPr lang="en-US" dirty="0" smtClean="0"/>
              <a:t>What is  the error ?</a:t>
            </a:r>
          </a:p>
          <a:p>
            <a:pPr>
              <a:buNone/>
            </a:pPr>
            <a:r>
              <a:rPr lang="en-US" dirty="0" smtClean="0"/>
              <a:t>-</a:t>
            </a:r>
            <a:r>
              <a:rPr lang="en-US" sz="2400" dirty="0" smtClean="0"/>
              <a:t>error of each point is the distance between line and that point</a:t>
            </a:r>
          </a:p>
          <a:p>
            <a:pPr>
              <a:buNone/>
            </a:pP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1295400" y="1752600"/>
            <a:ext cx="6286500" cy="45053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381001" y="0"/>
            <a:ext cx="8458200" cy="6629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7800" y="3048000"/>
            <a:ext cx="6248400" cy="769441"/>
          </a:xfrm>
          <a:prstGeom prst="rect">
            <a:avLst/>
          </a:prstGeom>
          <a:noFill/>
        </p:spPr>
        <p:txBody>
          <a:bodyPr wrap="square" rtlCol="0">
            <a:spAutoFit/>
          </a:bodyPr>
          <a:lstStyle/>
          <a:p>
            <a:pPr algn="ctr"/>
            <a:r>
              <a:rPr lang="en-US" sz="4400" dirty="0" smtClean="0"/>
              <a:t>Python Implementation</a:t>
            </a:r>
            <a:endParaRPr lang="en-US" sz="4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a:xfrm>
            <a:off x="457200" y="1600201"/>
            <a:ext cx="8229600" cy="1447800"/>
          </a:xfrm>
        </p:spPr>
        <p:txBody>
          <a:bodyPr>
            <a:normAutofit/>
          </a:bodyPr>
          <a:lstStyle/>
          <a:p>
            <a:r>
              <a:rPr lang="en-US" sz="2000" dirty="0" smtClean="0"/>
              <a:t>We will use Root Mean Squared Error and Coefficient of Determination(R2 Score).</a:t>
            </a:r>
          </a:p>
          <a:p>
            <a:r>
              <a:rPr lang="en-US" sz="2000" dirty="0" smtClean="0"/>
              <a:t>Root Mean Squared Error is the square root of sum of all errors divided by number of values, or Mathematically,</a:t>
            </a:r>
            <a:endParaRPr lang="en-US" sz="2000" dirty="0"/>
          </a:p>
        </p:txBody>
      </p:sp>
      <p:pic>
        <p:nvPicPr>
          <p:cNvPr id="21506" name="Picture 2"/>
          <p:cNvPicPr>
            <a:picLocks noChangeAspect="1" noChangeArrowheads="1"/>
          </p:cNvPicPr>
          <p:nvPr/>
        </p:nvPicPr>
        <p:blipFill>
          <a:blip r:embed="rId2" cstate="print"/>
          <a:srcRect/>
          <a:stretch>
            <a:fillRect/>
          </a:stretch>
        </p:blipFill>
        <p:spPr bwMode="auto">
          <a:xfrm>
            <a:off x="2743200" y="3352800"/>
            <a:ext cx="3314700" cy="1123950"/>
          </a:xfrm>
          <a:prstGeom prst="rect">
            <a:avLst/>
          </a:prstGeom>
          <a:noFill/>
          <a:ln w="9525">
            <a:noFill/>
            <a:miter lim="800000"/>
            <a:headEnd/>
            <a:tailEnd/>
          </a:ln>
        </p:spPr>
      </p:pic>
      <p:sp>
        <p:nvSpPr>
          <p:cNvPr id="5" name="TextBox 4"/>
          <p:cNvSpPr txBox="1"/>
          <p:nvPr/>
        </p:nvSpPr>
        <p:spPr>
          <a:xfrm>
            <a:off x="914400" y="4876800"/>
            <a:ext cx="6705600" cy="369332"/>
          </a:xfrm>
          <a:prstGeom prst="rect">
            <a:avLst/>
          </a:prstGeom>
          <a:noFill/>
        </p:spPr>
        <p:txBody>
          <a:bodyPr wrap="square" rtlCol="0">
            <a:spAutoFit/>
          </a:bodyPr>
          <a:lstStyle/>
          <a:p>
            <a:r>
              <a:rPr lang="en-US" dirty="0" smtClean="0"/>
              <a:t>Here </a:t>
            </a:r>
            <a:r>
              <a:rPr lang="en-US" i="1" dirty="0" err="1" smtClean="0"/>
              <a:t>yi</a:t>
            </a:r>
            <a:r>
              <a:rPr lang="en-US" dirty="0" smtClean="0"/>
              <a:t>​^​ is the </a:t>
            </a:r>
            <a:r>
              <a:rPr lang="en-US" dirty="0" err="1" smtClean="0"/>
              <a:t>i</a:t>
            </a:r>
            <a:r>
              <a:rPr lang="en-US" baseline="30000" dirty="0" err="1" smtClean="0"/>
              <a:t>th</a:t>
            </a:r>
            <a:r>
              <a:rPr lang="en-US" dirty="0" smtClean="0"/>
              <a:t> predicted output values..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0" y="1443038"/>
            <a:ext cx="9143999" cy="39719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SCIKIT LEARN</a:t>
            </a:r>
            <a:endParaRPr lang="en-US" dirty="0"/>
          </a:p>
        </p:txBody>
      </p:sp>
      <p:sp>
        <p:nvSpPr>
          <p:cNvPr id="3" name="Content Placeholder 2"/>
          <p:cNvSpPr>
            <a:spLocks noGrp="1"/>
          </p:cNvSpPr>
          <p:nvPr>
            <p:ph idx="1"/>
          </p:nvPr>
        </p:nvSpPr>
        <p:spPr/>
        <p:txBody>
          <a:bodyPr/>
          <a:lstStyle/>
          <a:p>
            <a:r>
              <a:rPr lang="en-US" sz="2400" dirty="0" smtClean="0"/>
              <a:t>Simple and efficient tools for data mining and data analysis</a:t>
            </a:r>
          </a:p>
          <a:p>
            <a:r>
              <a:rPr lang="en-US" sz="2400" dirty="0" smtClean="0"/>
              <a:t>Accessible to everybody, and reusable in various contexts</a:t>
            </a:r>
          </a:p>
          <a:p>
            <a:r>
              <a:rPr lang="en-US" sz="2400" dirty="0" smtClean="0"/>
              <a:t>Built on </a:t>
            </a:r>
            <a:r>
              <a:rPr lang="en-US" sz="2400" dirty="0" err="1" smtClean="0"/>
              <a:t>NumPy</a:t>
            </a:r>
            <a:r>
              <a:rPr lang="en-US" sz="2400" dirty="0" smtClean="0"/>
              <a:t>, </a:t>
            </a:r>
            <a:r>
              <a:rPr lang="en-US" sz="2400" dirty="0" err="1" smtClean="0"/>
              <a:t>SciPy</a:t>
            </a:r>
            <a:r>
              <a:rPr lang="en-US" sz="2400" dirty="0" smtClean="0"/>
              <a:t>, and </a:t>
            </a:r>
            <a:r>
              <a:rPr lang="en-US" sz="2400" dirty="0" err="1" smtClean="0"/>
              <a:t>matplotlib</a:t>
            </a:r>
            <a:endParaRPr lang="en-US" sz="2400" dirty="0" smtClean="0"/>
          </a:p>
          <a:p>
            <a:r>
              <a:rPr lang="en-US" sz="2400" dirty="0" smtClean="0"/>
              <a:t>Open source, commercially usable - BSD license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Overview of </a:t>
            </a:r>
            <a:r>
              <a:rPr lang="en-US" dirty="0" err="1" smtClean="0"/>
              <a:t>Scikit</a:t>
            </a:r>
            <a:r>
              <a:rPr lang="en-US" dirty="0" smtClean="0"/>
              <a:t> Learn</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1800" dirty="0" smtClean="0"/>
              <a:t>Every algorithm in </a:t>
            </a:r>
            <a:r>
              <a:rPr lang="en-US" sz="1800" dirty="0" err="1" smtClean="0"/>
              <a:t>Scikit</a:t>
            </a:r>
            <a:r>
              <a:rPr lang="en-US" sz="1800" dirty="0" smtClean="0"/>
              <a:t> is exposed via an Estimator</a:t>
            </a:r>
          </a:p>
          <a:p>
            <a:r>
              <a:rPr lang="en-US" sz="1800" dirty="0" smtClean="0"/>
              <a:t>First step will be importing model</a:t>
            </a:r>
          </a:p>
          <a:p>
            <a:pPr>
              <a:buNone/>
            </a:pPr>
            <a:r>
              <a:rPr lang="en-US" sz="1800" dirty="0" smtClean="0"/>
              <a:t> General Form -- from </a:t>
            </a:r>
            <a:r>
              <a:rPr lang="en-US" sz="1800" dirty="0" err="1" smtClean="0"/>
              <a:t>sklearn.family</a:t>
            </a:r>
            <a:r>
              <a:rPr lang="en-US" sz="1800" dirty="0" smtClean="0"/>
              <a:t> import Model</a:t>
            </a:r>
          </a:p>
          <a:p>
            <a:pPr>
              <a:buNone/>
            </a:pPr>
            <a:r>
              <a:rPr lang="en-US" sz="1800" dirty="0" smtClean="0"/>
              <a:t>	example:</a:t>
            </a:r>
          </a:p>
          <a:p>
            <a:pPr>
              <a:buNone/>
            </a:pPr>
            <a:r>
              <a:rPr lang="en-US" sz="1800" dirty="0" smtClean="0"/>
              <a:t>	from </a:t>
            </a:r>
            <a:r>
              <a:rPr lang="en-US" sz="1800" dirty="0" err="1" smtClean="0"/>
              <a:t>sklearn.linear_model</a:t>
            </a:r>
            <a:r>
              <a:rPr lang="en-US" sz="1800" dirty="0" smtClean="0"/>
              <a:t> import </a:t>
            </a:r>
            <a:r>
              <a:rPr lang="en-US" sz="1800" dirty="0" err="1" smtClean="0"/>
              <a:t>LinearRegression</a:t>
            </a:r>
            <a:endParaRPr lang="en-US" sz="1800" dirty="0" smtClean="0"/>
          </a:p>
          <a:p>
            <a:pPr>
              <a:buNone/>
            </a:pPr>
            <a:endParaRPr lang="en-US" sz="1800" dirty="0" smtClean="0"/>
          </a:p>
          <a:p>
            <a:r>
              <a:rPr lang="en-US" sz="1800" b="1" dirty="0" smtClean="0"/>
              <a:t>Estimators: </a:t>
            </a:r>
            <a:r>
              <a:rPr lang="en-US" sz="1800" dirty="0" smtClean="0"/>
              <a:t> All the parameters of an estimator can be set when it is initialized and have suitable default values</a:t>
            </a:r>
          </a:p>
          <a:p>
            <a:r>
              <a:rPr lang="en-US" sz="1800" b="1" dirty="0" smtClean="0"/>
              <a:t>Splitting test and train data:</a:t>
            </a:r>
            <a:endParaRPr lang="en-US" sz="1800" dirty="0" smtClean="0"/>
          </a:p>
          <a:p>
            <a:pPr>
              <a:buNone/>
            </a:pPr>
            <a:r>
              <a:rPr lang="en-US" sz="1800" b="1" dirty="0" smtClean="0"/>
              <a:t>	</a:t>
            </a:r>
            <a:r>
              <a:rPr lang="en-US" sz="1800" dirty="0" smtClean="0"/>
              <a:t>from </a:t>
            </a:r>
            <a:r>
              <a:rPr lang="en-US" sz="1800" dirty="0" err="1" smtClean="0"/>
              <a:t>sklearn.cross_validation</a:t>
            </a:r>
            <a:r>
              <a:rPr lang="en-US" sz="1800" dirty="0" smtClean="0"/>
              <a:t> import </a:t>
            </a:r>
            <a:r>
              <a:rPr lang="en-US" sz="1800" dirty="0" err="1" smtClean="0"/>
              <a:t>train_test_split</a:t>
            </a:r>
            <a:endParaRPr lang="en-US" sz="1800" dirty="0" smtClean="0"/>
          </a:p>
          <a:p>
            <a:r>
              <a:rPr lang="en-US" sz="1800" b="1" dirty="0" smtClean="0"/>
              <a:t>Training the Model:</a:t>
            </a:r>
          </a:p>
          <a:p>
            <a:pPr>
              <a:buNone/>
            </a:pPr>
            <a:r>
              <a:rPr lang="en-US" sz="1800" dirty="0" smtClean="0"/>
              <a:t>	model.fit(</a:t>
            </a:r>
            <a:r>
              <a:rPr lang="en-US" sz="1800" dirty="0" err="1" smtClean="0"/>
              <a:t>X_train,y_train</a:t>
            </a:r>
            <a:r>
              <a:rPr lang="en-US" sz="1800" dirty="0" smtClean="0"/>
              <a:t>)</a:t>
            </a:r>
          </a:p>
          <a:p>
            <a:pPr>
              <a:buNone/>
            </a:pPr>
            <a:r>
              <a:rPr lang="en-US" sz="1800" dirty="0" smtClean="0"/>
              <a:t>The parameters depend on the type of estimator initiated</a:t>
            </a:r>
          </a:p>
          <a:p>
            <a:r>
              <a:rPr lang="en-US" sz="1800" b="1" dirty="0" smtClean="0"/>
              <a:t>Prediction:</a:t>
            </a:r>
          </a:p>
          <a:p>
            <a:pPr>
              <a:buNone/>
            </a:pPr>
            <a:r>
              <a:rPr lang="en-US" sz="1800" b="1" dirty="0" smtClean="0"/>
              <a:t>	</a:t>
            </a:r>
            <a:r>
              <a:rPr lang="en-US" sz="1800" dirty="0" err="1" smtClean="0"/>
              <a:t>model.predict</a:t>
            </a:r>
            <a:r>
              <a:rPr lang="en-US" sz="1800" dirty="0" smtClean="0"/>
              <a:t>(</a:t>
            </a:r>
            <a:r>
              <a:rPr lang="en-US" sz="1800" dirty="0" err="1" smtClean="0"/>
              <a:t>X_test</a:t>
            </a:r>
            <a:r>
              <a:rPr lang="en-US" sz="1800" dirty="0" smtClean="0"/>
              <a:t>)</a:t>
            </a:r>
            <a:endParaRPr lang="en-US" sz="1800" b="1" dirty="0" smtClean="0"/>
          </a:p>
          <a:p>
            <a:endParaRPr lang="en-US" sz="1800" b="1" dirty="0" smtClean="0"/>
          </a:p>
          <a:p>
            <a:endParaRPr lang="en-US" sz="1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fontScale="90000"/>
          </a:bodyPr>
          <a:lstStyle/>
          <a:p>
            <a:r>
              <a:rPr lang="en-US" dirty="0" smtClean="0"/>
              <a:t>Linear Regression Implementation with </a:t>
            </a:r>
            <a:r>
              <a:rPr lang="en-US" dirty="0" err="1" smtClean="0"/>
              <a:t>Scikit</a:t>
            </a:r>
            <a:r>
              <a:rPr lang="en-US" dirty="0" smtClean="0"/>
              <a:t> Learn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1143000"/>
            <a:ext cx="4876800" cy="2585323"/>
          </a:xfrm>
          <a:prstGeom prst="rect">
            <a:avLst/>
          </a:prstGeom>
          <a:noFill/>
        </p:spPr>
        <p:txBody>
          <a:bodyPr wrap="square" rtlCol="0">
            <a:spAutoFit/>
          </a:bodyPr>
          <a:lstStyle/>
          <a:p>
            <a:pPr algn="ctr"/>
            <a:r>
              <a:rPr lang="en-US" sz="5400" dirty="0" smtClean="0"/>
              <a:t>Multiple Linear Regression</a:t>
            </a:r>
          </a:p>
          <a:p>
            <a:pPr algn="ct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dirty="0" smtClean="0"/>
              <a:t>Deep Learning and Machine Learning, are learning processes as well, but which are most focused on finding patterns in the existing data</a:t>
            </a:r>
          </a:p>
          <a:p>
            <a:r>
              <a:rPr lang="en-US" dirty="0" smtClean="0"/>
              <a:t>Reinforcement Learning, on the other hand, does this learning </a:t>
            </a:r>
            <a:r>
              <a:rPr lang="en-US" b="1" dirty="0" smtClean="0"/>
              <a:t>by trial and error method</a:t>
            </a:r>
            <a:r>
              <a:rPr lang="en-US" dirty="0" smtClean="0"/>
              <a:t>, and eventually, gets to the right actions or the global optimum. The significant additional advantage of Reinforcement Learning is that we need not provide the whole training data as in Supervised Learning. Instead, a few chunks would suffice.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3124200"/>
          </a:xfrm>
        </p:spPr>
        <p:txBody>
          <a:bodyPr>
            <a:normAutofit fontScale="92500" lnSpcReduction="10000"/>
          </a:bodyPr>
          <a:lstStyle/>
          <a:p>
            <a:r>
              <a:rPr lang="en-US" dirty="0" smtClean="0"/>
              <a:t>Example: Teaching a Cat </a:t>
            </a:r>
          </a:p>
          <a:p>
            <a:pPr>
              <a:buFontTx/>
              <a:buChar char="-"/>
            </a:pPr>
            <a:r>
              <a:rPr lang="en-US" sz="2000" dirty="0" smtClean="0"/>
              <a:t>cats don’t understand our language so we can’t tell them what we want to do with them</a:t>
            </a:r>
          </a:p>
          <a:p>
            <a:pPr>
              <a:buFontTx/>
              <a:buChar char="-"/>
            </a:pPr>
            <a:r>
              <a:rPr lang="en-US" sz="2000" dirty="0" smtClean="0"/>
              <a:t>emulate a situation, and your cat tries to respond in many different ways. If the cat’s response is the desired one, we reward them with milk.</a:t>
            </a:r>
          </a:p>
          <a:p>
            <a:pPr>
              <a:buFontTx/>
              <a:buChar char="-"/>
            </a:pPr>
            <a:r>
              <a:rPr lang="en-US" sz="2000" dirty="0" smtClean="0"/>
              <a:t>the next time the cat is exposed to the same situation, the cat executes a similar action with even more enthusiasm in expectation of more food</a:t>
            </a:r>
          </a:p>
          <a:p>
            <a:pPr>
              <a:buFontTx/>
              <a:buChar char="-"/>
            </a:pPr>
            <a:r>
              <a:rPr lang="en-US" sz="2000" dirty="0" smtClean="0"/>
              <a:t>learning from positive responses, if they are treated with negative </a:t>
            </a:r>
            <a:r>
              <a:rPr lang="en-US" sz="2000" dirty="0" err="1" smtClean="0"/>
              <a:t>respo</a:t>
            </a:r>
            <a:endParaRPr lang="en-US" sz="2000" dirty="0" smtClean="0"/>
          </a:p>
          <a:p>
            <a:pPr>
              <a:buFontTx/>
              <a:buChar char="-"/>
            </a:pPr>
            <a:r>
              <a:rPr lang="en-US" sz="2000" dirty="0" smtClean="0"/>
              <a:t>this is how Reinforcement Learning works, </a:t>
            </a:r>
            <a:endParaRPr lang="en-US" sz="2000" dirty="0"/>
          </a:p>
        </p:txBody>
      </p:sp>
      <p:sp>
        <p:nvSpPr>
          <p:cNvPr id="4" name="Rectangle 3"/>
          <p:cNvSpPr/>
          <p:nvPr/>
        </p:nvSpPr>
        <p:spPr>
          <a:xfrm>
            <a:off x="762000" y="3657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5" name="Rectangle 4"/>
          <p:cNvSpPr/>
          <p:nvPr/>
        </p:nvSpPr>
        <p:spPr>
          <a:xfrm>
            <a:off x="762000" y="48768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Actions</a:t>
            </a:r>
            <a:endParaRPr lang="en-US" dirty="0"/>
          </a:p>
        </p:txBody>
      </p:sp>
      <p:sp>
        <p:nvSpPr>
          <p:cNvPr id="6" name="Rectangle 5"/>
          <p:cNvSpPr/>
          <p:nvPr/>
        </p:nvSpPr>
        <p:spPr>
          <a:xfrm>
            <a:off x="2667000" y="41910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a:t>
            </a:r>
            <a:endParaRPr lang="en-US" dirty="0"/>
          </a:p>
        </p:txBody>
      </p:sp>
      <p:cxnSp>
        <p:nvCxnSpPr>
          <p:cNvPr id="8" name="Straight Arrow Connector 7"/>
          <p:cNvCxnSpPr>
            <a:stCxn id="4" idx="3"/>
            <a:endCxn id="6" idx="1"/>
          </p:cNvCxnSpPr>
          <p:nvPr/>
        </p:nvCxnSpPr>
        <p:spPr>
          <a:xfrm>
            <a:off x="1981200" y="40005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905000" y="46482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41910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Reward System</a:t>
            </a:r>
            <a:endParaRPr lang="en-US" dirty="0"/>
          </a:p>
        </p:txBody>
      </p:sp>
      <p:sp>
        <p:nvSpPr>
          <p:cNvPr id="22" name="Circular Arrow 21"/>
          <p:cNvSpPr/>
          <p:nvPr/>
        </p:nvSpPr>
        <p:spPr>
          <a:xfrm rot="10800000">
            <a:off x="3276598" y="4038600"/>
            <a:ext cx="1981199" cy="175259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p:cNvSpPr txBox="1"/>
          <p:nvPr/>
        </p:nvSpPr>
        <p:spPr>
          <a:xfrm>
            <a:off x="6324600" y="4114800"/>
            <a:ext cx="2523768" cy="646331"/>
          </a:xfrm>
          <a:prstGeom prst="rect">
            <a:avLst/>
          </a:prstGeom>
          <a:noFill/>
        </p:spPr>
        <p:txBody>
          <a:bodyPr wrap="none" rtlCol="0">
            <a:spAutoFit/>
          </a:bodyPr>
          <a:lstStyle/>
          <a:p>
            <a:r>
              <a:rPr lang="en-US" dirty="0" smtClean="0"/>
              <a:t>REWARD MAXIMISATION</a:t>
            </a:r>
          </a:p>
          <a:p>
            <a:r>
              <a:rPr lang="en-US" dirty="0" smtClean="0"/>
              <a:t>End GOAL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Algorithm Cheat Sheet</a:t>
            </a:r>
            <a:endParaRPr lang="en-US" dirty="0"/>
          </a:p>
        </p:txBody>
      </p:sp>
      <p:pic>
        <p:nvPicPr>
          <p:cNvPr id="1026" name="Picture 2" descr="Image result for scikit learn cheat sheet"/>
          <p:cNvPicPr>
            <a:picLocks noChangeAspect="1" noChangeArrowheads="1"/>
          </p:cNvPicPr>
          <p:nvPr/>
        </p:nvPicPr>
        <p:blipFill>
          <a:blip r:embed="rId2" cstate="print"/>
          <a:srcRect/>
          <a:stretch>
            <a:fillRect/>
          </a:stretch>
        </p:blipFill>
        <p:spPr bwMode="auto">
          <a:xfrm>
            <a:off x="0" y="762000"/>
            <a:ext cx="9143999" cy="6096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fontScale="92500" lnSpcReduction="20000"/>
          </a:bodyPr>
          <a:lstStyle/>
          <a:p>
            <a:r>
              <a:rPr lang="en-US" sz="2800" b="1" dirty="0" smtClean="0"/>
              <a:t>Regression</a:t>
            </a:r>
            <a:r>
              <a:rPr lang="en-US" sz="2800" dirty="0" smtClean="0"/>
              <a:t> is a technique used to model and analyze the relationships between variables and often times how they contribute and are related to producing a particular outcome together</a:t>
            </a:r>
          </a:p>
          <a:p>
            <a:endParaRPr lang="en-US" sz="2800" dirty="0" smtClean="0"/>
          </a:p>
          <a:p>
            <a:endParaRPr lang="en-US" sz="2800" dirty="0" smtClean="0"/>
          </a:p>
          <a:p>
            <a:r>
              <a:rPr lang="en-US" sz="2800" dirty="0" smtClean="0"/>
              <a:t>In statistics, </a:t>
            </a:r>
            <a:r>
              <a:rPr lang="en-US" sz="2800" b="1" dirty="0" smtClean="0"/>
              <a:t>linear regression</a:t>
            </a:r>
            <a:r>
              <a:rPr lang="en-US" sz="2800" dirty="0" smtClean="0"/>
              <a:t> is a </a:t>
            </a:r>
            <a:r>
              <a:rPr lang="en-US" sz="2800" b="1" dirty="0" smtClean="0"/>
              <a:t>linear</a:t>
            </a:r>
            <a:r>
              <a:rPr lang="en-US" sz="2800" dirty="0" smtClean="0"/>
              <a:t> approach to </a:t>
            </a:r>
            <a:r>
              <a:rPr lang="en-US" sz="2800" dirty="0" err="1" smtClean="0"/>
              <a:t>modelling</a:t>
            </a:r>
            <a:r>
              <a:rPr lang="en-US" sz="2800" dirty="0" smtClean="0"/>
              <a:t> the relationship between a scalar response (or dependent variable) and one or more explanatory variables (or independent variables).</a:t>
            </a:r>
          </a:p>
          <a:p>
            <a:r>
              <a:rPr lang="en-US" sz="2800" dirty="0" smtClean="0"/>
              <a:t>What is dependent variable?</a:t>
            </a:r>
          </a:p>
          <a:p>
            <a:r>
              <a:rPr lang="en-US" sz="2800" dirty="0" smtClean="0"/>
              <a:t>What is independent variable?</a:t>
            </a:r>
          </a:p>
          <a:p>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14478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Linear Regression</a:t>
            </a:r>
            <a:endParaRPr lang="en-US" dirty="0"/>
          </a:p>
        </p:txBody>
      </p:sp>
      <p:sp>
        <p:nvSpPr>
          <p:cNvPr id="5" name="Rectangle 4"/>
          <p:cNvSpPr/>
          <p:nvPr/>
        </p:nvSpPr>
        <p:spPr>
          <a:xfrm>
            <a:off x="1066800" y="29718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Simple Linear Regression</a:t>
            </a:r>
            <a:endParaRPr lang="en-US" dirty="0"/>
          </a:p>
        </p:txBody>
      </p:sp>
      <p:sp>
        <p:nvSpPr>
          <p:cNvPr id="6" name="Rectangle 5"/>
          <p:cNvSpPr/>
          <p:nvPr/>
        </p:nvSpPr>
        <p:spPr>
          <a:xfrm>
            <a:off x="5486400" y="29718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Linear Regression </a:t>
            </a:r>
            <a:endParaRPr lang="en-US" dirty="0"/>
          </a:p>
        </p:txBody>
      </p:sp>
      <p:cxnSp>
        <p:nvCxnSpPr>
          <p:cNvPr id="8" name="Straight Arrow Connector 7"/>
          <p:cNvCxnSpPr/>
          <p:nvPr/>
        </p:nvCxnSpPr>
        <p:spPr>
          <a:xfrm flipH="1">
            <a:off x="2743200" y="21336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48200" y="20574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43000" y="4410670"/>
            <a:ext cx="1676400" cy="923330"/>
          </a:xfrm>
          <a:prstGeom prst="rect">
            <a:avLst/>
          </a:prstGeom>
          <a:noFill/>
        </p:spPr>
        <p:txBody>
          <a:bodyPr wrap="square" rtlCol="0">
            <a:spAutoFit/>
          </a:bodyPr>
          <a:lstStyle/>
          <a:p>
            <a:r>
              <a:rPr lang="en-US" dirty="0" smtClean="0"/>
              <a:t> input(X) is a single variable</a:t>
            </a:r>
          </a:p>
          <a:p>
            <a:endParaRPr lang="en-US" dirty="0"/>
          </a:p>
        </p:txBody>
      </p:sp>
      <p:sp>
        <p:nvSpPr>
          <p:cNvPr id="16" name="TextBox 15"/>
          <p:cNvSpPr txBox="1"/>
          <p:nvPr/>
        </p:nvSpPr>
        <p:spPr>
          <a:xfrm>
            <a:off x="5638800" y="4267200"/>
            <a:ext cx="1981200" cy="646331"/>
          </a:xfrm>
          <a:prstGeom prst="rect">
            <a:avLst/>
          </a:prstGeom>
          <a:noFill/>
        </p:spPr>
        <p:txBody>
          <a:bodyPr wrap="square" rtlCol="0">
            <a:spAutoFit/>
          </a:bodyPr>
          <a:lstStyle/>
          <a:p>
            <a:r>
              <a:rPr lang="en-US" dirty="0" smtClean="0"/>
              <a:t>there are multiple input variables(X)</a:t>
            </a:r>
            <a:endParaRPr lang="en-US" dirty="0"/>
          </a:p>
        </p:txBody>
      </p:sp>
      <p:sp>
        <p:nvSpPr>
          <p:cNvPr id="17" name="TextBox 16"/>
          <p:cNvSpPr txBox="1"/>
          <p:nvPr/>
        </p:nvSpPr>
        <p:spPr>
          <a:xfrm>
            <a:off x="762000" y="228600"/>
            <a:ext cx="7924800" cy="646331"/>
          </a:xfrm>
          <a:prstGeom prst="rect">
            <a:avLst/>
          </a:prstGeom>
          <a:noFill/>
        </p:spPr>
        <p:txBody>
          <a:bodyPr wrap="square" rtlCol="0">
            <a:spAutoFit/>
          </a:bodyPr>
          <a:lstStyle/>
          <a:p>
            <a:r>
              <a:rPr lang="en-US" dirty="0" smtClean="0"/>
              <a:t>E</a:t>
            </a:r>
            <a:r>
              <a:rPr lang="en-US" dirty="0" smtClean="0"/>
              <a:t>stablishing </a:t>
            </a:r>
            <a:r>
              <a:rPr lang="en-US" dirty="0" smtClean="0"/>
              <a:t>a linear relationship between the input variables(X) and single output variable(Y)</a:t>
            </a:r>
            <a:endParaRPr lang="en-US" dirty="0"/>
          </a:p>
        </p:txBody>
      </p:sp>
      <p:sp>
        <p:nvSpPr>
          <p:cNvPr id="18" name="TextBox 17"/>
          <p:cNvSpPr txBox="1"/>
          <p:nvPr/>
        </p:nvSpPr>
        <p:spPr>
          <a:xfrm>
            <a:off x="2971800" y="838200"/>
            <a:ext cx="2590800" cy="381000"/>
          </a:xfrm>
          <a:prstGeom prst="rect">
            <a:avLst/>
          </a:prstGeom>
          <a:noFill/>
        </p:spPr>
        <p:txBody>
          <a:bodyPr wrap="square" rtlCol="0">
            <a:spAutoFit/>
          </a:bodyPr>
          <a:lstStyle/>
          <a:p>
            <a:r>
              <a:rPr lang="en-US" dirty="0" smtClean="0"/>
              <a:t>Type of Linear Regression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p:sp>
        <p:nvSpPr>
          <p:cNvPr id="3" name="Content Placeholder 2"/>
          <p:cNvSpPr>
            <a:spLocks noGrp="1"/>
          </p:cNvSpPr>
          <p:nvPr>
            <p:ph idx="1"/>
          </p:nvPr>
        </p:nvSpPr>
        <p:spPr>
          <a:xfrm>
            <a:off x="457200" y="1600201"/>
            <a:ext cx="8229600" cy="1981199"/>
          </a:xfrm>
        </p:spPr>
        <p:txBody>
          <a:bodyPr>
            <a:normAutofit/>
          </a:bodyPr>
          <a:lstStyle/>
          <a:p>
            <a:r>
              <a:rPr lang="en-US" sz="2000" dirty="0" smtClean="0"/>
              <a:t>We have one input variable - X and one output variable - Y</a:t>
            </a:r>
          </a:p>
          <a:p>
            <a:r>
              <a:rPr lang="en-US" sz="2000" dirty="0" smtClean="0"/>
              <a:t>Goal is  to build linear relationship between these variables</a:t>
            </a:r>
          </a:p>
          <a:p>
            <a:r>
              <a:rPr lang="en-US" sz="2000" dirty="0" smtClean="0"/>
              <a:t>Input Variable-Independent Variable </a:t>
            </a:r>
          </a:p>
          <a:p>
            <a:r>
              <a:rPr lang="en-US" sz="2000" dirty="0" smtClean="0"/>
              <a:t>Output Variable-Dependent Variable</a:t>
            </a:r>
          </a:p>
          <a:p>
            <a:r>
              <a:rPr lang="en-US" sz="2000" dirty="0" smtClean="0"/>
              <a:t>Equation as follows</a:t>
            </a:r>
          </a:p>
          <a:p>
            <a:endParaRPr lang="en-US" sz="2000" dirty="0" smtClean="0"/>
          </a:p>
        </p:txBody>
      </p:sp>
      <p:pic>
        <p:nvPicPr>
          <p:cNvPr id="15363" name="Picture 3"/>
          <p:cNvPicPr>
            <a:picLocks noChangeAspect="1" noChangeArrowheads="1"/>
          </p:cNvPicPr>
          <p:nvPr/>
        </p:nvPicPr>
        <p:blipFill>
          <a:blip r:embed="rId2" cstate="print"/>
          <a:srcRect/>
          <a:stretch>
            <a:fillRect/>
          </a:stretch>
        </p:blipFill>
        <p:spPr bwMode="auto">
          <a:xfrm>
            <a:off x="3581400" y="3657600"/>
            <a:ext cx="1724025" cy="657225"/>
          </a:xfrm>
          <a:prstGeom prst="rect">
            <a:avLst/>
          </a:prstGeom>
          <a:noFill/>
          <a:ln w="9525">
            <a:noFill/>
            <a:miter lim="800000"/>
            <a:headEnd/>
            <a:tailEnd/>
          </a:ln>
        </p:spPr>
      </p:pic>
      <p:sp>
        <p:nvSpPr>
          <p:cNvPr id="6" name="TextBox 5"/>
          <p:cNvSpPr txBox="1"/>
          <p:nvPr/>
        </p:nvSpPr>
        <p:spPr>
          <a:xfrm>
            <a:off x="990600" y="4343400"/>
            <a:ext cx="7772400" cy="646331"/>
          </a:xfrm>
          <a:prstGeom prst="rect">
            <a:avLst/>
          </a:prstGeom>
          <a:noFill/>
        </p:spPr>
        <p:txBody>
          <a:bodyPr wrap="square" rtlCol="0">
            <a:spAutoFit/>
          </a:bodyPr>
          <a:lstStyle/>
          <a:p>
            <a:r>
              <a:rPr lang="en-US" dirty="0" smtClean="0"/>
              <a:t> </a:t>
            </a:r>
            <a:r>
              <a:rPr lang="en-US" i="1" dirty="0" smtClean="0"/>
              <a:t>β</a:t>
            </a:r>
            <a:r>
              <a:rPr lang="en-US" dirty="0" smtClean="0"/>
              <a:t>1​ is called a scale factor or coefficient and </a:t>
            </a:r>
            <a:r>
              <a:rPr lang="en-US" i="1" dirty="0" smtClean="0"/>
              <a:t>β</a:t>
            </a:r>
            <a:r>
              <a:rPr lang="en-US" dirty="0" smtClean="0"/>
              <a:t>0​ is called bias coefficient.</a:t>
            </a:r>
          </a:p>
          <a:p>
            <a:r>
              <a:rPr lang="en-US" dirty="0" smtClean="0"/>
              <a:t>Bias coefficient gives extra </a:t>
            </a:r>
            <a:r>
              <a:rPr lang="en-US" b="1" dirty="0" smtClean="0"/>
              <a:t>degree of freedom</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990600"/>
          </a:xfrm>
        </p:spPr>
        <p:txBody>
          <a:bodyPr/>
          <a:lstStyle/>
          <a:p>
            <a:r>
              <a:rPr lang="en-US" dirty="0" smtClean="0"/>
              <a:t>Degree of Freedom: </a:t>
            </a:r>
            <a:r>
              <a:rPr lang="en-US" sz="2000" dirty="0" smtClean="0"/>
              <a:t>the number of independent values or quantities which can be assigned to a statistical distribution</a:t>
            </a:r>
            <a:endParaRPr lang="en-US" sz="2000" dirty="0"/>
          </a:p>
        </p:txBody>
      </p:sp>
      <p:pic>
        <p:nvPicPr>
          <p:cNvPr id="16386" name="Picture 2"/>
          <p:cNvPicPr>
            <a:picLocks noChangeAspect="1" noChangeArrowheads="1"/>
          </p:cNvPicPr>
          <p:nvPr/>
        </p:nvPicPr>
        <p:blipFill>
          <a:blip r:embed="rId2" cstate="print"/>
          <a:srcRect/>
          <a:stretch>
            <a:fillRect/>
          </a:stretch>
        </p:blipFill>
        <p:spPr bwMode="auto">
          <a:xfrm>
            <a:off x="3276600" y="2286000"/>
            <a:ext cx="1114425" cy="304800"/>
          </a:xfrm>
          <a:prstGeom prst="rect">
            <a:avLst/>
          </a:prstGeom>
          <a:noFill/>
          <a:ln w="9525">
            <a:noFill/>
            <a:miter lim="800000"/>
            <a:headEnd/>
            <a:tailEnd/>
          </a:ln>
        </p:spPr>
      </p:pic>
      <p:sp>
        <p:nvSpPr>
          <p:cNvPr id="5" name="TextBox 4"/>
          <p:cNvSpPr txBox="1"/>
          <p:nvPr/>
        </p:nvSpPr>
        <p:spPr>
          <a:xfrm>
            <a:off x="762000" y="1595735"/>
            <a:ext cx="2249975" cy="461665"/>
          </a:xfrm>
          <a:prstGeom prst="rect">
            <a:avLst/>
          </a:prstGeom>
          <a:noFill/>
        </p:spPr>
        <p:txBody>
          <a:bodyPr wrap="none" rtlCol="0">
            <a:spAutoFit/>
          </a:bodyPr>
          <a:lstStyle/>
          <a:p>
            <a:r>
              <a:rPr lang="en-US" sz="2400" b="1" dirty="0" smtClean="0"/>
              <a:t>Equation of Line</a:t>
            </a:r>
            <a:endParaRPr lang="en-US" sz="2400" b="1" dirty="0"/>
          </a:p>
        </p:txBody>
      </p:sp>
      <p:sp>
        <p:nvSpPr>
          <p:cNvPr id="6" name="TextBox 5"/>
          <p:cNvSpPr txBox="1"/>
          <p:nvPr/>
        </p:nvSpPr>
        <p:spPr>
          <a:xfrm>
            <a:off x="990600" y="2667000"/>
            <a:ext cx="5334000" cy="646331"/>
          </a:xfrm>
          <a:prstGeom prst="rect">
            <a:avLst/>
          </a:prstGeom>
          <a:noFill/>
        </p:spPr>
        <p:txBody>
          <a:bodyPr wrap="square" rtlCol="0">
            <a:spAutoFit/>
          </a:bodyPr>
          <a:lstStyle/>
          <a:p>
            <a:r>
              <a:rPr lang="en-US" dirty="0" smtClean="0"/>
              <a:t>Comparison of equation of simple linear regression with equation of line</a:t>
            </a:r>
            <a:endParaRPr lang="en-US" dirty="0"/>
          </a:p>
        </p:txBody>
      </p:sp>
      <p:pic>
        <p:nvPicPr>
          <p:cNvPr id="16387" name="Picture 3"/>
          <p:cNvPicPr>
            <a:picLocks noChangeAspect="1" noChangeArrowheads="1"/>
          </p:cNvPicPr>
          <p:nvPr/>
        </p:nvPicPr>
        <p:blipFill>
          <a:blip r:embed="rId3" cstate="print"/>
          <a:srcRect/>
          <a:stretch>
            <a:fillRect/>
          </a:stretch>
        </p:blipFill>
        <p:spPr bwMode="auto">
          <a:xfrm>
            <a:off x="2819400" y="3733800"/>
            <a:ext cx="3076575" cy="333375"/>
          </a:xfrm>
          <a:prstGeom prst="rect">
            <a:avLst/>
          </a:prstGeom>
          <a:noFill/>
          <a:ln w="9525">
            <a:noFill/>
            <a:miter lim="800000"/>
            <a:headEnd/>
            <a:tailEnd/>
          </a:ln>
        </p:spPr>
      </p:pic>
      <p:sp>
        <p:nvSpPr>
          <p:cNvPr id="8" name="TextBox 7"/>
          <p:cNvSpPr txBox="1"/>
          <p:nvPr/>
        </p:nvSpPr>
        <p:spPr>
          <a:xfrm>
            <a:off x="838200" y="4343400"/>
            <a:ext cx="6324600" cy="369332"/>
          </a:xfrm>
          <a:prstGeom prst="rect">
            <a:avLst/>
          </a:prstGeom>
          <a:noFill/>
        </p:spPr>
        <p:txBody>
          <a:bodyPr wrap="square" rtlCol="0">
            <a:spAutoFit/>
          </a:bodyPr>
          <a:lstStyle/>
          <a:p>
            <a:r>
              <a:rPr lang="en-US" dirty="0" smtClean="0"/>
              <a:t>How to Find the coefficients?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 Method</a:t>
            </a:r>
            <a:endParaRPr lang="en-US" dirty="0"/>
          </a:p>
        </p:txBody>
      </p:sp>
      <p:sp>
        <p:nvSpPr>
          <p:cNvPr id="3" name="Content Placeholder 2"/>
          <p:cNvSpPr>
            <a:spLocks noGrp="1"/>
          </p:cNvSpPr>
          <p:nvPr>
            <p:ph idx="1"/>
          </p:nvPr>
        </p:nvSpPr>
        <p:spPr>
          <a:xfrm>
            <a:off x="457200" y="1600201"/>
            <a:ext cx="8229600" cy="685799"/>
          </a:xfrm>
        </p:spPr>
        <p:txBody>
          <a:bodyPr>
            <a:normAutofit lnSpcReduction="10000"/>
          </a:bodyPr>
          <a:lstStyle/>
          <a:p>
            <a:r>
              <a:rPr lang="en-US" sz="2000" dirty="0" smtClean="0"/>
              <a:t>Let as suppose we have few inputs and outputs. And we plot these scatter points in 2D space</a:t>
            </a:r>
            <a:endParaRPr lang="en-US" sz="2000" dirty="0"/>
          </a:p>
        </p:txBody>
      </p:sp>
      <p:pic>
        <p:nvPicPr>
          <p:cNvPr id="17410" name="Picture 2"/>
          <p:cNvPicPr>
            <a:picLocks noChangeAspect="1" noChangeArrowheads="1"/>
          </p:cNvPicPr>
          <p:nvPr/>
        </p:nvPicPr>
        <p:blipFill>
          <a:blip r:embed="rId2" cstate="print"/>
          <a:srcRect/>
          <a:stretch>
            <a:fillRect/>
          </a:stretch>
        </p:blipFill>
        <p:spPr bwMode="auto">
          <a:xfrm>
            <a:off x="914400" y="2743200"/>
            <a:ext cx="7162800" cy="2667000"/>
          </a:xfrm>
          <a:prstGeom prst="rect">
            <a:avLst/>
          </a:prstGeom>
          <a:noFill/>
          <a:ln w="9525">
            <a:noFill/>
            <a:miter lim="800000"/>
            <a:headEnd/>
            <a:tailEnd/>
          </a:ln>
        </p:spPr>
      </p:pic>
      <p:sp>
        <p:nvSpPr>
          <p:cNvPr id="5" name="TextBox 4"/>
          <p:cNvSpPr txBox="1"/>
          <p:nvPr/>
        </p:nvSpPr>
        <p:spPr>
          <a:xfrm>
            <a:off x="838200" y="5562600"/>
            <a:ext cx="6019800" cy="646331"/>
          </a:xfrm>
          <a:prstGeom prst="rect">
            <a:avLst/>
          </a:prstGeom>
          <a:noFill/>
        </p:spPr>
        <p:txBody>
          <a:bodyPr wrap="square" rtlCol="0">
            <a:spAutoFit/>
          </a:bodyPr>
          <a:lstStyle/>
          <a:p>
            <a:r>
              <a:rPr lang="en-US" dirty="0" smtClean="0"/>
              <a:t>what we are going to accomplish-Line in the Image and  we want to minimize the error of our model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429</Words>
  <Application>Microsoft Office PowerPoint</Application>
  <PresentationFormat>On-screen Show (4:3)</PresentationFormat>
  <Paragraphs>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Reinforcement Learning </vt:lpstr>
      <vt:lpstr>Slide 2</vt:lpstr>
      <vt:lpstr>Slide 3</vt:lpstr>
      <vt:lpstr>Algorithm Cheat Sheet</vt:lpstr>
      <vt:lpstr>Linear Regression</vt:lpstr>
      <vt:lpstr>Slide 6</vt:lpstr>
      <vt:lpstr>Simple Linear Regression</vt:lpstr>
      <vt:lpstr>Slide 8</vt:lpstr>
      <vt:lpstr>Ordinary Least Square Method</vt:lpstr>
      <vt:lpstr>Slide 10</vt:lpstr>
      <vt:lpstr>Slide 11</vt:lpstr>
      <vt:lpstr>Slide 12</vt:lpstr>
      <vt:lpstr>Model Evaluation</vt:lpstr>
      <vt:lpstr>Slide 14</vt:lpstr>
      <vt:lpstr>SCIKIT LEARN</vt:lpstr>
      <vt:lpstr>Basic Overview of Scikit Learn</vt:lpstr>
      <vt:lpstr>Linear Regression Implementation with Scikit Learn</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manoj yadav</dc:creator>
  <cp:lastModifiedBy>manoj yadav</cp:lastModifiedBy>
  <cp:revision>35</cp:revision>
  <dcterms:created xsi:type="dcterms:W3CDTF">2006-08-16T00:00:00Z</dcterms:created>
  <dcterms:modified xsi:type="dcterms:W3CDTF">2019-01-25T05:17:40Z</dcterms:modified>
</cp:coreProperties>
</file>