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1" r:id="rId3"/>
    <p:sldId id="300" r:id="rId4"/>
    <p:sldId id="302" r:id="rId5"/>
    <p:sldId id="298" r:id="rId6"/>
    <p:sldId id="297" r:id="rId7"/>
  </p:sldIdLst>
  <p:sldSz cx="9144000" cy="6858000" type="screen4x3"/>
  <p:notesSz cx="6858000" cy="9144000"/>
  <p:embeddedFontLst>
    <p:embeddedFont>
      <p:font typeface="Old Standard TT" pitchFamily="2" charset="77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gkoLrNk3ALoqVu/fzbGsq1bUTnT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tosh" initials="P" lastIdx="1" clrIdx="0">
    <p:extLst>
      <p:ext uri="{19B8F6BF-5375-455C-9EA6-DF929625EA0E}">
        <p15:presenceInfo xmlns:p15="http://schemas.microsoft.com/office/powerpoint/2012/main" userId="0cd14d46d2c56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3730" autoAdjust="0"/>
  </p:normalViewPr>
  <p:slideViewPr>
    <p:cSldViewPr snapToGrid="0">
      <p:cViewPr varScale="1">
        <p:scale>
          <a:sx n="100" d="100"/>
          <a:sy n="100" d="100"/>
        </p:scale>
        <p:origin x="18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commentAuthors" Target="commentAuthor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87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18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60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5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3613504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6b3613504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11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006200" y="2595730"/>
            <a:ext cx="71316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3000"/>
            </a:pPr>
            <a:r>
              <a:rPr lang="en-GB" sz="2500" b="1" u="sng" dirty="0" err="1">
                <a:latin typeface="Old Standard TT"/>
                <a:ea typeface="Old Standard TT"/>
                <a:cs typeface="Old Standard TT"/>
                <a:sym typeface="Old Standard TT"/>
              </a:rPr>
              <a:t>AZee</a:t>
            </a:r>
            <a:r>
              <a:rPr lang="en-GB" sz="2500" b="1" u="sng" dirty="0">
                <a:latin typeface="Old Standard TT"/>
                <a:ea typeface="Old Standard TT"/>
                <a:cs typeface="Old Standard TT"/>
                <a:sym typeface="Old Standard TT"/>
              </a:rPr>
              <a:t> Morphs</a:t>
            </a:r>
          </a:p>
        </p:txBody>
      </p:sp>
      <p:sp>
        <p:nvSpPr>
          <p:cNvPr id="55" name="Google Shape;55;p1"/>
          <p:cNvSpPr txBox="1"/>
          <p:nvPr/>
        </p:nvSpPr>
        <p:spPr>
          <a:xfrm>
            <a:off x="5288230" y="4814288"/>
            <a:ext cx="33924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:</a:t>
            </a:r>
            <a:endParaRPr sz="20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0" i="0" u="none" strike="noStrike" cap="none" dirty="0" err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Paritosh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Sharma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dirty="0">
                <a:latin typeface="Old Standard TT"/>
                <a:ea typeface="Old Standard TT"/>
                <a:cs typeface="Old Standard TT"/>
                <a:sym typeface="Old Standard TT"/>
              </a:rPr>
              <a:t>12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/09/2022</a:t>
            </a:r>
            <a:endParaRPr sz="20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149"/>
    </mc:Choice>
    <mc:Fallback xmlns="">
      <p:transition advTm="201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324200" y="309300"/>
            <a:ext cx="6495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2580802" y="309300"/>
            <a:ext cx="3982395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dirty="0">
                <a:latin typeface="Old Standard TT"/>
                <a:ea typeface="Old Standard TT"/>
                <a:cs typeface="Old Standard TT"/>
                <a:sym typeface="Old Standard TT"/>
              </a:rPr>
              <a:t>What are morphs?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" name="Google Shape;78;p3">
            <a:extLst>
              <a:ext uri="{FF2B5EF4-FFF2-40B4-BE49-F238E27FC236}">
                <a16:creationId xmlns:a16="http://schemas.microsoft.com/office/drawing/2014/main" id="{FCA2CC90-1313-1665-EBB8-7FEBBCC9F0A6}"/>
              </a:ext>
            </a:extLst>
          </p:cNvPr>
          <p:cNvSpPr txBox="1"/>
          <p:nvPr/>
        </p:nvSpPr>
        <p:spPr>
          <a:xfrm>
            <a:off x="472650" y="1470525"/>
            <a:ext cx="8198700" cy="195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Stored </a:t>
            </a:r>
            <a:r>
              <a:rPr lang="en-US" sz="1900"/>
              <a:t>pre-animated animations</a:t>
            </a: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Generally represent one or multiple muscle movement</a:t>
            </a:r>
          </a:p>
          <a:p>
            <a:pPr marL="107950" lvl="0">
              <a:buSzPts val="1900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Example: facial expressions, palm-close, </a:t>
            </a:r>
            <a:r>
              <a:rPr lang="en-US" sz="1900" dirty="0" err="1"/>
              <a:t>etcetra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212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324200" y="309300"/>
            <a:ext cx="6495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582619" y="309300"/>
            <a:ext cx="5978762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dirty="0">
                <a:latin typeface="Old Standard TT"/>
                <a:ea typeface="Old Standard TT"/>
                <a:cs typeface="Old Standard TT"/>
                <a:sym typeface="Old Standard TT"/>
              </a:rPr>
              <a:t>Why do we need morphs?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" name="Google Shape;78;p3">
            <a:extLst>
              <a:ext uri="{FF2B5EF4-FFF2-40B4-BE49-F238E27FC236}">
                <a16:creationId xmlns:a16="http://schemas.microsoft.com/office/drawing/2014/main" id="{26ABCB84-CFD1-D44C-A33B-8224E28782CA}"/>
              </a:ext>
            </a:extLst>
          </p:cNvPr>
          <p:cNvSpPr txBox="1"/>
          <p:nvPr/>
        </p:nvSpPr>
        <p:spPr>
          <a:xfrm>
            <a:off x="472650" y="1470525"/>
            <a:ext cx="6296450" cy="195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Independent blocks - Efficiency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Atomic movements are often difficult to code</a:t>
            </a:r>
          </a:p>
          <a:p>
            <a:pPr marL="107950" lvl="0">
              <a:buSzPts val="1900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Facial expressions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FFCC6-86FD-47F0-6600-D5DD87EA645D}"/>
              </a:ext>
            </a:extLst>
          </p:cNvPr>
          <p:cNvSpPr txBox="1"/>
          <p:nvPr/>
        </p:nvSpPr>
        <p:spPr>
          <a:xfrm>
            <a:off x="7462358" y="1305341"/>
            <a:ext cx="14149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900" dirty="0"/>
              <a:t>no-worries</a:t>
            </a:r>
          </a:p>
          <a:p>
            <a:r>
              <a:rPr lang="en-FR" sz="900" dirty="0"/>
              <a:t>azop</a:t>
            </a:r>
          </a:p>
          <a:p>
            <a:r>
              <a:rPr lang="en-FR" sz="900" dirty="0"/>
              <a:t> 'sig</a:t>
            </a:r>
          </a:p>
          <a:p>
            <a:r>
              <a:rPr lang="en-FR" sz="900" dirty="0"/>
              <a:t> 'nodefault</a:t>
            </a:r>
          </a:p>
          <a:p>
            <a:r>
              <a:rPr lang="en-FR" sz="900" dirty="0"/>
              <a:t> sync</a:t>
            </a:r>
          </a:p>
          <a:p>
            <a:r>
              <a:rPr lang="en-FR" sz="900" dirty="0"/>
              <a:t>  'SIG</a:t>
            </a:r>
          </a:p>
          <a:p>
            <a:r>
              <a:rPr lang="en-FR" sz="900" dirty="0"/>
              <a:t>  ^sig</a:t>
            </a:r>
          </a:p>
          <a:p>
            <a:endParaRPr lang="en-FR" sz="900" dirty="0"/>
          </a:p>
          <a:p>
            <a:r>
              <a:rPr lang="en-FR" sz="900" dirty="0"/>
              <a:t>  'MOUTH</a:t>
            </a:r>
          </a:p>
          <a:p>
            <a:r>
              <a:rPr lang="en-FR" sz="900" dirty="0"/>
              <a:t>  key</a:t>
            </a:r>
          </a:p>
          <a:p>
            <a:r>
              <a:rPr lang="en-FR" sz="900" dirty="0"/>
              <a:t>   1</a:t>
            </a:r>
          </a:p>
          <a:p>
            <a:r>
              <a:rPr lang="en-FR" sz="900" dirty="0"/>
              <a:t>   cstr</a:t>
            </a:r>
          </a:p>
          <a:p>
            <a:r>
              <a:rPr lang="en-FR" sz="900" dirty="0"/>
              <a:t>    morph</a:t>
            </a:r>
          </a:p>
          <a:p>
            <a:r>
              <a:rPr lang="en-FR" sz="900" dirty="0"/>
              <a:t>     'smile</a:t>
            </a:r>
          </a:p>
          <a:p>
            <a:r>
              <a:rPr lang="en-FR" sz="900" dirty="0"/>
              <a:t>     -.4</a:t>
            </a:r>
          </a:p>
          <a:p>
            <a:r>
              <a:rPr lang="en-FR" sz="900" dirty="0"/>
              <a:t>    morph</a:t>
            </a:r>
          </a:p>
          <a:p>
            <a:r>
              <a:rPr lang="en-FR" sz="900" dirty="0"/>
              <a:t>     'lipBrollout</a:t>
            </a:r>
          </a:p>
          <a:p>
            <a:r>
              <a:rPr lang="en-FR" sz="900" dirty="0"/>
              <a:t>     .5</a:t>
            </a:r>
          </a:p>
          <a:p>
            <a:r>
              <a:rPr lang="en-FR" sz="900" dirty="0"/>
              <a:t>    morph</a:t>
            </a:r>
          </a:p>
          <a:p>
            <a:r>
              <a:rPr lang="en-FR" sz="900" dirty="0"/>
              <a:t>     'jawdrop</a:t>
            </a:r>
          </a:p>
          <a:p>
            <a:r>
              <a:rPr lang="en-FR" sz="900" dirty="0"/>
              <a:t>     .1</a:t>
            </a:r>
          </a:p>
          <a:p>
            <a:r>
              <a:rPr lang="en-FR" sz="900" dirty="0"/>
              <a:t>    morph</a:t>
            </a:r>
          </a:p>
          <a:p>
            <a:r>
              <a:rPr lang="en-FR" sz="900" dirty="0"/>
              <a:t>     'mouthstretch</a:t>
            </a:r>
          </a:p>
          <a:p>
            <a:r>
              <a:rPr lang="en-FR" sz="900" dirty="0"/>
              <a:t>     .2</a:t>
            </a:r>
          </a:p>
          <a:p>
            <a:r>
              <a:rPr lang="en-FR" sz="900" dirty="0"/>
              <a:t>    morph</a:t>
            </a:r>
          </a:p>
          <a:p>
            <a:r>
              <a:rPr lang="en-FR" sz="900" dirty="0"/>
              <a:t>     'mouthdown</a:t>
            </a:r>
          </a:p>
          <a:p>
            <a:r>
              <a:rPr lang="en-FR" sz="900" dirty="0"/>
              <a:t>     .3</a:t>
            </a:r>
          </a:p>
          <a:p>
            <a:r>
              <a:rPr lang="en-FR" sz="900" dirty="0"/>
              <a:t>  'start/end</a:t>
            </a:r>
          </a:p>
          <a:p>
            <a:r>
              <a:rPr lang="en-FR" sz="900" dirty="0"/>
              <a:t>  'SIG:start:-.25</a:t>
            </a:r>
          </a:p>
          <a:p>
            <a:r>
              <a:rPr lang="en-FR" sz="900" dirty="0"/>
              <a:t>  'SIG:end:0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0639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324200" y="309300"/>
            <a:ext cx="6495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2696309" y="326500"/>
            <a:ext cx="3751381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dirty="0">
                <a:latin typeface="Old Standard TT"/>
                <a:ea typeface="Old Standard TT"/>
                <a:cs typeface="Old Standard TT"/>
                <a:sym typeface="Old Standard TT"/>
              </a:rPr>
              <a:t>Implementation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17A89-88C3-14BA-56EF-5DD5A067FC82}"/>
              </a:ext>
            </a:extLst>
          </p:cNvPr>
          <p:cNvSpPr txBox="1"/>
          <p:nvPr/>
        </p:nvSpPr>
        <p:spPr>
          <a:xfrm>
            <a:off x="2607676" y="1312081"/>
            <a:ext cx="4289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/>
              <a:t>We need to an action for every morph in blender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C1DCA-37CE-3710-722C-2ADDA3FBA3D6}"/>
              </a:ext>
            </a:extLst>
          </p:cNvPr>
          <p:cNvSpPr txBox="1"/>
          <p:nvPr/>
        </p:nvSpPr>
        <p:spPr>
          <a:xfrm>
            <a:off x="3963017" y="1944669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Parse A</a:t>
            </a:r>
            <a:r>
              <a:rPr lang="en-GB" dirty="0"/>
              <a:t>z</a:t>
            </a:r>
            <a:r>
              <a:rPr lang="en-FR" dirty="0"/>
              <a:t>ee 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F3E9BB-6DAE-B844-1EB2-74ACA48108D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4752656" y="2252446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1600ED-ECA8-7B3F-1ABE-449E722AE3AC}"/>
              </a:ext>
            </a:extLst>
          </p:cNvPr>
          <p:cNvSpPr txBox="1"/>
          <p:nvPr/>
        </p:nvSpPr>
        <p:spPr>
          <a:xfrm>
            <a:off x="3104608" y="2560223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morph constraint – (morph, weight)</a:t>
            </a:r>
            <a:endParaRPr lang="en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5DAE2D-CD2E-8A84-277A-75BF956515D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52656" y="2868000"/>
            <a:ext cx="0" cy="32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D3A11A-92E7-D1C7-5E08-63B5C4B97CBD}"/>
              </a:ext>
            </a:extLst>
          </p:cNvPr>
          <p:cNvSpPr txBox="1"/>
          <p:nvPr/>
        </p:nvSpPr>
        <p:spPr>
          <a:xfrm>
            <a:off x="2164447" y="3175777"/>
            <a:ext cx="5176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Easy – Copy the referenced action(</a:t>
            </a:r>
            <a:r>
              <a:rPr lang="en-US" dirty="0" err="1"/>
              <a:t>actionmap</a:t>
            </a:r>
            <a:r>
              <a:rPr lang="en-US" dirty="0"/>
              <a:t> for each morph).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95E70-0D54-380E-63E7-B6688C6D2E7F}"/>
              </a:ext>
            </a:extLst>
          </p:cNvPr>
          <p:cNvCxnSpPr>
            <a:cxnSpLocks/>
          </p:cNvCxnSpPr>
          <p:nvPr/>
        </p:nvCxnSpPr>
        <p:spPr>
          <a:xfrm>
            <a:off x="4752656" y="3504369"/>
            <a:ext cx="0" cy="32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022821-BC75-54AF-9F91-151960957304}"/>
              </a:ext>
            </a:extLst>
          </p:cNvPr>
          <p:cNvSpPr txBox="1"/>
          <p:nvPr/>
        </p:nvSpPr>
        <p:spPr>
          <a:xfrm>
            <a:off x="2958735" y="3812146"/>
            <a:ext cx="3587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Evaluate </a:t>
            </a:r>
            <a:r>
              <a:rPr lang="en-US" dirty="0" err="1"/>
              <a:t>fcurve</a:t>
            </a:r>
            <a:r>
              <a:rPr lang="en-US" dirty="0"/>
              <a:t> values for the given weight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0586B8-AF77-8B6E-5732-D9D7A00AA59A}"/>
              </a:ext>
            </a:extLst>
          </p:cNvPr>
          <p:cNvCxnSpPr>
            <a:cxnSpLocks/>
          </p:cNvCxnSpPr>
          <p:nvPr/>
        </p:nvCxnSpPr>
        <p:spPr>
          <a:xfrm>
            <a:off x="4752656" y="4110534"/>
            <a:ext cx="0" cy="32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8F9ACC-BED0-8E64-E4BD-758560A237CF}"/>
              </a:ext>
            </a:extLst>
          </p:cNvPr>
          <p:cNvSpPr txBox="1"/>
          <p:nvPr/>
        </p:nvSpPr>
        <p:spPr>
          <a:xfrm>
            <a:off x="3158309" y="441831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 the previous keyframe points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E03165-6184-80E1-0E4C-EE4CE771A9C5}"/>
              </a:ext>
            </a:extLst>
          </p:cNvPr>
          <p:cNvCxnSpPr>
            <a:cxnSpLocks/>
          </p:cNvCxnSpPr>
          <p:nvPr/>
        </p:nvCxnSpPr>
        <p:spPr>
          <a:xfrm>
            <a:off x="4752656" y="4760157"/>
            <a:ext cx="0" cy="32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F70449-4C77-C1D0-BE0B-8298186B165F}"/>
              </a:ext>
            </a:extLst>
          </p:cNvPr>
          <p:cNvSpPr txBox="1"/>
          <p:nvPr/>
        </p:nvSpPr>
        <p:spPr>
          <a:xfrm>
            <a:off x="2517107" y="5067934"/>
            <a:ext cx="4471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Insert new keyframe points from the evaluated values </a:t>
            </a:r>
          </a:p>
        </p:txBody>
      </p:sp>
    </p:spTree>
    <p:extLst>
      <p:ext uri="{BB962C8B-B14F-4D97-AF65-F5344CB8AC3E}">
        <p14:creationId xmlns:p14="http://schemas.microsoft.com/office/powerpoint/2010/main" val="33557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324200" y="309300"/>
            <a:ext cx="6495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2823860" y="390000"/>
            <a:ext cx="3496279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Simpl</a:t>
            </a:r>
            <a:r>
              <a:rPr lang="en-US" sz="3700" dirty="0">
                <a:latin typeface="Old Standard TT"/>
                <a:ea typeface="Old Standard TT"/>
                <a:cs typeface="Old Standard TT"/>
                <a:sym typeface="Old Standard TT"/>
              </a:rPr>
              <a:t>e Example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E3D7F-D38A-4B4B-A03A-EE5335DA6D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F22F7-DA26-5D7B-6B3E-E56A0DF40024}"/>
              </a:ext>
            </a:extLst>
          </p:cNvPr>
          <p:cNvSpPr txBox="1"/>
          <p:nvPr/>
        </p:nvSpPr>
        <p:spPr>
          <a:xfrm>
            <a:off x="2823860" y="21517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2000" dirty="0"/>
              <a:t>sync</a:t>
            </a:r>
          </a:p>
          <a:p>
            <a:r>
              <a:rPr lang="en-FR" sz="2000" dirty="0"/>
              <a:t>    'PALM-L-HALF-CLOSED</a:t>
            </a:r>
          </a:p>
          <a:p>
            <a:r>
              <a:rPr lang="en-FR" sz="2000" dirty="0"/>
              <a:t>    key</a:t>
            </a:r>
          </a:p>
          <a:p>
            <a:r>
              <a:rPr lang="en-FR" sz="2000" dirty="0"/>
              <a:t>        1</a:t>
            </a:r>
          </a:p>
          <a:p>
            <a:r>
              <a:rPr lang="en-FR" sz="2000" dirty="0"/>
              <a:t>        cstr</a:t>
            </a:r>
          </a:p>
          <a:p>
            <a:r>
              <a:rPr lang="en-FR" sz="2000" dirty="0"/>
              <a:t>            morph</a:t>
            </a:r>
          </a:p>
          <a:p>
            <a:r>
              <a:rPr lang="en-FR" sz="2000" dirty="0"/>
              <a:t>                'palm_l_closed</a:t>
            </a:r>
          </a:p>
          <a:p>
            <a:r>
              <a:rPr lang="en-FR" sz="2000" dirty="0"/>
              <a:t>                0.5</a:t>
            </a:r>
          </a:p>
        </p:txBody>
      </p:sp>
    </p:spTree>
    <p:extLst>
      <p:ext uri="{BB962C8B-B14F-4D97-AF65-F5344CB8AC3E}">
        <p14:creationId xmlns:p14="http://schemas.microsoft.com/office/powerpoint/2010/main" val="3807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3613504b_1_14"/>
          <p:cNvSpPr txBox="1"/>
          <p:nvPr/>
        </p:nvSpPr>
        <p:spPr>
          <a:xfrm>
            <a:off x="2413000" y="255209"/>
            <a:ext cx="3989009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Limitations and Future Work</a:t>
            </a:r>
            <a:endParaRPr sz="40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C1F98D-F302-47A9-A711-3133788CE3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Google Shape;78;p3">
            <a:extLst>
              <a:ext uri="{FF2B5EF4-FFF2-40B4-BE49-F238E27FC236}">
                <a16:creationId xmlns:a16="http://schemas.microsoft.com/office/drawing/2014/main" id="{E3E43E63-D390-884F-A755-BE2CD0223140}"/>
              </a:ext>
            </a:extLst>
          </p:cNvPr>
          <p:cNvSpPr txBox="1"/>
          <p:nvPr/>
        </p:nvSpPr>
        <p:spPr>
          <a:xfrm>
            <a:off x="472650" y="1648325"/>
            <a:ext cx="6584866" cy="178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Evaluation</a:t>
            </a:r>
          </a:p>
          <a:p>
            <a:pPr marL="107950" lvl="0">
              <a:buSzPts val="1900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Testing with complex expressions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Integrate with FACS model for facial action coding 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6402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5211"/>
    </mc:Choice>
    <mc:Fallback xmlns="">
      <p:transition advTm="55211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</TotalTime>
  <Words>217</Words>
  <Application>Microsoft Macintosh PowerPoint</Application>
  <PresentationFormat>On-screen Show (4:3)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Old Standard TT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Paritosh Sharma</dc:creator>
  <cp:lastModifiedBy>Paritosh Sharma</cp:lastModifiedBy>
  <cp:revision>88</cp:revision>
  <dcterms:modified xsi:type="dcterms:W3CDTF">2022-09-13T10:22:48Z</dcterms:modified>
</cp:coreProperties>
</file>