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92" r:id="rId4"/>
    <p:sldId id="289" r:id="rId5"/>
    <p:sldId id="290" r:id="rId6"/>
    <p:sldId id="301" r:id="rId7"/>
    <p:sldId id="294" r:id="rId8"/>
    <p:sldId id="300" r:id="rId9"/>
    <p:sldId id="296" r:id="rId10"/>
    <p:sldId id="295" r:id="rId11"/>
    <p:sldId id="268" r:id="rId12"/>
    <p:sldId id="269" r:id="rId13"/>
    <p:sldId id="270" r:id="rId14"/>
    <p:sldId id="297" r:id="rId15"/>
    <p:sldId id="299" r:id="rId16"/>
    <p:sldId id="304" r:id="rId17"/>
    <p:sldId id="303" r:id="rId18"/>
    <p:sldId id="285" r:id="rId19"/>
  </p:sldIdLst>
  <p:sldSz cx="5759450" cy="4319588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/>
    <p:restoredTop sz="94719"/>
  </p:normalViewPr>
  <p:slideViewPr>
    <p:cSldViewPr>
      <p:cViewPr>
        <p:scale>
          <a:sx n="151" d="100"/>
          <a:sy n="151" d="100"/>
        </p:scale>
        <p:origin x="1992" y="720"/>
      </p:cViewPr>
      <p:guideLst>
        <p:guide orient="horz" pos="3595"/>
        <p:guide pos="1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0D571-F1E9-4D44-9DF5-7FE22B14B3B7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D73D2-C500-4EA1-AAF6-1B6C3DBDBE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0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786" y="11774"/>
            <a:ext cx="520387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3920" y="2418973"/>
            <a:ext cx="40316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58213" y="4062003"/>
            <a:ext cx="1843024" cy="172870"/>
          </a:xfrm>
        </p:spPr>
        <p:txBody>
          <a:bodyPr lIns="0" tIns="0" rIns="0" bIns="0"/>
          <a:lstStyle>
            <a:lvl1pPr algn="ctr">
              <a:defRPr sz="11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7976" y="4062003"/>
            <a:ext cx="1324674" cy="172870"/>
          </a:xfrm>
        </p:spPr>
        <p:txBody>
          <a:bodyPr lIns="0" tIns="0" rIns="0" bIns="0"/>
          <a:lstStyle>
            <a:lvl1pPr algn="l">
              <a:defRPr sz="11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74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86" y="11774"/>
            <a:ext cx="5203876" cy="230494"/>
          </a:xfrm>
        </p:spPr>
        <p:txBody>
          <a:bodyPr lIns="0" tIns="0" rIns="0" bIns="0"/>
          <a:lstStyle>
            <a:lvl1pPr>
              <a:defRPr sz="1498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74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86" y="11774"/>
            <a:ext cx="5203876" cy="230494"/>
          </a:xfrm>
        </p:spPr>
        <p:txBody>
          <a:bodyPr lIns="0" tIns="0" rIns="0" bIns="0"/>
          <a:lstStyle>
            <a:lvl1pPr>
              <a:defRPr sz="1498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7975" y="993510"/>
            <a:ext cx="25053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6117" y="993510"/>
            <a:ext cx="25053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74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86" y="11774"/>
            <a:ext cx="5203876" cy="230494"/>
          </a:xfrm>
        </p:spPr>
        <p:txBody>
          <a:bodyPr lIns="0" tIns="0" rIns="0" bIns="0"/>
          <a:lstStyle>
            <a:lvl1pPr>
              <a:defRPr sz="1498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74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74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" y="7"/>
            <a:ext cx="5757070" cy="371722"/>
          </a:xfrm>
          <a:custGeom>
            <a:avLst/>
            <a:gdLst/>
            <a:ahLst/>
            <a:cxnLst/>
            <a:rect l="l" t="t" r="r" b="b"/>
            <a:pathLst>
              <a:path w="4608195" h="297815">
                <a:moveTo>
                  <a:pt x="4608004" y="0"/>
                </a:moveTo>
                <a:lnTo>
                  <a:pt x="0" y="0"/>
                </a:lnTo>
                <a:lnTo>
                  <a:pt x="0" y="297688"/>
                </a:lnTo>
                <a:lnTo>
                  <a:pt x="4608004" y="297688"/>
                </a:lnTo>
                <a:lnTo>
                  <a:pt x="4608004" y="0"/>
                </a:lnTo>
                <a:close/>
              </a:path>
            </a:pathLst>
          </a:custGeom>
          <a:solidFill>
            <a:srgbClr val="1D1E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376795"/>
            <a:ext cx="5756831" cy="1091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86" y="11774"/>
            <a:ext cx="520387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212" y="1479579"/>
            <a:ext cx="4291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56904" y="4107860"/>
            <a:ext cx="1843024" cy="134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74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6668" y="4107860"/>
            <a:ext cx="1324674" cy="134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874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69651" y="4122171"/>
            <a:ext cx="357784" cy="25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4" b="0" i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70666">
        <a:defRPr>
          <a:latin typeface="+mn-lt"/>
          <a:ea typeface="+mn-ea"/>
          <a:cs typeface="+mn-cs"/>
        </a:defRPr>
      </a:lvl2pPr>
      <a:lvl3pPr marL="1141332">
        <a:defRPr>
          <a:latin typeface="+mn-lt"/>
          <a:ea typeface="+mn-ea"/>
          <a:cs typeface="+mn-cs"/>
        </a:defRPr>
      </a:lvl3pPr>
      <a:lvl4pPr marL="1711996">
        <a:defRPr>
          <a:latin typeface="+mn-lt"/>
          <a:ea typeface="+mn-ea"/>
          <a:cs typeface="+mn-cs"/>
        </a:defRPr>
      </a:lvl4pPr>
      <a:lvl5pPr marL="2282662">
        <a:defRPr>
          <a:latin typeface="+mn-lt"/>
          <a:ea typeface="+mn-ea"/>
          <a:cs typeface="+mn-cs"/>
        </a:defRPr>
      </a:lvl5pPr>
      <a:lvl6pPr marL="2853327">
        <a:defRPr>
          <a:latin typeface="+mn-lt"/>
          <a:ea typeface="+mn-ea"/>
          <a:cs typeface="+mn-cs"/>
        </a:defRPr>
      </a:lvl6pPr>
      <a:lvl7pPr marL="3423994">
        <a:defRPr>
          <a:latin typeface="+mn-lt"/>
          <a:ea typeface="+mn-ea"/>
          <a:cs typeface="+mn-cs"/>
        </a:defRPr>
      </a:lvl7pPr>
      <a:lvl8pPr marL="3994658">
        <a:defRPr>
          <a:latin typeface="+mn-lt"/>
          <a:ea typeface="+mn-ea"/>
          <a:cs typeface="+mn-cs"/>
        </a:defRPr>
      </a:lvl8pPr>
      <a:lvl9pPr marL="456532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70666">
        <a:defRPr>
          <a:latin typeface="+mn-lt"/>
          <a:ea typeface="+mn-ea"/>
          <a:cs typeface="+mn-cs"/>
        </a:defRPr>
      </a:lvl2pPr>
      <a:lvl3pPr marL="1141332">
        <a:defRPr>
          <a:latin typeface="+mn-lt"/>
          <a:ea typeface="+mn-ea"/>
          <a:cs typeface="+mn-cs"/>
        </a:defRPr>
      </a:lvl3pPr>
      <a:lvl4pPr marL="1711996">
        <a:defRPr>
          <a:latin typeface="+mn-lt"/>
          <a:ea typeface="+mn-ea"/>
          <a:cs typeface="+mn-cs"/>
        </a:defRPr>
      </a:lvl4pPr>
      <a:lvl5pPr marL="2282662">
        <a:defRPr>
          <a:latin typeface="+mn-lt"/>
          <a:ea typeface="+mn-ea"/>
          <a:cs typeface="+mn-cs"/>
        </a:defRPr>
      </a:lvl5pPr>
      <a:lvl6pPr marL="2853327">
        <a:defRPr>
          <a:latin typeface="+mn-lt"/>
          <a:ea typeface="+mn-ea"/>
          <a:cs typeface="+mn-cs"/>
        </a:defRPr>
      </a:lvl6pPr>
      <a:lvl7pPr marL="3423994">
        <a:defRPr>
          <a:latin typeface="+mn-lt"/>
          <a:ea typeface="+mn-ea"/>
          <a:cs typeface="+mn-cs"/>
        </a:defRPr>
      </a:lvl7pPr>
      <a:lvl8pPr marL="3994658">
        <a:defRPr>
          <a:latin typeface="+mn-lt"/>
          <a:ea typeface="+mn-ea"/>
          <a:cs typeface="+mn-cs"/>
        </a:defRPr>
      </a:lvl8pPr>
      <a:lvl9pPr marL="456532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mailto:ame@lisn.upsaclay.fr" TargetMode="External"/><Relationship Id="rId4" Type="http://schemas.openxmlformats.org/officeDocument/2006/relationships/hyperlink" Target="mailto:firstname.lastname@lisn.upsaclay.f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6672" y="230346"/>
            <a:ext cx="1186757" cy="5547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1527" y="401099"/>
            <a:ext cx="613417" cy="21324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6128" y="1304176"/>
            <a:ext cx="5323653" cy="559320"/>
          </a:xfrm>
          <a:prstGeom prst="rect">
            <a:avLst/>
          </a:prstGeom>
        </p:spPr>
        <p:txBody>
          <a:bodyPr vert="horz" wrap="square" lIns="0" tIns="21400" rIns="0" bIns="0" rtlCol="0">
            <a:spAutoFit/>
          </a:bodyPr>
          <a:lstStyle/>
          <a:p>
            <a:pPr marL="15852">
              <a:spcBef>
                <a:spcPts val="169"/>
              </a:spcBef>
            </a:pPr>
            <a:r>
              <a:rPr lang="fr-FR" sz="1747" spc="-25" dirty="0">
                <a:solidFill>
                  <a:srgbClr val="1D1E3F"/>
                </a:solidFill>
              </a:rPr>
              <a:t>A Layered Approach to Constrain Signing Avatars</a:t>
            </a:r>
            <a:br>
              <a:rPr lang="fr-FR" sz="1747" spc="-25" dirty="0">
                <a:solidFill>
                  <a:srgbClr val="1D1E3F"/>
                </a:solidFill>
              </a:rPr>
            </a:br>
            <a:endParaRPr lang="fr-FR" sz="1747" spc="-25" dirty="0">
              <a:solidFill>
                <a:srgbClr val="1D1E3F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974" y="1962939"/>
            <a:ext cx="4852996" cy="6341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C7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1974" y="2559525"/>
            <a:ext cx="3550780" cy="918818"/>
          </a:xfrm>
          <a:prstGeom prst="rect">
            <a:avLst/>
          </a:prstGeom>
        </p:spPr>
        <p:txBody>
          <a:bodyPr vert="horz" wrap="square" lIns="0" tIns="15852" rIns="0" bIns="0" rtlCol="0">
            <a:spAutoFit/>
          </a:bodyPr>
          <a:lstStyle/>
          <a:p>
            <a:pPr marL="15852" marR="2287418">
              <a:lnSpc>
                <a:spcPct val="138000"/>
              </a:lnSpc>
              <a:spcBef>
                <a:spcPts val="125"/>
              </a:spcBef>
            </a:pPr>
            <a:r>
              <a:rPr lang="en-US" sz="1123" spc="-25" dirty="0">
                <a:solidFill>
                  <a:srgbClr val="1D1E3F"/>
                </a:solidFill>
                <a:latin typeface="Arial"/>
                <a:cs typeface="Arial"/>
              </a:rPr>
              <a:t>Paritosh</a:t>
            </a:r>
            <a:r>
              <a:rPr sz="1123" spc="31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lang="en-US" sz="1123" spc="-56" dirty="0">
                <a:solidFill>
                  <a:srgbClr val="1D1E3F"/>
                </a:solidFill>
                <a:latin typeface="Arial"/>
                <a:cs typeface="Arial"/>
              </a:rPr>
              <a:t>Sharma</a:t>
            </a:r>
            <a:r>
              <a:rPr sz="1123" spc="-56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lang="en-US" sz="1123" dirty="0">
                <a:solidFill>
                  <a:srgbClr val="1D1E3F"/>
                </a:solidFill>
                <a:latin typeface="Arial"/>
                <a:cs typeface="Arial"/>
              </a:rPr>
              <a:t>February</a:t>
            </a:r>
            <a:r>
              <a:rPr sz="1123" spc="19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sz="1123" dirty="0">
                <a:solidFill>
                  <a:srgbClr val="1D1E3F"/>
                </a:solidFill>
                <a:latin typeface="Arial"/>
                <a:cs typeface="Arial"/>
              </a:rPr>
              <a:t>2</a:t>
            </a:r>
            <a:r>
              <a:rPr lang="en-US" sz="1123" dirty="0">
                <a:solidFill>
                  <a:srgbClr val="1D1E3F"/>
                </a:solidFill>
                <a:latin typeface="Arial"/>
                <a:cs typeface="Arial"/>
              </a:rPr>
              <a:t>1</a:t>
            </a:r>
            <a:r>
              <a:rPr sz="1123" dirty="0">
                <a:solidFill>
                  <a:srgbClr val="1D1E3F"/>
                </a:solidFill>
                <a:latin typeface="Arial"/>
                <a:cs typeface="Arial"/>
              </a:rPr>
              <a:t>,</a:t>
            </a:r>
            <a:r>
              <a:rPr sz="1123" spc="19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sz="1123" spc="-25" dirty="0">
                <a:solidFill>
                  <a:srgbClr val="1D1E3F"/>
                </a:solidFill>
                <a:latin typeface="Arial"/>
                <a:cs typeface="Arial"/>
              </a:rPr>
              <a:t>202</a:t>
            </a:r>
            <a:r>
              <a:rPr lang="en-US" sz="1123" spc="-25" dirty="0">
                <a:solidFill>
                  <a:srgbClr val="1D1E3F"/>
                </a:solidFill>
                <a:latin typeface="Arial"/>
                <a:cs typeface="Arial"/>
              </a:rPr>
              <a:t>3</a:t>
            </a:r>
            <a:endParaRPr sz="1123" dirty="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936" dirty="0">
              <a:latin typeface="Arial"/>
              <a:cs typeface="Arial"/>
            </a:endParaRPr>
          </a:p>
          <a:p>
            <a:pPr marL="15852"/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Laboratoire</a:t>
            </a:r>
            <a:r>
              <a:rPr sz="874" spc="19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spc="-12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Interdisciplinaire</a:t>
            </a:r>
            <a:r>
              <a:rPr sz="874" spc="19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874" spc="19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sz="874" spc="25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874" spc="19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spc="-5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fr-FR" sz="874" spc="-5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874" spc="-50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rique</a:t>
            </a:r>
            <a:r>
              <a:rPr sz="874" spc="19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874" spc="25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LISN</a:t>
            </a:r>
            <a:endParaRPr sz="8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52">
              <a:spcBef>
                <a:spcPts val="94"/>
              </a:spcBef>
            </a:pPr>
            <a:r>
              <a:rPr lang="en-US" sz="874" u="sng" spc="-12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paritosh</a:t>
            </a:r>
            <a:r>
              <a:rPr sz="874" u="sng" spc="-12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.</a:t>
            </a:r>
            <a:r>
              <a:rPr lang="en-US" sz="874" u="sng" spc="-12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sharma</a:t>
            </a:r>
            <a:r>
              <a:rPr sz="874" u="sng" spc="-12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@lisn.upsaclay.fr</a:t>
            </a:r>
            <a:endParaRPr sz="874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object 5">
            <a:extLst>
              <a:ext uri="{FF2B5EF4-FFF2-40B4-BE49-F238E27FC236}">
                <a16:creationId xmlns:a16="http://schemas.microsoft.com/office/drawing/2014/main" id="{E8225841-02A8-428D-BB77-E70009186D5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9762" y="292361"/>
            <a:ext cx="817528" cy="3832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0597BA5-18FB-462B-9D9F-54FB42DC61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1" y="322142"/>
            <a:ext cx="379188" cy="379188"/>
          </a:xfrm>
          <a:prstGeom prst="rect">
            <a:avLst/>
          </a:prstGeom>
        </p:spPr>
      </p:pic>
      <p:sp>
        <p:nvSpPr>
          <p:cNvPr id="39" name="PB0">
            <a:extLst>
              <a:ext uri="{FF2B5EF4-FFF2-40B4-BE49-F238E27FC236}">
                <a16:creationId xmlns:a16="http://schemas.microsoft.com/office/drawing/2014/main" id="{742CCF80-A0AB-4C65-9D85-44F9521775EA}"/>
              </a:ext>
            </a:extLst>
          </p:cNvPr>
          <p:cNvSpPr/>
          <p:nvPr/>
        </p:nvSpPr>
        <p:spPr>
          <a:xfrm>
            <a:off x="-332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PB4">
            <a:extLst>
              <a:ext uri="{FF2B5EF4-FFF2-40B4-BE49-F238E27FC236}">
                <a16:creationId xmlns:a16="http://schemas.microsoft.com/office/drawing/2014/main" id="{EFBFEFE4-DAA7-495F-8280-83E7D27CB85A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5">
            <a:extLst>
              <a:ext uri="{FF2B5EF4-FFF2-40B4-BE49-F238E27FC236}">
                <a16:creationId xmlns:a16="http://schemas.microsoft.com/office/drawing/2014/main" id="{F298C044-246B-4F6B-8123-4A81174BE5E2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6">
            <a:extLst>
              <a:ext uri="{FF2B5EF4-FFF2-40B4-BE49-F238E27FC236}">
                <a16:creationId xmlns:a16="http://schemas.microsoft.com/office/drawing/2014/main" id="{351A61E2-5914-46D6-8B2E-4D55CA8FFC01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7">
            <a:extLst>
              <a:ext uri="{FF2B5EF4-FFF2-40B4-BE49-F238E27FC236}">
                <a16:creationId xmlns:a16="http://schemas.microsoft.com/office/drawing/2014/main" id="{13B348FD-9063-4EBB-AC76-EE04C3A04237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8">
            <a:extLst>
              <a:ext uri="{FF2B5EF4-FFF2-40B4-BE49-F238E27FC236}">
                <a16:creationId xmlns:a16="http://schemas.microsoft.com/office/drawing/2014/main" id="{8F91E92D-79DB-4D31-97B6-B47197DD2B1C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9">
            <a:extLst>
              <a:ext uri="{FF2B5EF4-FFF2-40B4-BE49-F238E27FC236}">
                <a16:creationId xmlns:a16="http://schemas.microsoft.com/office/drawing/2014/main" id="{9DEAA766-702F-4739-BEAB-DC7043626166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0">
            <a:extLst>
              <a:ext uri="{FF2B5EF4-FFF2-40B4-BE49-F238E27FC236}">
                <a16:creationId xmlns:a16="http://schemas.microsoft.com/office/drawing/2014/main" id="{D723DB19-9054-4DF0-BC0A-82C93EAD661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11">
            <a:extLst>
              <a:ext uri="{FF2B5EF4-FFF2-40B4-BE49-F238E27FC236}">
                <a16:creationId xmlns:a16="http://schemas.microsoft.com/office/drawing/2014/main" id="{73405678-C3C1-480C-8A88-3EE102236A6D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12">
            <a:extLst>
              <a:ext uri="{FF2B5EF4-FFF2-40B4-BE49-F238E27FC236}">
                <a16:creationId xmlns:a16="http://schemas.microsoft.com/office/drawing/2014/main" id="{15DA9260-161B-4758-A5D2-BC764B4E8751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13">
            <a:extLst>
              <a:ext uri="{FF2B5EF4-FFF2-40B4-BE49-F238E27FC236}">
                <a16:creationId xmlns:a16="http://schemas.microsoft.com/office/drawing/2014/main" id="{3B60D341-C7C0-43B2-9533-4471DBBE5EDD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14">
            <a:extLst>
              <a:ext uri="{FF2B5EF4-FFF2-40B4-BE49-F238E27FC236}">
                <a16:creationId xmlns:a16="http://schemas.microsoft.com/office/drawing/2014/main" id="{B7E53BC4-F9E5-4C21-B7BA-D98E14AFEE61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PB15">
            <a:extLst>
              <a:ext uri="{FF2B5EF4-FFF2-40B4-BE49-F238E27FC236}">
                <a16:creationId xmlns:a16="http://schemas.microsoft.com/office/drawing/2014/main" id="{9A2AA710-C18C-4DA4-97FC-E30E5317A615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PB16">
            <a:extLst>
              <a:ext uri="{FF2B5EF4-FFF2-40B4-BE49-F238E27FC236}">
                <a16:creationId xmlns:a16="http://schemas.microsoft.com/office/drawing/2014/main" id="{31B56BA6-DCE3-4836-AB76-8C1D4D0D37B8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PB17">
            <a:extLst>
              <a:ext uri="{FF2B5EF4-FFF2-40B4-BE49-F238E27FC236}">
                <a16:creationId xmlns:a16="http://schemas.microsoft.com/office/drawing/2014/main" id="{F3D22803-DBEB-4659-9447-B032B15DC39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PB18">
            <a:extLst>
              <a:ext uri="{FF2B5EF4-FFF2-40B4-BE49-F238E27FC236}">
                <a16:creationId xmlns:a16="http://schemas.microsoft.com/office/drawing/2014/main" id="{70091FD5-FB03-4982-840B-3B6AACB03236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B19">
            <a:extLst>
              <a:ext uri="{FF2B5EF4-FFF2-40B4-BE49-F238E27FC236}">
                <a16:creationId xmlns:a16="http://schemas.microsoft.com/office/drawing/2014/main" id="{4DA67EA8-9AB8-4BE8-9CE7-C00567729EE2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PB20">
            <a:extLst>
              <a:ext uri="{FF2B5EF4-FFF2-40B4-BE49-F238E27FC236}">
                <a16:creationId xmlns:a16="http://schemas.microsoft.com/office/drawing/2014/main" id="{589C7C2D-5A1C-4F13-942A-826A816B74C4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Picture 6" descr="A picture containing text, envelope, stationary&#10;&#10;Description automatically generated">
            <a:extLst>
              <a:ext uri="{FF2B5EF4-FFF2-40B4-BE49-F238E27FC236}">
                <a16:creationId xmlns:a16="http://schemas.microsoft.com/office/drawing/2014/main" id="{30A631A2-BD1D-B6E3-F1F5-AE237BFF2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9" y="235768"/>
            <a:ext cx="715013" cy="7150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4" y="93128"/>
            <a:ext cx="800015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Problem</a:t>
            </a:r>
            <a:endParaRPr spc="-94" dirty="0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CC2F303-4F6F-7508-DD68-A42D6D18E814}"/>
              </a:ext>
            </a:extLst>
          </p:cNvPr>
          <p:cNvSpPr txBox="1"/>
          <p:nvPr/>
        </p:nvSpPr>
        <p:spPr>
          <a:xfrm>
            <a:off x="296806" y="994114"/>
            <a:ext cx="3268719" cy="1026701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Restriction using IK and joint limits only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Loss of chain when evaluating </a:t>
            </a:r>
            <a:r>
              <a:rPr lang="en-US" sz="1248" i="1" dirty="0" err="1">
                <a:solidFill>
                  <a:srgbClr val="1D1E3F"/>
                </a:solidFill>
                <a:latin typeface="Tahoma"/>
                <a:cs typeface="Tahoma"/>
              </a:rPr>
              <a:t>transpaths</a:t>
            </a:r>
            <a:endParaRPr lang="en-US" sz="1248" i="1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i="1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How to extend low-level constraints?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BD9CE-DC5B-2B1C-0D3C-8B9CA56B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28" y="2155240"/>
            <a:ext cx="1339416" cy="1497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ABC648-D1A8-2963-0F49-DE905EE599C1}"/>
              </a:ext>
            </a:extLst>
          </p:cNvPr>
          <p:cNvSpPr txBox="1"/>
          <p:nvPr/>
        </p:nvSpPr>
        <p:spPr>
          <a:xfrm>
            <a:off x="1052413" y="3640117"/>
            <a:ext cx="774571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Source: Moody(1997</a:t>
            </a:r>
            <a:endParaRPr lang="en-FR" sz="4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B4A91-32AE-00B9-34D8-22907DE347EE}"/>
              </a:ext>
            </a:extLst>
          </p:cNvPr>
          <p:cNvSpPr txBox="1"/>
          <p:nvPr/>
        </p:nvSpPr>
        <p:spPr>
          <a:xfrm>
            <a:off x="4216859" y="2870555"/>
            <a:ext cx="930063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Marionette effect during IK</a:t>
            </a:r>
            <a:endParaRPr lang="en-FR" sz="499" dirty="0"/>
          </a:p>
        </p:txBody>
      </p:sp>
      <p:sp>
        <p:nvSpPr>
          <p:cNvPr id="3" name="PB0">
            <a:extLst>
              <a:ext uri="{FF2B5EF4-FFF2-40B4-BE49-F238E27FC236}">
                <a16:creationId xmlns:a16="http://schemas.microsoft.com/office/drawing/2014/main" id="{B14CC185-788E-FC65-2B51-AD4C5BE0CAA2}"/>
              </a:ext>
            </a:extLst>
          </p:cNvPr>
          <p:cNvSpPr/>
          <p:nvPr/>
        </p:nvSpPr>
        <p:spPr>
          <a:xfrm>
            <a:off x="319255" y="3887629"/>
            <a:ext cx="320006" cy="2159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FB03475E-9CEC-C833-80CF-002D08D84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r="42054"/>
          <a:stretch/>
        </p:blipFill>
        <p:spPr>
          <a:xfrm>
            <a:off x="3679742" y="1019452"/>
            <a:ext cx="1904789" cy="18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9746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99" y="85161"/>
            <a:ext cx="2663085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pc="-25" dirty="0"/>
              <a:t>Solution: Layers</a:t>
            </a:r>
            <a:endParaRPr spc="-25" dirty="0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360E9C03-44FD-40EA-96D1-A8AC99CA7A5D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8BD00069-7451-4752-9F78-DE25E74E799C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CD526D2C-18B8-46D0-A2AC-5ADCB6452849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FDAEE284-BFE8-4AF9-AAC5-0FBD5F32E345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EABDC7C9-00EB-4519-A436-85DE9E6B8AD7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FD23F120-7FF7-46FE-BB97-5591B12068BE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59511DA9-8385-4EDE-86BD-00A4157D530D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996702D2-62BF-4C47-8657-4E1BC84E324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F6860AD9-F74A-465D-BB68-74EF215EF1AD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B1F87F34-36E9-420A-8A81-EC3DD4A047AD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C1F03354-324B-46A7-B032-39254B1A1ABD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2E82006F-EB8A-482A-94D7-206F76EC9978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CC80EC5E-EDE1-43E6-BF63-8830FD34F2C4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94CACF55-83C5-4C69-B78F-88DC884458D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B42E144E-EC74-438B-ADB9-9E51C66584C0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7533A0FC-6A0C-4A6C-8E1A-6E6B7ACF3BAF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803B9E7-9915-4B8C-BD44-B8C8867936E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26A202B3-3F55-499A-BB58-4866E61AAB50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237A088-ECC7-91D1-EC5F-AC0AF2E170D9}"/>
              </a:ext>
            </a:extLst>
          </p:cNvPr>
          <p:cNvSpPr txBox="1"/>
          <p:nvPr/>
        </p:nvSpPr>
        <p:spPr>
          <a:xfrm>
            <a:off x="319678" y="1321594"/>
            <a:ext cx="4638150" cy="1231565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Define separate layers based on the constraint evaluation.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Order constraints in the blocks based on dependencies.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Apply constraint on a specific layer and update the layer.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3" name="PB0">
            <a:extLst>
              <a:ext uri="{FF2B5EF4-FFF2-40B4-BE49-F238E27FC236}">
                <a16:creationId xmlns:a16="http://schemas.microsoft.com/office/drawing/2014/main" id="{3A68E7A0-9354-AFC9-8360-F3B90B586ED7}"/>
              </a:ext>
            </a:extLst>
          </p:cNvPr>
          <p:cNvSpPr/>
          <p:nvPr/>
        </p:nvSpPr>
        <p:spPr>
          <a:xfrm>
            <a:off x="959688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05" y="24191"/>
            <a:ext cx="1321239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pc="-25" dirty="0"/>
              <a:t>IK Layer</a:t>
            </a:r>
            <a:endParaRPr spc="-75" dirty="0"/>
          </a:p>
        </p:txBody>
      </p:sp>
      <p:sp>
        <p:nvSpPr>
          <p:cNvPr id="35" name="PB3">
            <a:extLst>
              <a:ext uri="{FF2B5EF4-FFF2-40B4-BE49-F238E27FC236}">
                <a16:creationId xmlns:a16="http://schemas.microsoft.com/office/drawing/2014/main" id="{46B2B559-D319-4167-B87F-760F25A9369F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4">
            <a:extLst>
              <a:ext uri="{FF2B5EF4-FFF2-40B4-BE49-F238E27FC236}">
                <a16:creationId xmlns:a16="http://schemas.microsoft.com/office/drawing/2014/main" id="{E961F851-8ED9-4C32-A107-C8042EFA1766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5">
            <a:extLst>
              <a:ext uri="{FF2B5EF4-FFF2-40B4-BE49-F238E27FC236}">
                <a16:creationId xmlns:a16="http://schemas.microsoft.com/office/drawing/2014/main" id="{D7A83DBF-53A6-4387-AAA2-9C1C3E1EF744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6">
            <a:extLst>
              <a:ext uri="{FF2B5EF4-FFF2-40B4-BE49-F238E27FC236}">
                <a16:creationId xmlns:a16="http://schemas.microsoft.com/office/drawing/2014/main" id="{3BA9124A-93FC-4D74-ABB2-3A66DE503E10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7">
            <a:extLst>
              <a:ext uri="{FF2B5EF4-FFF2-40B4-BE49-F238E27FC236}">
                <a16:creationId xmlns:a16="http://schemas.microsoft.com/office/drawing/2014/main" id="{44E98839-74DC-4E13-B44D-DBC2890F621E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8">
            <a:extLst>
              <a:ext uri="{FF2B5EF4-FFF2-40B4-BE49-F238E27FC236}">
                <a16:creationId xmlns:a16="http://schemas.microsoft.com/office/drawing/2014/main" id="{CCE25611-F71A-4678-A1E0-CA3D0F15BA65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9">
            <a:extLst>
              <a:ext uri="{FF2B5EF4-FFF2-40B4-BE49-F238E27FC236}">
                <a16:creationId xmlns:a16="http://schemas.microsoft.com/office/drawing/2014/main" id="{7CD6E3F0-9DF7-4D21-9DF3-239C8039BF2E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0">
            <a:extLst>
              <a:ext uri="{FF2B5EF4-FFF2-40B4-BE49-F238E27FC236}">
                <a16:creationId xmlns:a16="http://schemas.microsoft.com/office/drawing/2014/main" id="{3D58E1AB-161E-42B0-869B-73170A0EBAA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1">
            <a:extLst>
              <a:ext uri="{FF2B5EF4-FFF2-40B4-BE49-F238E27FC236}">
                <a16:creationId xmlns:a16="http://schemas.microsoft.com/office/drawing/2014/main" id="{7BDEE1CE-E8AD-4D39-ACB3-21740E15B2BB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2">
            <a:extLst>
              <a:ext uri="{FF2B5EF4-FFF2-40B4-BE49-F238E27FC236}">
                <a16:creationId xmlns:a16="http://schemas.microsoft.com/office/drawing/2014/main" id="{A6D52B22-79DF-4F3B-87DC-7950B0CA27C2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3">
            <a:extLst>
              <a:ext uri="{FF2B5EF4-FFF2-40B4-BE49-F238E27FC236}">
                <a16:creationId xmlns:a16="http://schemas.microsoft.com/office/drawing/2014/main" id="{FB3193CE-42DA-465C-88CA-A7ECF98FDC2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4">
            <a:extLst>
              <a:ext uri="{FF2B5EF4-FFF2-40B4-BE49-F238E27FC236}">
                <a16:creationId xmlns:a16="http://schemas.microsoft.com/office/drawing/2014/main" id="{5D443FAA-AE87-437C-B5DD-D4518483DFCA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5">
            <a:extLst>
              <a:ext uri="{FF2B5EF4-FFF2-40B4-BE49-F238E27FC236}">
                <a16:creationId xmlns:a16="http://schemas.microsoft.com/office/drawing/2014/main" id="{E5480A66-CA64-469F-8E90-4A39834CFC10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6">
            <a:extLst>
              <a:ext uri="{FF2B5EF4-FFF2-40B4-BE49-F238E27FC236}">
                <a16:creationId xmlns:a16="http://schemas.microsoft.com/office/drawing/2014/main" id="{D21EE2BB-2ADB-4D6F-9ED5-75255FF63EE5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7">
            <a:extLst>
              <a:ext uri="{FF2B5EF4-FFF2-40B4-BE49-F238E27FC236}">
                <a16:creationId xmlns:a16="http://schemas.microsoft.com/office/drawing/2014/main" id="{C73087AF-1799-4005-8FD5-3A91CA6F4EC2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18">
            <a:extLst>
              <a:ext uri="{FF2B5EF4-FFF2-40B4-BE49-F238E27FC236}">
                <a16:creationId xmlns:a16="http://schemas.microsoft.com/office/drawing/2014/main" id="{233A7AAA-502E-4FCC-9E99-EC3CDFC669C7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19">
            <a:extLst>
              <a:ext uri="{FF2B5EF4-FFF2-40B4-BE49-F238E27FC236}">
                <a16:creationId xmlns:a16="http://schemas.microsoft.com/office/drawing/2014/main" id="{34766742-7784-4A9B-A0A9-D9ACFD22D183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0">
            <a:extLst>
              <a:ext uri="{FF2B5EF4-FFF2-40B4-BE49-F238E27FC236}">
                <a16:creationId xmlns:a16="http://schemas.microsoft.com/office/drawing/2014/main" id="{A376C474-0C9F-462B-8BC7-0DAAA2671AA5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6973911-887F-9260-F88D-8F42458966C1}"/>
              </a:ext>
            </a:extLst>
          </p:cNvPr>
          <p:cNvSpPr txBox="1"/>
          <p:nvPr/>
        </p:nvSpPr>
        <p:spPr>
          <a:xfrm>
            <a:off x="319178" y="931579"/>
            <a:ext cx="3626847" cy="1026701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IK layer for hands, fingers and spine.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Reuse the same chain for </a:t>
            </a:r>
            <a:r>
              <a:rPr lang="en-US" sz="1248" i="1" dirty="0" err="1">
                <a:solidFill>
                  <a:srgbClr val="1D1E3F"/>
                </a:solidFill>
                <a:latin typeface="Tahoma"/>
                <a:cs typeface="Tahoma"/>
              </a:rPr>
              <a:t>transpath</a:t>
            </a: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 evaluation.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7ADC1-7BDB-4449-B07E-24E5A2E0D871}"/>
              </a:ext>
            </a:extLst>
          </p:cNvPr>
          <p:cNvSpPr txBox="1"/>
          <p:nvPr/>
        </p:nvSpPr>
        <p:spPr>
          <a:xfrm>
            <a:off x="1126435" y="3599209"/>
            <a:ext cx="585417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Hand IK chain</a:t>
            </a:r>
            <a:endParaRPr lang="en-FR" sz="499" dirty="0"/>
          </a:p>
        </p:txBody>
      </p:sp>
      <p:sp>
        <p:nvSpPr>
          <p:cNvPr id="3" name="PB0">
            <a:extLst>
              <a:ext uri="{FF2B5EF4-FFF2-40B4-BE49-F238E27FC236}">
                <a16:creationId xmlns:a16="http://schemas.microsoft.com/office/drawing/2014/main" id="{CD6FAEA9-0031-2C4D-198C-FA34A0852734}"/>
              </a:ext>
            </a:extLst>
          </p:cNvPr>
          <p:cNvSpPr/>
          <p:nvPr/>
        </p:nvSpPr>
        <p:spPr>
          <a:xfrm>
            <a:off x="1279694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83032-CB26-D582-8CBC-88E25A0AD8F3}"/>
              </a:ext>
            </a:extLst>
          </p:cNvPr>
          <p:cNvSpPr txBox="1"/>
          <p:nvPr/>
        </p:nvSpPr>
        <p:spPr>
          <a:xfrm>
            <a:off x="3900284" y="3616936"/>
            <a:ext cx="612668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Finger IK chain</a:t>
            </a:r>
            <a:endParaRPr lang="en-FR" sz="49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18F70-2BDB-9C2B-7912-509AFD89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46" y="2159794"/>
            <a:ext cx="1409596" cy="1396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67C0AD-CF58-6A6F-D897-130C952AD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485" y="2128996"/>
            <a:ext cx="1010530" cy="14452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66" y="67371"/>
            <a:ext cx="1512122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498" b="1" spc="-37" dirty="0">
                <a:solidFill>
                  <a:srgbClr val="F9F9F9"/>
                </a:solidFill>
                <a:latin typeface="Arial"/>
                <a:cs typeface="Arial"/>
              </a:rPr>
              <a:t>FK Layer</a:t>
            </a:r>
            <a:endParaRPr lang="en-US" sz="149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072" y="4122169"/>
            <a:ext cx="32575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2">
              <a:lnSpc>
                <a:spcPts val="961"/>
              </a:lnSpc>
            </a:pPr>
            <a:r>
              <a:rPr sz="874" spc="-12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874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015DA5BB-1FC5-4CAE-BC7F-C2E67916F740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049A139-EA15-49BC-9D83-83741BD3FFCE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47B7012B-0713-4ED4-828A-F474864C04B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7AED722B-7B05-469B-A507-341315CE8B56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E80E8885-933F-4BC8-BC4D-C17BDE42E928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E825F23-BC7A-48BA-B627-01CE50F297F7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892E1274-28B1-4621-9654-47BFDF7AEC81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EF0EC56B-AF8B-4F23-9CD2-F502528B3A8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E2B395B4-9135-4007-8061-79A5DE1D1BB1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5598F191-3E95-4D13-AFE7-4DD6C131CC12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85C372C-5F6A-40A7-82D3-E252576822EA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879D4A18-A410-4E5E-89E0-F875D43204EE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8893DFA5-1701-4815-9E17-6E11615855D5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AF0AFBCA-F4CD-432C-AE22-23751C1E0B0B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DE730864-84C4-4561-9655-2A161133855B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6469F345-E6B5-4061-AF55-E42B32047806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D59EA147-7930-47C9-A47D-D0F41A5CA0D1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86816C2-FB8A-4B9A-8924-185914EBE290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CB2DEE9E-0139-BDB3-4107-550B8B12A534}"/>
              </a:ext>
            </a:extLst>
          </p:cNvPr>
          <p:cNvSpPr/>
          <p:nvPr/>
        </p:nvSpPr>
        <p:spPr>
          <a:xfrm>
            <a:off x="1599701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702311E-ADA0-7F14-F71F-B98FA3CE5F36}"/>
              </a:ext>
            </a:extLst>
          </p:cNvPr>
          <p:cNvSpPr txBox="1"/>
          <p:nvPr/>
        </p:nvSpPr>
        <p:spPr>
          <a:xfrm>
            <a:off x="319678" y="1260624"/>
            <a:ext cx="3626847" cy="809013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Used for evaluating forward kinematics such as </a:t>
            </a:r>
            <a:r>
              <a:rPr lang="en-US" sz="1248" i="1" dirty="0">
                <a:solidFill>
                  <a:srgbClr val="1D1E3F"/>
                </a:solidFill>
                <a:latin typeface="Tahoma"/>
                <a:cs typeface="Tahoma"/>
              </a:rPr>
              <a:t>orient</a:t>
            </a: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, </a:t>
            </a:r>
            <a:r>
              <a:rPr lang="en-US" sz="1248" i="1" dirty="0">
                <a:solidFill>
                  <a:srgbClr val="1D1E3F"/>
                </a:solidFill>
                <a:latin typeface="Tahoma"/>
                <a:cs typeface="Tahoma"/>
              </a:rPr>
              <a:t>trill.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EDEAF-2B4A-0076-6409-DB5DB1EC16CC}"/>
              </a:ext>
            </a:extLst>
          </p:cNvPr>
          <p:cNvSpPr txBox="1"/>
          <p:nvPr/>
        </p:nvSpPr>
        <p:spPr>
          <a:xfrm>
            <a:off x="4681484" y="3531394"/>
            <a:ext cx="516488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FK for hand</a:t>
            </a:r>
            <a:endParaRPr lang="en-FR" sz="499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FA5EE-FE1D-104A-0C10-D63251A2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72" y="2050490"/>
            <a:ext cx="1318906" cy="138736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05" y="82645"/>
            <a:ext cx="1512122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498" b="1" spc="-37" dirty="0">
                <a:solidFill>
                  <a:srgbClr val="F9F9F9"/>
                </a:solidFill>
                <a:latin typeface="Arial"/>
                <a:cs typeface="Arial"/>
              </a:rPr>
              <a:t>Morph Layer</a:t>
            </a:r>
            <a:endParaRPr lang="en-US" sz="149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072" y="4122169"/>
            <a:ext cx="32575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2">
              <a:lnSpc>
                <a:spcPts val="961"/>
              </a:lnSpc>
            </a:pPr>
            <a:r>
              <a:rPr sz="874" spc="-12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874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015DA5BB-1FC5-4CAE-BC7F-C2E67916F740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049A139-EA15-49BC-9D83-83741BD3FFCE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47B7012B-0713-4ED4-828A-F474864C04B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7AED722B-7B05-469B-A507-341315CE8B56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E80E8885-933F-4BC8-BC4D-C17BDE42E928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E825F23-BC7A-48BA-B627-01CE50F297F7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892E1274-28B1-4621-9654-47BFDF7AEC81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EF0EC56B-AF8B-4F23-9CD2-F502528B3A8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E2B395B4-9135-4007-8061-79A5DE1D1BB1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5598F191-3E95-4D13-AFE7-4DD6C131CC12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85C372C-5F6A-40A7-82D3-E252576822EA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879D4A18-A410-4E5E-89E0-F875D43204EE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8893DFA5-1701-4815-9E17-6E11615855D5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AF0AFBCA-F4CD-432C-AE22-23751C1E0B0B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DE730864-84C4-4561-9655-2A161133855B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6469F345-E6B5-4061-AF55-E42B32047806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D59EA147-7930-47C9-A47D-D0F41A5CA0D1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86816C2-FB8A-4B9A-8924-185914EBE290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47F55BE-6BA9-CEA5-F4F4-AD82E5FFB90F}"/>
              </a:ext>
            </a:extLst>
          </p:cNvPr>
          <p:cNvSpPr txBox="1"/>
          <p:nvPr/>
        </p:nvSpPr>
        <p:spPr>
          <a:xfrm>
            <a:off x="161612" y="1101776"/>
            <a:ext cx="3175313" cy="1026701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Morph layer when motion space is 1D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Facial expressions using shape keys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999C60-160C-67F2-950D-1124598A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74" y="2300206"/>
            <a:ext cx="1135863" cy="1360539"/>
          </a:xfrm>
          <a:prstGeom prst="rect">
            <a:avLst/>
          </a:prstGeom>
        </p:spPr>
      </p:pic>
      <p:sp>
        <p:nvSpPr>
          <p:cNvPr id="8" name="PB0">
            <a:extLst>
              <a:ext uri="{FF2B5EF4-FFF2-40B4-BE49-F238E27FC236}">
                <a16:creationId xmlns:a16="http://schemas.microsoft.com/office/drawing/2014/main" id="{4478D3CC-4AC1-09E4-3FF5-23B2905B933D}"/>
              </a:ext>
            </a:extLst>
          </p:cNvPr>
          <p:cNvSpPr/>
          <p:nvPr/>
        </p:nvSpPr>
        <p:spPr>
          <a:xfrm>
            <a:off x="1599700" y="3898104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14</a:t>
            </a:r>
          </a:p>
        </p:txBody>
      </p:sp>
      <p:pic>
        <p:nvPicPr>
          <p:cNvPr id="14" name="Picture 13" descr="A close-up of a person's hand&#10;&#10;Description automatically generated with low confidence">
            <a:extLst>
              <a:ext uri="{FF2B5EF4-FFF2-40B4-BE49-F238E27FC236}">
                <a16:creationId xmlns:a16="http://schemas.microsoft.com/office/drawing/2014/main" id="{8B4FC80A-DA20-6DF6-FA72-55D43E6CC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10" y="1156927"/>
            <a:ext cx="1898650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5E40C1-C055-B4B2-0144-B4CCF866857C}"/>
              </a:ext>
            </a:extLst>
          </p:cNvPr>
          <p:cNvSpPr txBox="1"/>
          <p:nvPr/>
        </p:nvSpPr>
        <p:spPr>
          <a:xfrm>
            <a:off x="4074644" y="2131057"/>
            <a:ext cx="810220" cy="169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99" dirty="0"/>
              <a:t>Morph for </a:t>
            </a:r>
            <a:r>
              <a:rPr lang="en-GB" sz="499" dirty="0" err="1"/>
              <a:t>index_r</a:t>
            </a:r>
            <a:endParaRPr lang="en-FR" sz="499" dirty="0"/>
          </a:p>
        </p:txBody>
      </p:sp>
    </p:spTree>
    <p:extLst>
      <p:ext uri="{BB962C8B-B14F-4D97-AF65-F5344CB8AC3E}">
        <p14:creationId xmlns:p14="http://schemas.microsoft.com/office/powerpoint/2010/main" val="229731472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28" y="67350"/>
            <a:ext cx="2312136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498" b="1" spc="-37" dirty="0">
                <a:solidFill>
                  <a:srgbClr val="F9F9F9"/>
                </a:solidFill>
                <a:latin typeface="Arial"/>
                <a:cs typeface="Arial"/>
              </a:rPr>
              <a:t>Ordering the blocks</a:t>
            </a:r>
            <a:endParaRPr lang="en-US" sz="149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072" y="4122169"/>
            <a:ext cx="32575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2">
              <a:lnSpc>
                <a:spcPts val="961"/>
              </a:lnSpc>
            </a:pPr>
            <a:r>
              <a:rPr sz="874" spc="-12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874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015DA5BB-1FC5-4CAE-BC7F-C2E67916F740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049A139-EA15-49BC-9D83-83741BD3FFCE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47B7012B-0713-4ED4-828A-F474864C04B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7AED722B-7B05-469B-A507-341315CE8B56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E80E8885-933F-4BC8-BC4D-C17BDE42E928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892E1274-28B1-4621-9654-47BFDF7AEC81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EF0EC56B-AF8B-4F23-9CD2-F502528B3A8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E2B395B4-9135-4007-8061-79A5DE1D1BB1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5598F191-3E95-4D13-AFE7-4DD6C131CC12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85C372C-5F6A-40A7-82D3-E252576822EA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879D4A18-A410-4E5E-89E0-F875D43204EE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8893DFA5-1701-4815-9E17-6E11615855D5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AF0AFBCA-F4CD-432C-AE22-23751C1E0B0B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DE730864-84C4-4561-9655-2A161133855B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6469F345-E6B5-4061-AF55-E42B32047806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D59EA147-7930-47C9-A47D-D0F41A5CA0D1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86816C2-FB8A-4B9A-8924-185914EBE290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F3A9D655-498C-EE8C-3C8E-1A13914E279B}"/>
              </a:ext>
            </a:extLst>
          </p:cNvPr>
          <p:cNvSpPr/>
          <p:nvPr/>
        </p:nvSpPr>
        <p:spPr>
          <a:xfrm>
            <a:off x="1599700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2BC7CEC-BCE6-8ECF-FF6C-BB3D75C493ED}"/>
              </a:ext>
            </a:extLst>
          </p:cNvPr>
          <p:cNvSpPr txBox="1"/>
          <p:nvPr/>
        </p:nvSpPr>
        <p:spPr>
          <a:xfrm>
            <a:off x="240645" y="940594"/>
            <a:ext cx="5001279" cy="616974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Create a dependency acyclic graph based on block dependencies.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Topologic sorting for evaluation order.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1D466-43B0-22E5-0DC8-F7C54998F85B}"/>
              </a:ext>
            </a:extLst>
          </p:cNvPr>
          <p:cNvSpPr/>
          <p:nvPr/>
        </p:nvSpPr>
        <p:spPr>
          <a:xfrm>
            <a:off x="262004" y="2518453"/>
            <a:ext cx="1234236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75FC5-5029-33B6-13B4-D286185C940D}"/>
              </a:ext>
            </a:extLst>
          </p:cNvPr>
          <p:cNvSpPr/>
          <p:nvPr/>
        </p:nvSpPr>
        <p:spPr>
          <a:xfrm>
            <a:off x="1855793" y="2035118"/>
            <a:ext cx="1343937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Wrist movement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707CFD-073D-A44E-D3A1-DC4E342FD73B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1496240" y="2159794"/>
            <a:ext cx="359553" cy="48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C5781-4DF9-B910-2D59-72A4A4C7BFC0}"/>
              </a:ext>
            </a:extLst>
          </p:cNvPr>
          <p:cNvSpPr/>
          <p:nvPr/>
        </p:nvSpPr>
        <p:spPr>
          <a:xfrm>
            <a:off x="1855793" y="3036052"/>
            <a:ext cx="1562016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Wrist movement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A11FD8-EAFD-F2EE-F668-DC8931F77AC7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flipH="1" flipV="1">
            <a:off x="1496240" y="2643129"/>
            <a:ext cx="359553" cy="51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54C4C8-39E5-33F7-759E-71B9F3A8023A}"/>
              </a:ext>
            </a:extLst>
          </p:cNvPr>
          <p:cNvSpPr/>
          <p:nvPr/>
        </p:nvSpPr>
        <p:spPr>
          <a:xfrm>
            <a:off x="3730794" y="2082596"/>
            <a:ext cx="1885079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Transition(interpolation )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7BB79E-4A02-8FFA-F02E-423323CB561B}"/>
              </a:ext>
            </a:extLst>
          </p:cNvPr>
          <p:cNvSpPr/>
          <p:nvPr/>
        </p:nvSpPr>
        <p:spPr>
          <a:xfrm>
            <a:off x="3730793" y="2599749"/>
            <a:ext cx="1885079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CF6CA6-B62A-BCEE-D522-6D9CC021F2F1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3199730" y="2159794"/>
            <a:ext cx="531064" cy="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4FFC9B-DC38-3FE5-2528-B9B0F1E49B74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3417809" y="2207272"/>
            <a:ext cx="312985" cy="95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8792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39713" y="2014561"/>
            <a:ext cx="1169063" cy="290465"/>
          </a:xfrm>
          <a:prstGeom prst="rect">
            <a:avLst/>
          </a:prstGeom>
        </p:spPr>
        <p:txBody>
          <a:bodyPr vert="horz" wrap="square" lIns="0" tIns="21400" rIns="0" bIns="0" rtlCol="0">
            <a:spAutoFit/>
          </a:bodyPr>
          <a:lstStyle/>
          <a:p>
            <a:pPr marL="15852" algn="ctr">
              <a:spcBef>
                <a:spcPts val="169"/>
              </a:spcBef>
            </a:pPr>
            <a:r>
              <a:rPr lang="en-US" sz="1747" b="1" spc="-67" dirty="0">
                <a:solidFill>
                  <a:srgbClr val="1D1E3F"/>
                </a:solidFill>
                <a:latin typeface="Arial"/>
                <a:cs typeface="Arial"/>
              </a:rPr>
              <a:t>Results</a:t>
            </a:r>
            <a:endParaRPr sz="1747" dirty="0">
              <a:solidFill>
                <a:srgbClr val="1D1E3F"/>
              </a:solidFill>
              <a:latin typeface="Arial"/>
              <a:cs typeface="Arial"/>
            </a:endParaRPr>
          </a:p>
        </p:txBody>
      </p:sp>
      <p:sp>
        <p:nvSpPr>
          <p:cNvPr id="32" name="PB3">
            <a:extLst>
              <a:ext uri="{FF2B5EF4-FFF2-40B4-BE49-F238E27FC236}">
                <a16:creationId xmlns:a16="http://schemas.microsoft.com/office/drawing/2014/main" id="{8A31CC21-764E-40CB-B525-F4BDBFDC6EEE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4">
            <a:extLst>
              <a:ext uri="{FF2B5EF4-FFF2-40B4-BE49-F238E27FC236}">
                <a16:creationId xmlns:a16="http://schemas.microsoft.com/office/drawing/2014/main" id="{1F3F5D75-76CC-434D-A766-90FC8A87B0E1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5">
            <a:extLst>
              <a:ext uri="{FF2B5EF4-FFF2-40B4-BE49-F238E27FC236}">
                <a16:creationId xmlns:a16="http://schemas.microsoft.com/office/drawing/2014/main" id="{5A29D7C9-7C18-410B-80BD-970D259326BF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6">
            <a:extLst>
              <a:ext uri="{FF2B5EF4-FFF2-40B4-BE49-F238E27FC236}">
                <a16:creationId xmlns:a16="http://schemas.microsoft.com/office/drawing/2014/main" id="{12D17D10-EB5D-44C3-BF6A-D050635AF928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7">
            <a:extLst>
              <a:ext uri="{FF2B5EF4-FFF2-40B4-BE49-F238E27FC236}">
                <a16:creationId xmlns:a16="http://schemas.microsoft.com/office/drawing/2014/main" id="{FF1FCFE5-CF6C-45D1-B513-6EF505FD110B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8">
            <a:extLst>
              <a:ext uri="{FF2B5EF4-FFF2-40B4-BE49-F238E27FC236}">
                <a16:creationId xmlns:a16="http://schemas.microsoft.com/office/drawing/2014/main" id="{5F16A35D-9015-449F-B43A-7C89E808891E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9">
            <a:extLst>
              <a:ext uri="{FF2B5EF4-FFF2-40B4-BE49-F238E27FC236}">
                <a16:creationId xmlns:a16="http://schemas.microsoft.com/office/drawing/2014/main" id="{13C6A0FD-08C3-4EC0-AFA9-85D22EB4DF3B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10">
            <a:extLst>
              <a:ext uri="{FF2B5EF4-FFF2-40B4-BE49-F238E27FC236}">
                <a16:creationId xmlns:a16="http://schemas.microsoft.com/office/drawing/2014/main" id="{3C95D206-87D5-4862-AA48-0DAF84C4B6D0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1">
            <a:extLst>
              <a:ext uri="{FF2B5EF4-FFF2-40B4-BE49-F238E27FC236}">
                <a16:creationId xmlns:a16="http://schemas.microsoft.com/office/drawing/2014/main" id="{4FDD523A-0C8C-4B55-9315-3C122B10A3D6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2">
            <a:extLst>
              <a:ext uri="{FF2B5EF4-FFF2-40B4-BE49-F238E27FC236}">
                <a16:creationId xmlns:a16="http://schemas.microsoft.com/office/drawing/2014/main" id="{210472F5-1B2E-4E7F-A9A4-6D178DCD91EC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3">
            <a:extLst>
              <a:ext uri="{FF2B5EF4-FFF2-40B4-BE49-F238E27FC236}">
                <a16:creationId xmlns:a16="http://schemas.microsoft.com/office/drawing/2014/main" id="{8307D208-5AB3-497E-9365-038E641E005D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4">
            <a:extLst>
              <a:ext uri="{FF2B5EF4-FFF2-40B4-BE49-F238E27FC236}">
                <a16:creationId xmlns:a16="http://schemas.microsoft.com/office/drawing/2014/main" id="{5BD6714F-73B3-4C67-8BCA-C4528C7C83FF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5">
            <a:extLst>
              <a:ext uri="{FF2B5EF4-FFF2-40B4-BE49-F238E27FC236}">
                <a16:creationId xmlns:a16="http://schemas.microsoft.com/office/drawing/2014/main" id="{4713A6AD-2008-4932-B06B-178F9A8A4C7E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6">
            <a:extLst>
              <a:ext uri="{FF2B5EF4-FFF2-40B4-BE49-F238E27FC236}">
                <a16:creationId xmlns:a16="http://schemas.microsoft.com/office/drawing/2014/main" id="{F2CEA7FE-8F36-4123-B960-BA41B535ED8F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7">
            <a:extLst>
              <a:ext uri="{FF2B5EF4-FFF2-40B4-BE49-F238E27FC236}">
                <a16:creationId xmlns:a16="http://schemas.microsoft.com/office/drawing/2014/main" id="{D658C879-0B10-47FC-B7C5-23152C955A13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8">
            <a:extLst>
              <a:ext uri="{FF2B5EF4-FFF2-40B4-BE49-F238E27FC236}">
                <a16:creationId xmlns:a16="http://schemas.microsoft.com/office/drawing/2014/main" id="{C44A82A4-5B47-4C28-BE77-622D81B449C3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9">
            <a:extLst>
              <a:ext uri="{FF2B5EF4-FFF2-40B4-BE49-F238E27FC236}">
                <a16:creationId xmlns:a16="http://schemas.microsoft.com/office/drawing/2014/main" id="{B95029F1-6D38-48A2-9192-A3AC5F368BAD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B0">
            <a:extLst>
              <a:ext uri="{FF2B5EF4-FFF2-40B4-BE49-F238E27FC236}">
                <a16:creationId xmlns:a16="http://schemas.microsoft.com/office/drawing/2014/main" id="{51AE2D59-AE71-F863-CC87-C205D863B6D0}"/>
              </a:ext>
            </a:extLst>
          </p:cNvPr>
          <p:cNvSpPr/>
          <p:nvPr/>
        </p:nvSpPr>
        <p:spPr>
          <a:xfrm>
            <a:off x="5439444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500768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32" y="93119"/>
            <a:ext cx="1797781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498" b="1" spc="-37" dirty="0">
                <a:solidFill>
                  <a:srgbClr val="F9F9F9"/>
                </a:solidFill>
                <a:latin typeface="Arial"/>
                <a:cs typeface="Arial"/>
              </a:rPr>
              <a:t>Future Work</a:t>
            </a:r>
            <a:endParaRPr sz="149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072" y="4122169"/>
            <a:ext cx="32575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2">
              <a:lnSpc>
                <a:spcPts val="961"/>
              </a:lnSpc>
            </a:pPr>
            <a:r>
              <a:rPr sz="874" spc="-12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874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70A9F81-5AD8-441A-8376-A22CDBBBF22E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9F7AB379-AD74-494B-9541-7DA5FBE3BDFC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69ADB092-855E-4276-93B9-F1AB133923BA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3704A26D-EEA0-49DC-BD33-013A46A9187F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816DAB2-F959-43D2-9BFE-F3F0D5CC07D4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6F8D194E-3638-4BA2-8088-B3C486F56D9B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A4D7E0F-0612-42FE-8E1C-B1F6AE440410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47977D3D-F3FA-4DCA-B038-DC5F1EEC7AB4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04B14B19-F933-4A8C-BD7E-F7B944A2F6E9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68EE7B96-24CD-4647-8105-A44548D5F090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C23E4C7-00DA-42A1-8986-CF4F0BFCD699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C38CED36-0D4E-4E61-8E50-6826069D52DE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F103F0AB-1367-4508-AB11-D20EB3CDD497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9431D934-49B3-4FDF-8D9A-BE0918DED672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3A882497-3E95-4BF0-958A-85CAC328A54C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9F579FEB-C8DE-4562-850A-83B3723F86FB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47847809-1B68-42AF-8BB5-844569098988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E54462F2-79F2-47A4-9083-BB70E691EFEA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04EF90E-C838-D17E-15D3-339196AF8EFE}"/>
              </a:ext>
            </a:extLst>
          </p:cNvPr>
          <p:cNvSpPr txBox="1"/>
          <p:nvPr/>
        </p:nvSpPr>
        <p:spPr>
          <a:xfrm>
            <a:off x="240646" y="940594"/>
            <a:ext cx="4638150" cy="2639964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Evaluation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Parameterizing the pre-animated motion data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Projection of low-level constraints to the motion space of pre-animated blocks.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Increasing the naturalness of our bottom-up.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Combining pre-animated and bottom-up</a:t>
            </a:r>
          </a:p>
          <a:p>
            <a:pPr marL="15852">
              <a:spcBef>
                <a:spcPts val="119"/>
              </a:spcBef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Testing and debugging our blender add-on for longer discourses.</a:t>
            </a:r>
          </a:p>
        </p:txBody>
      </p:sp>
      <p:sp>
        <p:nvSpPr>
          <p:cNvPr id="6" name="PB0">
            <a:extLst>
              <a:ext uri="{FF2B5EF4-FFF2-40B4-BE49-F238E27FC236}">
                <a16:creationId xmlns:a16="http://schemas.microsoft.com/office/drawing/2014/main" id="{4DF056D2-944F-9E50-6EC0-2789B83381BA}"/>
              </a:ext>
            </a:extLst>
          </p:cNvPr>
          <p:cNvSpPr/>
          <p:nvPr/>
        </p:nvSpPr>
        <p:spPr>
          <a:xfrm>
            <a:off x="1919706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12089992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5192" y="1729621"/>
            <a:ext cx="1169063" cy="879473"/>
          </a:xfrm>
          <a:prstGeom prst="rect">
            <a:avLst/>
          </a:prstGeom>
        </p:spPr>
        <p:txBody>
          <a:bodyPr vert="horz" wrap="square" lIns="0" tIns="21400" rIns="0" bIns="0" rtlCol="0">
            <a:spAutoFit/>
          </a:bodyPr>
          <a:lstStyle/>
          <a:p>
            <a:pPr marL="15852" algn="ctr">
              <a:spcBef>
                <a:spcPts val="169"/>
              </a:spcBef>
            </a:pPr>
            <a:r>
              <a:rPr lang="en-US" sz="1747" b="1" spc="-67" dirty="0">
                <a:solidFill>
                  <a:srgbClr val="1D1E3F"/>
                </a:solidFill>
                <a:latin typeface="Arial"/>
                <a:cs typeface="Arial"/>
              </a:rPr>
              <a:t>Thank you </a:t>
            </a:r>
          </a:p>
          <a:p>
            <a:pPr marL="15852" algn="ctr">
              <a:spcBef>
                <a:spcPts val="169"/>
              </a:spcBef>
            </a:pPr>
            <a:r>
              <a:rPr lang="en-US" sz="1747" b="1" spc="-67" dirty="0">
                <a:solidFill>
                  <a:srgbClr val="1D1E3F"/>
                </a:solidFill>
                <a:latin typeface="Arial"/>
                <a:cs typeface="Arial"/>
              </a:rPr>
              <a:t>And</a:t>
            </a:r>
          </a:p>
          <a:p>
            <a:pPr marL="15852" algn="ctr">
              <a:spcBef>
                <a:spcPts val="169"/>
              </a:spcBef>
            </a:pPr>
            <a:r>
              <a:rPr sz="1747" b="1" spc="-67" dirty="0">
                <a:solidFill>
                  <a:srgbClr val="1D1E3F"/>
                </a:solidFill>
                <a:latin typeface="Arial"/>
                <a:cs typeface="Arial"/>
              </a:rPr>
              <a:t>Questions?</a:t>
            </a:r>
            <a:endParaRPr sz="1747" dirty="0">
              <a:solidFill>
                <a:srgbClr val="1D1E3F"/>
              </a:solidFill>
              <a:latin typeface="Arial"/>
              <a:cs typeface="Arial"/>
            </a:endParaRPr>
          </a:p>
        </p:txBody>
      </p:sp>
      <p:sp>
        <p:nvSpPr>
          <p:cNvPr id="32" name="PB3">
            <a:extLst>
              <a:ext uri="{FF2B5EF4-FFF2-40B4-BE49-F238E27FC236}">
                <a16:creationId xmlns:a16="http://schemas.microsoft.com/office/drawing/2014/main" id="{8A31CC21-764E-40CB-B525-F4BDBFDC6EEE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4">
            <a:extLst>
              <a:ext uri="{FF2B5EF4-FFF2-40B4-BE49-F238E27FC236}">
                <a16:creationId xmlns:a16="http://schemas.microsoft.com/office/drawing/2014/main" id="{1F3F5D75-76CC-434D-A766-90FC8A87B0E1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5">
            <a:extLst>
              <a:ext uri="{FF2B5EF4-FFF2-40B4-BE49-F238E27FC236}">
                <a16:creationId xmlns:a16="http://schemas.microsoft.com/office/drawing/2014/main" id="{5A29D7C9-7C18-410B-80BD-970D259326BF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6">
            <a:extLst>
              <a:ext uri="{FF2B5EF4-FFF2-40B4-BE49-F238E27FC236}">
                <a16:creationId xmlns:a16="http://schemas.microsoft.com/office/drawing/2014/main" id="{12D17D10-EB5D-44C3-BF6A-D050635AF928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7">
            <a:extLst>
              <a:ext uri="{FF2B5EF4-FFF2-40B4-BE49-F238E27FC236}">
                <a16:creationId xmlns:a16="http://schemas.microsoft.com/office/drawing/2014/main" id="{FF1FCFE5-CF6C-45D1-B513-6EF505FD110B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8">
            <a:extLst>
              <a:ext uri="{FF2B5EF4-FFF2-40B4-BE49-F238E27FC236}">
                <a16:creationId xmlns:a16="http://schemas.microsoft.com/office/drawing/2014/main" id="{5F16A35D-9015-449F-B43A-7C89E808891E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9">
            <a:extLst>
              <a:ext uri="{FF2B5EF4-FFF2-40B4-BE49-F238E27FC236}">
                <a16:creationId xmlns:a16="http://schemas.microsoft.com/office/drawing/2014/main" id="{13C6A0FD-08C3-4EC0-AFA9-85D22EB4DF3B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10">
            <a:extLst>
              <a:ext uri="{FF2B5EF4-FFF2-40B4-BE49-F238E27FC236}">
                <a16:creationId xmlns:a16="http://schemas.microsoft.com/office/drawing/2014/main" id="{3C95D206-87D5-4862-AA48-0DAF84C4B6D0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1">
            <a:extLst>
              <a:ext uri="{FF2B5EF4-FFF2-40B4-BE49-F238E27FC236}">
                <a16:creationId xmlns:a16="http://schemas.microsoft.com/office/drawing/2014/main" id="{4FDD523A-0C8C-4B55-9315-3C122B10A3D6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2">
            <a:extLst>
              <a:ext uri="{FF2B5EF4-FFF2-40B4-BE49-F238E27FC236}">
                <a16:creationId xmlns:a16="http://schemas.microsoft.com/office/drawing/2014/main" id="{210472F5-1B2E-4E7F-A9A4-6D178DCD91EC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3">
            <a:extLst>
              <a:ext uri="{FF2B5EF4-FFF2-40B4-BE49-F238E27FC236}">
                <a16:creationId xmlns:a16="http://schemas.microsoft.com/office/drawing/2014/main" id="{8307D208-5AB3-497E-9365-038E641E005D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4">
            <a:extLst>
              <a:ext uri="{FF2B5EF4-FFF2-40B4-BE49-F238E27FC236}">
                <a16:creationId xmlns:a16="http://schemas.microsoft.com/office/drawing/2014/main" id="{5BD6714F-73B3-4C67-8BCA-C4528C7C83FF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5">
            <a:extLst>
              <a:ext uri="{FF2B5EF4-FFF2-40B4-BE49-F238E27FC236}">
                <a16:creationId xmlns:a16="http://schemas.microsoft.com/office/drawing/2014/main" id="{4713A6AD-2008-4932-B06B-178F9A8A4C7E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6">
            <a:extLst>
              <a:ext uri="{FF2B5EF4-FFF2-40B4-BE49-F238E27FC236}">
                <a16:creationId xmlns:a16="http://schemas.microsoft.com/office/drawing/2014/main" id="{F2CEA7FE-8F36-4123-B960-BA41B535ED8F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7">
            <a:extLst>
              <a:ext uri="{FF2B5EF4-FFF2-40B4-BE49-F238E27FC236}">
                <a16:creationId xmlns:a16="http://schemas.microsoft.com/office/drawing/2014/main" id="{D658C879-0B10-47FC-B7C5-23152C955A13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8">
            <a:extLst>
              <a:ext uri="{FF2B5EF4-FFF2-40B4-BE49-F238E27FC236}">
                <a16:creationId xmlns:a16="http://schemas.microsoft.com/office/drawing/2014/main" id="{C44A82A4-5B47-4C28-BE77-622D81B449C3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9">
            <a:extLst>
              <a:ext uri="{FF2B5EF4-FFF2-40B4-BE49-F238E27FC236}">
                <a16:creationId xmlns:a16="http://schemas.microsoft.com/office/drawing/2014/main" id="{B95029F1-6D38-48A2-9192-A3AC5F368BAD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B0">
            <a:extLst>
              <a:ext uri="{FF2B5EF4-FFF2-40B4-BE49-F238E27FC236}">
                <a16:creationId xmlns:a16="http://schemas.microsoft.com/office/drawing/2014/main" id="{51AE2D59-AE71-F863-CC87-C205D863B6D0}"/>
              </a:ext>
            </a:extLst>
          </p:cNvPr>
          <p:cNvSpPr/>
          <p:nvPr/>
        </p:nvSpPr>
        <p:spPr>
          <a:xfrm>
            <a:off x="5439444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71" y="93128"/>
            <a:ext cx="2783954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About Me</a:t>
            </a:r>
            <a:endParaRPr spc="-44" dirty="0"/>
          </a:p>
        </p:txBody>
      </p:sp>
      <p:sp>
        <p:nvSpPr>
          <p:cNvPr id="3" name="object 3"/>
          <p:cNvSpPr txBox="1"/>
          <p:nvPr/>
        </p:nvSpPr>
        <p:spPr>
          <a:xfrm>
            <a:off x="319675" y="3074194"/>
            <a:ext cx="3442989" cy="60415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248" b="1" spc="-62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Paritosh</a:t>
            </a:r>
            <a:r>
              <a:rPr lang="en-US" sz="1248" b="1" spc="-62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Sharma, PhD Computer Science</a:t>
            </a:r>
          </a:p>
          <a:p>
            <a:pPr marL="15852">
              <a:spcBef>
                <a:spcPts val="119"/>
              </a:spcBef>
            </a:pPr>
            <a:r>
              <a:rPr lang="en-US" sz="1248" b="1" spc="-62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Advisor: Michael </a:t>
            </a:r>
            <a:r>
              <a:rPr lang="en-US" sz="1248" b="1" spc="-62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Filhol</a:t>
            </a:r>
            <a:br>
              <a:rPr lang="en-US" sz="1248" b="1" spc="-62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48" b="1" spc="-62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LISN, Université Paris-</a:t>
            </a:r>
            <a:r>
              <a:rPr lang="en-US" sz="1248" b="1" spc="-62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Saclay</a:t>
            </a:r>
            <a:r>
              <a:rPr lang="en-US" sz="1248" b="1" spc="-62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Orsay, France</a:t>
            </a:r>
            <a:endParaRPr lang="en-FR" sz="124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6C28112B-D8A7-40ED-8821-EB2F9B77FD13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607E1FD-3382-4B64-8CC7-16AAF03E033C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707AA8AF-1014-4F45-BB03-4C28EE750E1C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120D9023-7120-44B1-AA02-277BF82B6F20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73B45885-95CB-4D92-8DF7-BC2003C4288C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54C6335-8AFE-43D2-94E8-C09245ACDCF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9CC95797-E4D5-4760-BB28-D8160649FEAC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88F249C6-AB9D-4B0B-8E6A-F3B7565EB5E5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9840AA36-9D0F-49F7-9A13-53330CB6B98C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1F64C3D8-BCBB-4069-86E4-37505DD75E9A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FB49F9F6-12C5-4691-8774-E2AD7600F345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1836D119-4D6E-44C5-AC02-B50A00330FAE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71E1B239-02AF-411E-9C81-733F842B786C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083DCE81-81EC-4437-B410-EBEF106DB7B0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F7DC9B12-BF36-4625-B80A-55C9BDE49CCF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35B999D1-7D43-4298-84A6-2B7303C0CC26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CACA9392-4012-46AA-8E03-5B89A346D0A5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B7145F0-F72C-45D9-ADE6-11BA6EABD7E6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4A3E1-34A1-2E5C-293E-E52B6099B308}"/>
              </a:ext>
            </a:extLst>
          </p:cNvPr>
          <p:cNvSpPr txBox="1"/>
          <p:nvPr/>
        </p:nvSpPr>
        <p:spPr>
          <a:xfrm>
            <a:off x="198211" y="788708"/>
            <a:ext cx="5500914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52" algn="l">
              <a:spcBef>
                <a:spcPts val="119"/>
              </a:spcBef>
            </a:pPr>
            <a:r>
              <a:rPr lang="en-GB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Sign Language synthesis by a decreasing granularity system from AZee</a:t>
            </a:r>
          </a:p>
          <a:p>
            <a:pPr marL="15852">
              <a:spcBef>
                <a:spcPts val="119"/>
              </a:spcBef>
            </a:pPr>
            <a:endParaRPr lang="en-US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3E1BCC73-9B88-7CEF-5720-05017AC29233}"/>
              </a:ext>
            </a:extLst>
          </p:cNvPr>
          <p:cNvSpPr/>
          <p:nvPr/>
        </p:nvSpPr>
        <p:spPr>
          <a:xfrm>
            <a:off x="-331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732" y="1016794"/>
            <a:ext cx="4959037" cy="1846157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Synthesize sign language from a formal linguistic model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Increase the coverage of the synthesis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Naturalness of the synthesized animation 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What does the animation model want from the linguistic model?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sz="1248" dirty="0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628C1B9-52DC-E00B-C201-244312A513FC}"/>
              </a:ext>
            </a:extLst>
          </p:cNvPr>
          <p:cNvSpPr txBox="1">
            <a:spLocks/>
          </p:cNvSpPr>
          <p:nvPr/>
        </p:nvSpPr>
        <p:spPr>
          <a:xfrm>
            <a:off x="159674" y="93119"/>
            <a:ext cx="2783954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ea typeface="+mj-ea"/>
                <a:cs typeface="Arial"/>
              </a:defRPr>
            </a:lvl1pPr>
          </a:lstStyle>
          <a:p>
            <a:pPr marL="15852">
              <a:spcBef>
                <a:spcPts val="119"/>
              </a:spcBef>
            </a:pPr>
            <a:r>
              <a:rPr lang="en-US" sz="1498" dirty="0"/>
              <a:t>About Me: Goals</a:t>
            </a:r>
            <a:endParaRPr lang="en-US" sz="1498" spc="-44" dirty="0"/>
          </a:p>
        </p:txBody>
      </p:sp>
      <p:sp>
        <p:nvSpPr>
          <p:cNvPr id="2" name="PB0">
            <a:extLst>
              <a:ext uri="{FF2B5EF4-FFF2-40B4-BE49-F238E27FC236}">
                <a16:creationId xmlns:a16="http://schemas.microsoft.com/office/drawing/2014/main" id="{EDD2EE55-BB18-6573-54E1-13329116DC9A}"/>
              </a:ext>
            </a:extLst>
          </p:cNvPr>
          <p:cNvSpPr/>
          <p:nvPr/>
        </p:nvSpPr>
        <p:spPr>
          <a:xfrm>
            <a:off x="302081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948729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94" y="67371"/>
            <a:ext cx="4543453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Animating Sign Language</a:t>
            </a:r>
            <a:endParaRPr spc="-94" dirty="0"/>
          </a:p>
        </p:txBody>
      </p:sp>
      <p:sp>
        <p:nvSpPr>
          <p:cNvPr id="3" name="object 3"/>
          <p:cNvSpPr txBox="1"/>
          <p:nvPr/>
        </p:nvSpPr>
        <p:spPr>
          <a:xfrm>
            <a:off x="212725" y="923361"/>
            <a:ext cx="5547055" cy="2665612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Create animation by concatenating(</a:t>
            </a:r>
            <a:r>
              <a:rPr lang="en-US" sz="1248" dirty="0" err="1">
                <a:solidFill>
                  <a:srgbClr val="1D1E3F"/>
                </a:solidFill>
                <a:latin typeface="Tahoma"/>
                <a:cs typeface="Tahoma"/>
              </a:rPr>
              <a:t>Pezeshkpour</a:t>
            </a: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 et al., 1999)</a:t>
            </a:r>
          </a:p>
          <a:p>
            <a:pPr marL="15852">
              <a:spcBef>
                <a:spcPts val="119"/>
              </a:spcBef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	              Example: Dog + I like</a:t>
            </a:r>
          </a:p>
          <a:p>
            <a:pPr marL="15852">
              <a:spcBef>
                <a:spcPts val="119"/>
              </a:spcBef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Problem: Need a pre-animated sign for every gloss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Solution: Procedural methods(GIBET et al., 2001)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Problem: Still linear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sz="1248" dirty="0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4DDFD244-45C5-68E8-2D42-2B4C28DB03BA}"/>
              </a:ext>
            </a:extLst>
          </p:cNvPr>
          <p:cNvSpPr/>
          <p:nvPr/>
        </p:nvSpPr>
        <p:spPr>
          <a:xfrm>
            <a:off x="319676" y="3912912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707546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4" y="93128"/>
            <a:ext cx="2355919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AZee</a:t>
            </a:r>
            <a:endParaRPr spc="-94" dirty="0"/>
          </a:p>
        </p:txBody>
      </p:sp>
      <p:sp>
        <p:nvSpPr>
          <p:cNvPr id="3" name="object 3"/>
          <p:cNvSpPr txBox="1"/>
          <p:nvPr/>
        </p:nvSpPr>
        <p:spPr>
          <a:xfrm>
            <a:off x="261749" y="1208694"/>
            <a:ext cx="5497701" cy="1641292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Proposed by </a:t>
            </a:r>
            <a:r>
              <a:rPr lang="en-US" sz="1248" dirty="0" err="1">
                <a:solidFill>
                  <a:srgbClr val="1D1E3F"/>
                </a:solidFill>
                <a:latin typeface="Tahoma"/>
                <a:cs typeface="Tahoma"/>
              </a:rPr>
              <a:t>Filhol</a:t>
            </a: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 in 2014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Non-linear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Allows us to write parameterized signed forms for semantic functions</a:t>
            </a:r>
          </a:p>
          <a:p>
            <a:pPr marL="15852">
              <a:spcBef>
                <a:spcPts val="119"/>
              </a:spcBef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Generates a timeline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4ACAF6D3-5C19-2F61-357E-4A7D617268EE}"/>
              </a:ext>
            </a:extLst>
          </p:cNvPr>
          <p:cNvSpPr/>
          <p:nvPr/>
        </p:nvSpPr>
        <p:spPr>
          <a:xfrm>
            <a:off x="316963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84789452-4CE5-9B76-3443-DA085DBED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108" y="711994"/>
            <a:ext cx="654271" cy="7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212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4" y="93128"/>
            <a:ext cx="3863051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Animation Techniques</a:t>
            </a:r>
            <a:endParaRPr spc="-94" dirty="0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4ACAF6D3-5C19-2F61-357E-4A7D617268EE}"/>
              </a:ext>
            </a:extLst>
          </p:cNvPr>
          <p:cNvSpPr/>
          <p:nvPr/>
        </p:nvSpPr>
        <p:spPr>
          <a:xfrm>
            <a:off x="316963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D4171A5-920C-8E34-C4E1-F53B7BCF1BE4}"/>
              </a:ext>
            </a:extLst>
          </p:cNvPr>
          <p:cNvSpPr txBox="1"/>
          <p:nvPr/>
        </p:nvSpPr>
        <p:spPr>
          <a:xfrm>
            <a:off x="212725" y="702155"/>
            <a:ext cx="3276601" cy="207246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Pre-animated</a:t>
            </a: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  <a:sym typeface="Wingdings" pitchFamily="2" charset="2"/>
              </a:rPr>
              <a:t>(Mocap, Artist defined, etc.)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FF4552E-F920-F559-1971-E5700EBE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45" y="669082"/>
            <a:ext cx="2038833" cy="111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A6D26-4ABB-64DC-AECD-DC3E16DE9D8F}"/>
              </a:ext>
            </a:extLst>
          </p:cNvPr>
          <p:cNvSpPr txBox="1"/>
          <p:nvPr/>
        </p:nvSpPr>
        <p:spPr>
          <a:xfrm>
            <a:off x="4291551" y="1764571"/>
            <a:ext cx="708848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Silhouette tracking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49407FE-77CE-9F48-07EC-4F3649709F8B}"/>
              </a:ext>
            </a:extLst>
          </p:cNvPr>
          <p:cNvSpPr txBox="1"/>
          <p:nvPr/>
        </p:nvSpPr>
        <p:spPr>
          <a:xfrm>
            <a:off x="316963" y="1026325"/>
            <a:ext cx="3172363" cy="1231565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  <a:sym typeface="Wingdings" pitchFamily="2" charset="2"/>
              </a:rPr>
              <a:t>Labor intensive</a:t>
            </a: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1248" dirty="0">
              <a:solidFill>
                <a:srgbClr val="1D1E3F"/>
              </a:solidFill>
              <a:latin typeface="Tahoma"/>
              <a:cs typeface="Tahoma"/>
              <a:sym typeface="Wingdings" pitchFamily="2" charset="2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  <a:sym typeface="Wingdings" pitchFamily="2" charset="2"/>
              </a:rPr>
              <a:t>Difficult to isolate signs(for Mocap)</a:t>
            </a: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1248" dirty="0">
              <a:solidFill>
                <a:srgbClr val="1D1E3F"/>
              </a:solidFill>
              <a:latin typeface="Tahoma"/>
              <a:cs typeface="Tahoma"/>
              <a:sym typeface="Wingdings" pitchFamily="2" charset="2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  <a:sym typeface="Wingdings" pitchFamily="2" charset="2"/>
              </a:rPr>
              <a:t>Problems with Re-targeting </a:t>
            </a: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1248" dirty="0">
              <a:solidFill>
                <a:srgbClr val="1D1E3F"/>
              </a:solidFill>
              <a:latin typeface="Tahoma"/>
              <a:cs typeface="Tahoma"/>
              <a:sym typeface="Wingdings" pitchFamily="2" charset="2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0A95B4A-3CB0-C8D9-A909-B8E61F87CD6C}"/>
              </a:ext>
            </a:extLst>
          </p:cNvPr>
          <p:cNvSpPr txBox="1"/>
          <p:nvPr/>
        </p:nvSpPr>
        <p:spPr>
          <a:xfrm>
            <a:off x="212725" y="2251698"/>
            <a:ext cx="3276601" cy="207246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Building from low-level(Bottom-Up)</a:t>
            </a:r>
            <a:endParaRPr lang="en-US" sz="1248" dirty="0">
              <a:solidFill>
                <a:srgbClr val="1D1E3F"/>
              </a:solidFill>
              <a:latin typeface="Tahoma"/>
              <a:cs typeface="Tahoma"/>
              <a:sym typeface="Wingdings" pitchFamily="2" charset="2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FB0A58E-F5AC-ED0F-F847-5282BE00278B}"/>
              </a:ext>
            </a:extLst>
          </p:cNvPr>
          <p:cNvSpPr txBox="1"/>
          <p:nvPr/>
        </p:nvSpPr>
        <p:spPr>
          <a:xfrm>
            <a:off x="316963" y="2575868"/>
            <a:ext cx="3172363" cy="207246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  <a:sym typeface="Wingdings" pitchFamily="2" charset="2"/>
              </a:rPr>
              <a:t>Robotic</a:t>
            </a:r>
          </a:p>
        </p:txBody>
      </p:sp>
    </p:spTree>
    <p:extLst>
      <p:ext uri="{BB962C8B-B14F-4D97-AF65-F5344CB8AC3E}">
        <p14:creationId xmlns:p14="http://schemas.microsoft.com/office/powerpoint/2010/main" val="49226276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4" y="68365"/>
            <a:ext cx="3402130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Animating with AZee</a:t>
            </a:r>
            <a:endParaRPr spc="-94" dirty="0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A247F-4BB7-45B1-EBD2-FE076976404C}"/>
              </a:ext>
            </a:extLst>
          </p:cNvPr>
          <p:cNvSpPr/>
          <p:nvPr/>
        </p:nvSpPr>
        <p:spPr>
          <a:xfrm>
            <a:off x="926003" y="1541578"/>
            <a:ext cx="993703" cy="12364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l">
              <a:spcBef>
                <a:spcPts val="119"/>
              </a:spcBef>
            </a:pPr>
            <a:r>
              <a:rPr lang="en-US" sz="1200" i="1" dirty="0">
                <a:latin typeface="Tahoma"/>
                <a:cs typeface="Tahoma"/>
              </a:rPr>
              <a:t>:info-about</a:t>
            </a:r>
          </a:p>
          <a:p>
            <a:pPr marL="15852" algn="l">
              <a:spcBef>
                <a:spcPts val="119"/>
              </a:spcBef>
            </a:pPr>
            <a:r>
              <a:rPr lang="en-US" sz="1200" i="1" dirty="0">
                <a:latin typeface="Tahoma"/>
                <a:cs typeface="Tahoma"/>
              </a:rPr>
              <a:t>    'topic</a:t>
            </a:r>
          </a:p>
          <a:p>
            <a:pPr marL="15852" algn="l">
              <a:spcBef>
                <a:spcPts val="119"/>
              </a:spcBef>
            </a:pPr>
            <a:r>
              <a:rPr lang="en-US" sz="1200" i="1" dirty="0">
                <a:latin typeface="Tahoma"/>
                <a:cs typeface="Tahoma"/>
              </a:rPr>
              <a:t>    :cat</a:t>
            </a:r>
          </a:p>
          <a:p>
            <a:pPr marL="15852" algn="l">
              <a:spcBef>
                <a:spcPts val="119"/>
              </a:spcBef>
            </a:pPr>
            <a:r>
              <a:rPr lang="en-US" sz="1200" i="1" dirty="0">
                <a:latin typeface="Tahoma"/>
                <a:cs typeface="Tahoma"/>
              </a:rPr>
              <a:t>    'info</a:t>
            </a:r>
          </a:p>
          <a:p>
            <a:pPr marL="15852" algn="l">
              <a:spcBef>
                <a:spcPts val="119"/>
              </a:spcBef>
            </a:pPr>
            <a:r>
              <a:rPr lang="en-US" sz="1200" i="1" dirty="0">
                <a:latin typeface="Tahoma"/>
                <a:cs typeface="Tahoma"/>
              </a:rPr>
              <a:t>    :cute</a:t>
            </a:r>
            <a:endParaRPr lang="en-FR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6B90D-1CCB-425F-0EDD-4C7F41E4222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1919706" y="1251586"/>
            <a:ext cx="708868" cy="90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9021E1-D601-4E31-7C6C-41500E8D999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1919706" y="1820370"/>
            <a:ext cx="708869" cy="3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75570-7F0A-D202-DCA5-4DFB88156BB7}"/>
              </a:ext>
            </a:extLst>
          </p:cNvPr>
          <p:cNvSpPr/>
          <p:nvPr/>
        </p:nvSpPr>
        <p:spPr>
          <a:xfrm>
            <a:off x="2628575" y="1595423"/>
            <a:ext cx="891164" cy="44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3DA29-2BF7-E44D-001C-DEEF62E7D03B}"/>
              </a:ext>
            </a:extLst>
          </p:cNvPr>
          <p:cNvSpPr/>
          <p:nvPr/>
        </p:nvSpPr>
        <p:spPr>
          <a:xfrm>
            <a:off x="2628574" y="1026639"/>
            <a:ext cx="891164" cy="44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topic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37589D-F297-B9A0-1017-A980E9F52446}"/>
              </a:ext>
            </a:extLst>
          </p:cNvPr>
          <p:cNvCxnSpPr/>
          <p:nvPr/>
        </p:nvCxnSpPr>
        <p:spPr>
          <a:xfrm flipV="1">
            <a:off x="3536112" y="905871"/>
            <a:ext cx="640013" cy="33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A265C5-597F-7F34-08C4-7F00530AC9B6}"/>
              </a:ext>
            </a:extLst>
          </p:cNvPr>
          <p:cNvSpPr/>
          <p:nvPr/>
        </p:nvSpPr>
        <p:spPr>
          <a:xfrm>
            <a:off x="4202843" y="777285"/>
            <a:ext cx="726456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:dog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A3560-714D-5A15-72BE-AF649A9B0D87}"/>
              </a:ext>
            </a:extLst>
          </p:cNvPr>
          <p:cNvSpPr/>
          <p:nvPr/>
        </p:nvSpPr>
        <p:spPr>
          <a:xfrm>
            <a:off x="4208074" y="2045316"/>
            <a:ext cx="726456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:I like</a:t>
            </a:r>
          </a:p>
        </p:txBody>
      </p:sp>
      <p:sp>
        <p:nvSpPr>
          <p:cNvPr id="3" name="PB0">
            <a:extLst>
              <a:ext uri="{FF2B5EF4-FFF2-40B4-BE49-F238E27FC236}">
                <a16:creationId xmlns:a16="http://schemas.microsoft.com/office/drawing/2014/main" id="{D5FDBCCB-BDA9-7C58-A11E-63C984778D11}"/>
              </a:ext>
            </a:extLst>
          </p:cNvPr>
          <p:cNvSpPr/>
          <p:nvPr/>
        </p:nvSpPr>
        <p:spPr>
          <a:xfrm>
            <a:off x="316308" y="3883967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665F6-7D89-3D16-B205-7AEA3A2D5C9C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3519737" y="1820371"/>
            <a:ext cx="688337" cy="34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FA8FA9-DF91-848D-B7A7-F4194820C8BF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1919706" y="2159794"/>
            <a:ext cx="699731" cy="18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5ED8BA-36CC-65B0-0C27-0468B5C64D5A}"/>
              </a:ext>
            </a:extLst>
          </p:cNvPr>
          <p:cNvSpPr/>
          <p:nvPr/>
        </p:nvSpPr>
        <p:spPr>
          <a:xfrm>
            <a:off x="2619437" y="2200093"/>
            <a:ext cx="891163" cy="28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/>
              <a:t>HOLD1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239F7A-D10A-E9C6-23D5-D5AB823DDF9E}"/>
              </a:ext>
            </a:extLst>
          </p:cNvPr>
          <p:cNvSpPr/>
          <p:nvPr/>
        </p:nvSpPr>
        <p:spPr>
          <a:xfrm>
            <a:off x="2619436" y="2616395"/>
            <a:ext cx="891163" cy="28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/>
              <a:t>HOLD2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C9DCC1-13D9-354D-AA69-CAD69A82D413}"/>
              </a:ext>
            </a:extLst>
          </p:cNvPr>
          <p:cNvSpPr/>
          <p:nvPr/>
        </p:nvSpPr>
        <p:spPr>
          <a:xfrm>
            <a:off x="2628574" y="3032696"/>
            <a:ext cx="891163" cy="28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/>
              <a:t>BLINK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CE5FA7-35E8-E1F8-B74C-D6F45189EC83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1919706" y="2159794"/>
            <a:ext cx="699730" cy="59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BAAA92-1237-4960-CA48-D1232218059C}"/>
              </a:ext>
            </a:extLst>
          </p:cNvPr>
          <p:cNvCxnSpPr>
            <a:stCxn id="8" idx="3"/>
            <a:endCxn id="54" idx="1"/>
          </p:cNvCxnSpPr>
          <p:nvPr/>
        </p:nvCxnSpPr>
        <p:spPr>
          <a:xfrm>
            <a:off x="1919706" y="2159794"/>
            <a:ext cx="708868" cy="101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3073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3" y="68365"/>
            <a:ext cx="4960095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Bottom-up synthesis of </a:t>
            </a:r>
            <a:r>
              <a:rPr lang="en-US" i="1" dirty="0"/>
              <a:t>:cute</a:t>
            </a:r>
            <a:endParaRPr spc="-94" dirty="0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E20C0A1B-BAA7-9892-FB4B-073D10B9197A}"/>
              </a:ext>
            </a:extLst>
          </p:cNvPr>
          <p:cNvSpPr txBox="1"/>
          <p:nvPr/>
        </p:nvSpPr>
        <p:spPr>
          <a:xfrm>
            <a:off x="254061" y="702155"/>
            <a:ext cx="5497701" cy="616974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More Blocks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Posture Constraints</a:t>
            </a:r>
          </a:p>
        </p:txBody>
      </p:sp>
      <p:sp>
        <p:nvSpPr>
          <p:cNvPr id="3" name="PB0">
            <a:extLst>
              <a:ext uri="{FF2B5EF4-FFF2-40B4-BE49-F238E27FC236}">
                <a16:creationId xmlns:a16="http://schemas.microsoft.com/office/drawing/2014/main" id="{D5FDBCCB-BDA9-7C58-A11E-63C984778D11}"/>
              </a:ext>
            </a:extLst>
          </p:cNvPr>
          <p:cNvSpPr/>
          <p:nvPr/>
        </p:nvSpPr>
        <p:spPr>
          <a:xfrm>
            <a:off x="316308" y="3883967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A4AE9E-1C7F-EC7E-2FC3-B58419D9A4EE}"/>
              </a:ext>
            </a:extLst>
          </p:cNvPr>
          <p:cNvSpPr/>
          <p:nvPr/>
        </p:nvSpPr>
        <p:spPr>
          <a:xfrm>
            <a:off x="2473274" y="1408118"/>
            <a:ext cx="726456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:dog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D18FC0-B1A0-6677-DEBC-21E2BEE1095F}"/>
              </a:ext>
            </a:extLst>
          </p:cNvPr>
          <p:cNvCxnSpPr>
            <a:stCxn id="4" idx="2"/>
          </p:cNvCxnSpPr>
          <p:nvPr/>
        </p:nvCxnSpPr>
        <p:spPr>
          <a:xfrm flipH="1">
            <a:off x="2196490" y="1657469"/>
            <a:ext cx="640012" cy="35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0895D3-20F7-1299-6DCF-63E1F6B0279D}"/>
              </a:ext>
            </a:extLst>
          </p:cNvPr>
          <p:cNvCxnSpPr>
            <a:stCxn id="4" idx="2"/>
          </p:cNvCxnSpPr>
          <p:nvPr/>
        </p:nvCxnSpPr>
        <p:spPr>
          <a:xfrm>
            <a:off x="2836502" y="1657469"/>
            <a:ext cx="609600" cy="35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6FA432C-E1B3-1F9E-7064-EB1799EE2AE5}"/>
              </a:ext>
            </a:extLst>
          </p:cNvPr>
          <p:cNvSpPr/>
          <p:nvPr/>
        </p:nvSpPr>
        <p:spPr>
          <a:xfrm>
            <a:off x="1464902" y="2045540"/>
            <a:ext cx="1132653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(static)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D8866C-7DE8-6CE4-2D32-E51DE4192935}"/>
              </a:ext>
            </a:extLst>
          </p:cNvPr>
          <p:cNvSpPr/>
          <p:nvPr/>
        </p:nvSpPr>
        <p:spPr>
          <a:xfrm>
            <a:off x="2959688" y="2045539"/>
            <a:ext cx="1400814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(dynamic)</a:t>
            </a: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C821B556-6730-7F5F-A476-233C0E45095D}"/>
              </a:ext>
            </a:extLst>
          </p:cNvPr>
          <p:cNvSpPr txBox="1"/>
          <p:nvPr/>
        </p:nvSpPr>
        <p:spPr>
          <a:xfrm>
            <a:off x="1419791" y="2374819"/>
            <a:ext cx="1182643" cy="533297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800" dirty="0">
                <a:solidFill>
                  <a:srgbClr val="1D1E3F"/>
                </a:solidFill>
                <a:latin typeface="Tahoma"/>
                <a:cs typeface="Tahoma"/>
              </a:rPr>
              <a:t>Place hand on abdomen</a:t>
            </a: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800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800" dirty="0">
                <a:solidFill>
                  <a:srgbClr val="1D1E3F"/>
                </a:solidFill>
                <a:latin typeface="Tahoma"/>
                <a:cs typeface="Tahoma"/>
              </a:rPr>
              <a:t>Orient…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EEFC0931-9F16-9AF7-B4BF-0B11600411B9}"/>
              </a:ext>
            </a:extLst>
          </p:cNvPr>
          <p:cNvSpPr txBox="1"/>
          <p:nvPr/>
        </p:nvSpPr>
        <p:spPr>
          <a:xfrm>
            <a:off x="3013274" y="2374818"/>
            <a:ext cx="1182643" cy="805166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800" dirty="0">
                <a:solidFill>
                  <a:srgbClr val="1D1E3F"/>
                </a:solidFill>
                <a:latin typeface="Tahoma"/>
                <a:cs typeface="Tahoma"/>
              </a:rPr>
              <a:t>Transition</a:t>
            </a: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800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800" dirty="0" err="1">
                <a:solidFill>
                  <a:srgbClr val="1D1E3F"/>
                </a:solidFill>
                <a:latin typeface="Tahoma"/>
                <a:cs typeface="Tahoma"/>
              </a:rPr>
              <a:t>Transpath</a:t>
            </a:r>
            <a:endParaRPr lang="en-US" sz="800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800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800" dirty="0">
                <a:solidFill>
                  <a:srgbClr val="1D1E3F"/>
                </a:solidFill>
                <a:latin typeface="Tahoma"/>
                <a:cs typeface="Tahoma"/>
              </a:rPr>
              <a:t>Trill or Shake the hand along an axis</a:t>
            </a:r>
          </a:p>
        </p:txBody>
      </p:sp>
    </p:spTree>
    <p:extLst>
      <p:ext uri="{BB962C8B-B14F-4D97-AF65-F5344CB8AC3E}">
        <p14:creationId xmlns:p14="http://schemas.microsoft.com/office/powerpoint/2010/main" val="359567701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81" y="89130"/>
            <a:ext cx="4202145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Bottom-up synthesis: IK vs FK</a:t>
            </a:r>
            <a:endParaRPr spc="-94" dirty="0"/>
          </a:p>
        </p:txBody>
      </p:sp>
      <p:sp>
        <p:nvSpPr>
          <p:cNvPr id="3" name="object 3"/>
          <p:cNvSpPr txBox="1"/>
          <p:nvPr/>
        </p:nvSpPr>
        <p:spPr>
          <a:xfrm>
            <a:off x="319676" y="739387"/>
            <a:ext cx="4056051" cy="41211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Inverse Kinematics Problems contained in a block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What Is Inverse Kinematics? - MATLAB &amp; Simulink">
            <a:extLst>
              <a:ext uri="{FF2B5EF4-FFF2-40B4-BE49-F238E27FC236}">
                <a16:creationId xmlns:a16="http://schemas.microsoft.com/office/drawing/2014/main" id="{263920D2-CB40-3597-9075-CDC427ED3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89" y="1397794"/>
            <a:ext cx="4033244" cy="20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A6D96-9E2A-A851-BB45-F03314480F01}"/>
              </a:ext>
            </a:extLst>
          </p:cNvPr>
          <p:cNvSpPr txBox="1"/>
          <p:nvPr/>
        </p:nvSpPr>
        <p:spPr>
          <a:xfrm>
            <a:off x="-72791" y="4188086"/>
            <a:ext cx="2185214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Source: https://</a:t>
            </a:r>
            <a:r>
              <a:rPr lang="en-GB" sz="499" dirty="0" err="1"/>
              <a:t>www.mathworks.com</a:t>
            </a:r>
            <a:r>
              <a:rPr lang="en-GB" sz="499" dirty="0"/>
              <a:t>/discovery/inverse-</a:t>
            </a:r>
            <a:r>
              <a:rPr lang="en-GB" sz="499" dirty="0" err="1"/>
              <a:t>kinematics.html</a:t>
            </a:r>
            <a:endParaRPr lang="en-FR" sz="499" dirty="0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206938DF-7855-57CC-956F-3FDFA7C437E0}"/>
              </a:ext>
            </a:extLst>
          </p:cNvPr>
          <p:cNvSpPr/>
          <p:nvPr/>
        </p:nvSpPr>
        <p:spPr>
          <a:xfrm>
            <a:off x="319676" y="3905303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1471506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1E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</TotalTime>
  <Words>519</Words>
  <Application>Microsoft Macintosh PowerPoint</Application>
  <PresentationFormat>Custom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Tahoma</vt:lpstr>
      <vt:lpstr>Wingdings</vt:lpstr>
      <vt:lpstr>Office Theme</vt:lpstr>
      <vt:lpstr>A Layered Approach to Constrain Signing Avatars </vt:lpstr>
      <vt:lpstr>About Me</vt:lpstr>
      <vt:lpstr>PowerPoint Presentation</vt:lpstr>
      <vt:lpstr>Background: Animating Sign Language</vt:lpstr>
      <vt:lpstr>Background: AZee</vt:lpstr>
      <vt:lpstr>Background: Animation Techniques</vt:lpstr>
      <vt:lpstr>Background: Animating with AZee</vt:lpstr>
      <vt:lpstr>Background: Bottom-up synthesis of :cute</vt:lpstr>
      <vt:lpstr>Background: Bottom-up synthesis: IK vs FK</vt:lpstr>
      <vt:lpstr>Problem</vt:lpstr>
      <vt:lpstr>Solution: Layers</vt:lpstr>
      <vt:lpstr>IK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LISN - A modern beamer theme</dc:title>
  <dc:creator>Firstname Lastname</dc:creator>
  <cp:lastModifiedBy>Paritosh Sharma</cp:lastModifiedBy>
  <cp:revision>61</cp:revision>
  <dcterms:created xsi:type="dcterms:W3CDTF">2022-04-27T12:55:12Z</dcterms:created>
  <dcterms:modified xsi:type="dcterms:W3CDTF">2023-02-21T10:36:59Z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2022-04-27T00:00:00Z</vt:filetime>
  </property>
</Properties>
</file>