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67" r:id="rId2"/>
    <p:sldId id="268" r:id="rId3"/>
    <p:sldId id="257" r:id="rId4"/>
    <p:sldId id="269" r:id="rId5"/>
    <p:sldId id="258" r:id="rId6"/>
    <p:sldId id="284" r:id="rId7"/>
    <p:sldId id="259" r:id="rId8"/>
    <p:sldId id="270" r:id="rId9"/>
    <p:sldId id="260" r:id="rId10"/>
    <p:sldId id="272" r:id="rId11"/>
    <p:sldId id="261" r:id="rId12"/>
    <p:sldId id="275" r:id="rId13"/>
    <p:sldId id="283" r:id="rId14"/>
    <p:sldId id="274" r:id="rId15"/>
    <p:sldId id="282" r:id="rId16"/>
    <p:sldId id="280" r:id="rId17"/>
    <p:sldId id="281" r:id="rId18"/>
    <p:sldId id="277" r:id="rId19"/>
    <p:sldId id="265" r:id="rId20"/>
    <p:sldId id="279" r:id="rId21"/>
    <p:sldId id="278" r:id="rId22"/>
    <p:sldId id="285"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5" autoAdjust="0"/>
    <p:restoredTop sz="94660"/>
  </p:normalViewPr>
  <p:slideViewPr>
    <p:cSldViewPr snapToGrid="0">
      <p:cViewPr varScale="1">
        <p:scale>
          <a:sx n="78" d="100"/>
          <a:sy n="78" d="100"/>
        </p:scale>
        <p:origin x="99"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1F9426-B65F-4F1D-A9A5-6B97C3BEB40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8A853-DB5F-4ADE-BECF-0AAF04A0D39D}" type="slidenum">
              <a:rPr lang="en-IN" smtClean="0"/>
              <a:t>‹#›</a:t>
            </a:fld>
            <a:endParaRPr lang="en-IN"/>
          </a:p>
        </p:txBody>
      </p:sp>
    </p:spTree>
    <p:extLst>
      <p:ext uri="{BB962C8B-B14F-4D97-AF65-F5344CB8AC3E}">
        <p14:creationId xmlns:p14="http://schemas.microsoft.com/office/powerpoint/2010/main" val="3271368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1F9426-B65F-4F1D-A9A5-6B97C3BEB400}"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B8A853-DB5F-4ADE-BECF-0AAF04A0D39D}" type="slidenum">
              <a:rPr lang="en-IN" smtClean="0"/>
              <a:t>‹#›</a:t>
            </a:fld>
            <a:endParaRPr lang="en-IN"/>
          </a:p>
        </p:txBody>
      </p:sp>
    </p:spTree>
    <p:extLst>
      <p:ext uri="{BB962C8B-B14F-4D97-AF65-F5344CB8AC3E}">
        <p14:creationId xmlns:p14="http://schemas.microsoft.com/office/powerpoint/2010/main" val="2891267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41F9426-B65F-4F1D-A9A5-6B97C3BEB40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8A853-DB5F-4ADE-BECF-0AAF04A0D39D}" type="slidenum">
              <a:rPr lang="en-IN" smtClean="0"/>
              <a:t>‹#›</a:t>
            </a:fld>
            <a:endParaRPr lang="en-IN"/>
          </a:p>
        </p:txBody>
      </p:sp>
    </p:spTree>
    <p:extLst>
      <p:ext uri="{BB962C8B-B14F-4D97-AF65-F5344CB8AC3E}">
        <p14:creationId xmlns:p14="http://schemas.microsoft.com/office/powerpoint/2010/main" val="3095963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41F9426-B65F-4F1D-A9A5-6B97C3BEB40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8A853-DB5F-4ADE-BECF-0AAF04A0D39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86944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1F9426-B65F-4F1D-A9A5-6B97C3BEB40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8A853-DB5F-4ADE-BECF-0AAF04A0D39D}" type="slidenum">
              <a:rPr lang="en-IN" smtClean="0"/>
              <a:t>‹#›</a:t>
            </a:fld>
            <a:endParaRPr lang="en-IN"/>
          </a:p>
        </p:txBody>
      </p:sp>
    </p:spTree>
    <p:extLst>
      <p:ext uri="{BB962C8B-B14F-4D97-AF65-F5344CB8AC3E}">
        <p14:creationId xmlns:p14="http://schemas.microsoft.com/office/powerpoint/2010/main" val="2870580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1F9426-B65F-4F1D-A9A5-6B97C3BEB400}" type="datetimeFigureOut">
              <a:rPr lang="en-IN" smtClean="0"/>
              <a:t>13-10-2023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8A853-DB5F-4ADE-BECF-0AAF04A0D39D}" type="slidenum">
              <a:rPr lang="en-IN" smtClean="0"/>
              <a:t>‹#›</a:t>
            </a:fld>
            <a:endParaRPr lang="en-IN"/>
          </a:p>
        </p:txBody>
      </p:sp>
    </p:spTree>
    <p:extLst>
      <p:ext uri="{BB962C8B-B14F-4D97-AF65-F5344CB8AC3E}">
        <p14:creationId xmlns:p14="http://schemas.microsoft.com/office/powerpoint/2010/main" val="289852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1F9426-B65F-4F1D-A9A5-6B97C3BEB400}" type="datetimeFigureOut">
              <a:rPr lang="en-IN" smtClean="0"/>
              <a:t>13-10-2023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8A853-DB5F-4ADE-BECF-0AAF04A0D39D}" type="slidenum">
              <a:rPr lang="en-IN" smtClean="0"/>
              <a:t>‹#›</a:t>
            </a:fld>
            <a:endParaRPr lang="en-IN"/>
          </a:p>
        </p:txBody>
      </p:sp>
    </p:spTree>
    <p:extLst>
      <p:ext uri="{BB962C8B-B14F-4D97-AF65-F5344CB8AC3E}">
        <p14:creationId xmlns:p14="http://schemas.microsoft.com/office/powerpoint/2010/main" val="1935725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1F9426-B65F-4F1D-A9A5-6B97C3BEB40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8A853-DB5F-4ADE-BECF-0AAF04A0D39D}" type="slidenum">
              <a:rPr lang="en-IN" smtClean="0"/>
              <a:t>‹#›</a:t>
            </a:fld>
            <a:endParaRPr lang="en-IN"/>
          </a:p>
        </p:txBody>
      </p:sp>
    </p:spTree>
    <p:extLst>
      <p:ext uri="{BB962C8B-B14F-4D97-AF65-F5344CB8AC3E}">
        <p14:creationId xmlns:p14="http://schemas.microsoft.com/office/powerpoint/2010/main" val="2584817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1F9426-B65F-4F1D-A9A5-6B97C3BEB40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8A853-DB5F-4ADE-BECF-0AAF04A0D39D}" type="slidenum">
              <a:rPr lang="en-IN" smtClean="0"/>
              <a:t>‹#›</a:t>
            </a:fld>
            <a:endParaRPr lang="en-IN"/>
          </a:p>
        </p:txBody>
      </p:sp>
    </p:spTree>
    <p:extLst>
      <p:ext uri="{BB962C8B-B14F-4D97-AF65-F5344CB8AC3E}">
        <p14:creationId xmlns:p14="http://schemas.microsoft.com/office/powerpoint/2010/main" val="1087489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41F9426-B65F-4F1D-A9A5-6B97C3BEB40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8A853-DB5F-4ADE-BECF-0AAF04A0D39D}" type="slidenum">
              <a:rPr lang="en-IN" smtClean="0"/>
              <a:t>‹#›</a:t>
            </a:fld>
            <a:endParaRPr lang="en-IN"/>
          </a:p>
        </p:txBody>
      </p:sp>
    </p:spTree>
    <p:extLst>
      <p:ext uri="{BB962C8B-B14F-4D97-AF65-F5344CB8AC3E}">
        <p14:creationId xmlns:p14="http://schemas.microsoft.com/office/powerpoint/2010/main" val="52905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1F9426-B65F-4F1D-A9A5-6B97C3BEB40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8A853-DB5F-4ADE-BECF-0AAF04A0D39D}" type="slidenum">
              <a:rPr lang="en-IN" smtClean="0"/>
              <a:t>‹#›</a:t>
            </a:fld>
            <a:endParaRPr lang="en-IN"/>
          </a:p>
        </p:txBody>
      </p:sp>
    </p:spTree>
    <p:extLst>
      <p:ext uri="{BB962C8B-B14F-4D97-AF65-F5344CB8AC3E}">
        <p14:creationId xmlns:p14="http://schemas.microsoft.com/office/powerpoint/2010/main" val="2242559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1F9426-B65F-4F1D-A9A5-6B97C3BEB400}"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B8A853-DB5F-4ADE-BECF-0AAF04A0D39D}" type="slidenum">
              <a:rPr lang="en-IN" smtClean="0"/>
              <a:t>‹#›</a:t>
            </a:fld>
            <a:endParaRPr lang="en-IN"/>
          </a:p>
        </p:txBody>
      </p:sp>
    </p:spTree>
    <p:extLst>
      <p:ext uri="{BB962C8B-B14F-4D97-AF65-F5344CB8AC3E}">
        <p14:creationId xmlns:p14="http://schemas.microsoft.com/office/powerpoint/2010/main" val="3156641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1F9426-B65F-4F1D-A9A5-6B97C3BEB400}" type="datetimeFigureOut">
              <a:rPr lang="en-IN" smtClean="0"/>
              <a:t>13-10-2023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B8A853-DB5F-4ADE-BECF-0AAF04A0D39D}" type="slidenum">
              <a:rPr lang="en-IN" smtClean="0"/>
              <a:t>‹#›</a:t>
            </a:fld>
            <a:endParaRPr lang="en-IN"/>
          </a:p>
        </p:txBody>
      </p:sp>
    </p:spTree>
    <p:extLst>
      <p:ext uri="{BB962C8B-B14F-4D97-AF65-F5344CB8AC3E}">
        <p14:creationId xmlns:p14="http://schemas.microsoft.com/office/powerpoint/2010/main" val="152989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41F9426-B65F-4F1D-A9A5-6B97C3BEB400}" type="datetimeFigureOut">
              <a:rPr lang="en-IN" smtClean="0"/>
              <a:t>13-10-2023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8B8A853-DB5F-4ADE-BECF-0AAF04A0D39D}" type="slidenum">
              <a:rPr lang="en-IN" smtClean="0"/>
              <a:t>‹#›</a:t>
            </a:fld>
            <a:endParaRPr lang="en-IN"/>
          </a:p>
        </p:txBody>
      </p:sp>
    </p:spTree>
    <p:extLst>
      <p:ext uri="{BB962C8B-B14F-4D97-AF65-F5344CB8AC3E}">
        <p14:creationId xmlns:p14="http://schemas.microsoft.com/office/powerpoint/2010/main" val="143678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41F9426-B65F-4F1D-A9A5-6B97C3BEB400}" type="datetimeFigureOut">
              <a:rPr lang="en-IN" smtClean="0"/>
              <a:t>13-10-2023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8B8A853-DB5F-4ADE-BECF-0AAF04A0D39D}" type="slidenum">
              <a:rPr lang="en-IN" smtClean="0"/>
              <a:t>‹#›</a:t>
            </a:fld>
            <a:endParaRPr lang="en-IN"/>
          </a:p>
        </p:txBody>
      </p:sp>
    </p:spTree>
    <p:extLst>
      <p:ext uri="{BB962C8B-B14F-4D97-AF65-F5344CB8AC3E}">
        <p14:creationId xmlns:p14="http://schemas.microsoft.com/office/powerpoint/2010/main" val="3186281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41F9426-B65F-4F1D-A9A5-6B97C3BEB400}" type="datetimeFigureOut">
              <a:rPr lang="en-IN" smtClean="0"/>
              <a:t>13-10-2023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8B8A853-DB5F-4ADE-BECF-0AAF04A0D39D}" type="slidenum">
              <a:rPr lang="en-IN" smtClean="0"/>
              <a:t>‹#›</a:t>
            </a:fld>
            <a:endParaRPr lang="en-IN"/>
          </a:p>
        </p:txBody>
      </p:sp>
    </p:spTree>
    <p:extLst>
      <p:ext uri="{BB962C8B-B14F-4D97-AF65-F5344CB8AC3E}">
        <p14:creationId xmlns:p14="http://schemas.microsoft.com/office/powerpoint/2010/main" val="380548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1F9426-B65F-4F1D-A9A5-6B97C3BEB400}"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B8A853-DB5F-4ADE-BECF-0AAF04A0D39D}" type="slidenum">
              <a:rPr lang="en-IN" smtClean="0"/>
              <a:t>‹#›</a:t>
            </a:fld>
            <a:endParaRPr lang="en-IN"/>
          </a:p>
        </p:txBody>
      </p:sp>
    </p:spTree>
    <p:extLst>
      <p:ext uri="{BB962C8B-B14F-4D97-AF65-F5344CB8AC3E}">
        <p14:creationId xmlns:p14="http://schemas.microsoft.com/office/powerpoint/2010/main" val="3528939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41F9426-B65F-4F1D-A9A5-6B97C3BEB400}" type="datetimeFigureOut">
              <a:rPr lang="en-IN" smtClean="0"/>
              <a:t>13-10-2023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8B8A853-DB5F-4ADE-BECF-0AAF04A0D39D}" type="slidenum">
              <a:rPr lang="en-IN" smtClean="0"/>
              <a:t>‹#›</a:t>
            </a:fld>
            <a:endParaRPr lang="en-IN"/>
          </a:p>
        </p:txBody>
      </p:sp>
    </p:spTree>
    <p:extLst>
      <p:ext uri="{BB962C8B-B14F-4D97-AF65-F5344CB8AC3E}">
        <p14:creationId xmlns:p14="http://schemas.microsoft.com/office/powerpoint/2010/main" val="2130825362"/>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7357-E26D-C0D9-AEC2-01A209CD1222}"/>
              </a:ext>
            </a:extLst>
          </p:cNvPr>
          <p:cNvSpPr>
            <a:spLocks noGrp="1"/>
          </p:cNvSpPr>
          <p:nvPr>
            <p:ph type="title"/>
          </p:nvPr>
        </p:nvSpPr>
        <p:spPr>
          <a:xfrm>
            <a:off x="1363661" y="838200"/>
            <a:ext cx="9852203" cy="2124906"/>
          </a:xfrm>
        </p:spPr>
        <p:txBody>
          <a:bodyPr>
            <a:normAutofit/>
          </a:bodyPr>
          <a:lstStyle/>
          <a:p>
            <a:r>
              <a:rPr lang="en-IN" sz="3500" b="1" dirty="0">
                <a:effectLst/>
                <a:latin typeface="Calibri" panose="020F0502020204030204" pitchFamily="34" charset="0"/>
                <a:ea typeface="Calibri" panose="020F0502020204030204" pitchFamily="34" charset="0"/>
                <a:cs typeface="Times New Roman" panose="02020603050405020304" pitchFamily="18" charset="0"/>
              </a:rPr>
              <a:t>“Analytics enabled Marketing strategy to predict        most probable buyers with objective of optimizing the profitability ”</a:t>
            </a:r>
            <a:endParaRPr lang="en-IN" sz="3500" dirty="0"/>
          </a:p>
        </p:txBody>
      </p:sp>
      <p:sp>
        <p:nvSpPr>
          <p:cNvPr id="3" name="Content Placeholder 2">
            <a:extLst>
              <a:ext uri="{FF2B5EF4-FFF2-40B4-BE49-F238E27FC236}">
                <a16:creationId xmlns:a16="http://schemas.microsoft.com/office/drawing/2014/main" id="{41CC8ACE-D9EF-044D-0707-D54CD37F8070}"/>
              </a:ext>
            </a:extLst>
          </p:cNvPr>
          <p:cNvSpPr>
            <a:spLocks noGrp="1"/>
          </p:cNvSpPr>
          <p:nvPr>
            <p:ph idx="1"/>
          </p:nvPr>
        </p:nvSpPr>
        <p:spPr>
          <a:xfrm>
            <a:off x="430415" y="5844132"/>
            <a:ext cx="4842847" cy="820553"/>
          </a:xfrm>
        </p:spPr>
        <p:txBody>
          <a:bodyPr>
            <a:normAutofit/>
          </a:bodyPr>
          <a:lstStyle/>
          <a:p>
            <a:pPr marL="0" indent="0">
              <a:buNone/>
            </a:pPr>
            <a:r>
              <a:rPr lang="en-US" sz="1800" b="1" dirty="0"/>
              <a:t>Presented by:</a:t>
            </a:r>
            <a:r>
              <a:rPr lang="en-US" sz="1800" dirty="0"/>
              <a:t>  Parixitsinh V Chudasama</a:t>
            </a:r>
          </a:p>
          <a:p>
            <a:pPr marL="400050" lvl="1" indent="0">
              <a:buNone/>
            </a:pPr>
            <a:r>
              <a:rPr lang="en-US" dirty="0"/>
              <a:t>				</a:t>
            </a:r>
            <a:endParaRPr lang="en-IN" dirty="0"/>
          </a:p>
        </p:txBody>
      </p:sp>
      <p:sp>
        <p:nvSpPr>
          <p:cNvPr id="4" name="Content Placeholder 2">
            <a:extLst>
              <a:ext uri="{FF2B5EF4-FFF2-40B4-BE49-F238E27FC236}">
                <a16:creationId xmlns:a16="http://schemas.microsoft.com/office/drawing/2014/main" id="{C37214E0-828D-FF13-F5AF-7683B67338ED}"/>
              </a:ext>
            </a:extLst>
          </p:cNvPr>
          <p:cNvSpPr txBox="1">
            <a:spLocks/>
          </p:cNvSpPr>
          <p:nvPr/>
        </p:nvSpPr>
        <p:spPr>
          <a:xfrm>
            <a:off x="7259758" y="5873026"/>
            <a:ext cx="4842847" cy="7241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lnSpc>
                <a:spcPct val="107000"/>
              </a:lnSpc>
              <a:spcAft>
                <a:spcPts val="800"/>
              </a:spcAft>
              <a:buNone/>
            </a:pPr>
            <a:r>
              <a:rPr lang="en-US" sz="1800" b="1" dirty="0"/>
              <a:t>Under the guidance of: </a:t>
            </a:r>
            <a:r>
              <a:rPr lang="en-US" sz="1800" dirty="0"/>
              <a:t>Pranab Das</a:t>
            </a:r>
            <a:endParaRPr lang="en-IN" sz="1800" dirty="0"/>
          </a:p>
        </p:txBody>
      </p:sp>
    </p:spTree>
    <p:extLst>
      <p:ext uri="{BB962C8B-B14F-4D97-AF65-F5344CB8AC3E}">
        <p14:creationId xmlns:p14="http://schemas.microsoft.com/office/powerpoint/2010/main" val="1471329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31DC215-1028-A6F6-E87F-AB351AA79F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9850" y="1162050"/>
            <a:ext cx="9086850" cy="4730750"/>
          </a:xfrm>
        </p:spPr>
      </p:pic>
    </p:spTree>
    <p:extLst>
      <p:ext uri="{BB962C8B-B14F-4D97-AF65-F5344CB8AC3E}">
        <p14:creationId xmlns:p14="http://schemas.microsoft.com/office/powerpoint/2010/main" val="348545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50E0BFB-E0E8-097F-95B5-B1EE1D668A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8279" y="1162050"/>
            <a:ext cx="9088421" cy="4724400"/>
          </a:xfrm>
        </p:spPr>
      </p:pic>
    </p:spTree>
    <p:extLst>
      <p:ext uri="{BB962C8B-B14F-4D97-AF65-F5344CB8AC3E}">
        <p14:creationId xmlns:p14="http://schemas.microsoft.com/office/powerpoint/2010/main" val="228322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4D31D7C0-146E-378E-ECDE-24E6B135F6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850" y="1162050"/>
            <a:ext cx="9232899" cy="3867150"/>
          </a:xfrm>
        </p:spPr>
      </p:pic>
      <p:pic>
        <p:nvPicPr>
          <p:cNvPr id="12" name="Content Placeholder 5">
            <a:extLst>
              <a:ext uri="{FF2B5EF4-FFF2-40B4-BE49-F238E27FC236}">
                <a16:creationId xmlns:a16="http://schemas.microsoft.com/office/drawing/2014/main" id="{8277EB76-D74A-9AB4-4AE4-7FD38D299B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2850" y="5029200"/>
            <a:ext cx="9232898" cy="1067619"/>
          </a:xfrm>
          <a:prstGeom prst="rect">
            <a:avLst/>
          </a:prstGeom>
        </p:spPr>
      </p:pic>
    </p:spTree>
    <p:extLst>
      <p:ext uri="{BB962C8B-B14F-4D97-AF65-F5344CB8AC3E}">
        <p14:creationId xmlns:p14="http://schemas.microsoft.com/office/powerpoint/2010/main" val="1967221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112552-056F-9FC3-0AA6-4EB8CDDD5C73}"/>
              </a:ext>
            </a:extLst>
          </p:cNvPr>
          <p:cNvSpPr>
            <a:spLocks noGrp="1"/>
          </p:cNvSpPr>
          <p:nvPr>
            <p:ph type="title"/>
          </p:nvPr>
        </p:nvSpPr>
        <p:spPr>
          <a:xfrm>
            <a:off x="229373" y="469900"/>
            <a:ext cx="10515600" cy="963613"/>
          </a:xfrm>
        </p:spPr>
        <p:txBody>
          <a:bodyPr/>
          <a:lstStyle/>
          <a:p>
            <a:pPr algn="ctr"/>
            <a:r>
              <a:rPr lang="en-US" b="1" u="sng" dirty="0"/>
              <a:t>Exploratory Data Analysis</a:t>
            </a:r>
          </a:p>
        </p:txBody>
      </p:sp>
      <p:sp>
        <p:nvSpPr>
          <p:cNvPr id="6" name="Content Placeholder 5">
            <a:extLst>
              <a:ext uri="{FF2B5EF4-FFF2-40B4-BE49-F238E27FC236}">
                <a16:creationId xmlns:a16="http://schemas.microsoft.com/office/drawing/2014/main" id="{9E27AD75-A544-C2A5-8238-1B05DA70F4A8}"/>
              </a:ext>
            </a:extLst>
          </p:cNvPr>
          <p:cNvSpPr>
            <a:spLocks noGrp="1"/>
          </p:cNvSpPr>
          <p:nvPr>
            <p:ph idx="1"/>
          </p:nvPr>
        </p:nvSpPr>
        <p:spPr/>
        <p:txBody>
          <a:bodyPr>
            <a:normAutofit fontScale="32500" lnSpcReduction="20000"/>
          </a:bodyPr>
          <a:lstStyle/>
          <a:p>
            <a:pPr lvl="0" fontAlgn="ctr">
              <a:lnSpc>
                <a:spcPct val="107000"/>
              </a:lnSpc>
              <a:spcAft>
                <a:spcPts val="800"/>
              </a:spcAft>
              <a:buFont typeface="Wingdings" panose="05000000000000000000" pitchFamily="2" charset="2"/>
              <a:buChar char="q"/>
              <a:tabLst>
                <a:tab pos="457200" algn="l"/>
              </a:tabLst>
            </a:pPr>
            <a:r>
              <a:rPr lang="en-IN" sz="4500" b="1" dirty="0">
                <a:effectLst/>
                <a:latin typeface="+mn-lt"/>
                <a:ea typeface="Times New Roman" panose="02020603050405020304" pitchFamily="18" charset="0"/>
                <a:cs typeface="Calibri" panose="020F0502020204030204" pitchFamily="34" charset="0"/>
              </a:rPr>
              <a:t>Customer Segmentation and Demographic Analysis</a:t>
            </a:r>
            <a:r>
              <a:rPr lang="en-IN" sz="4500" dirty="0">
                <a:effectLst/>
                <a:latin typeface="+mn-lt"/>
                <a:ea typeface="Times New Roman" panose="02020603050405020304" pitchFamily="18" charset="0"/>
                <a:cs typeface="Calibri" panose="020F0502020204030204" pitchFamily="34" charset="0"/>
              </a:rPr>
              <a:t>: Explore demographic attributes such as age, gender, and regional distribution to segment customers. Understand how different demographic clusters vary in terms of loyalty class, spending behaviour, and time spent as customers. Identify any dominant demographic trends among loyal customers.</a:t>
            </a:r>
            <a:endParaRPr lang="en-IN" sz="4500" dirty="0">
              <a:effectLst/>
              <a:latin typeface="+mn-lt"/>
              <a:ea typeface="Calibri" panose="020F0502020204030204" pitchFamily="34" charset="0"/>
              <a:cs typeface="Times New Roman" panose="02020603050405020304" pitchFamily="18" charset="0"/>
            </a:endParaRPr>
          </a:p>
          <a:p>
            <a:pPr marL="114300" indent="0" fontAlgn="ctr">
              <a:lnSpc>
                <a:spcPct val="107000"/>
              </a:lnSpc>
              <a:spcAft>
                <a:spcPts val="800"/>
              </a:spcAft>
              <a:buNone/>
            </a:pPr>
            <a:endParaRPr lang="en-IN" sz="4500" dirty="0">
              <a:effectLst/>
              <a:latin typeface="+mn-lt"/>
              <a:ea typeface="Calibri" panose="020F0502020204030204" pitchFamily="34" charset="0"/>
              <a:cs typeface="Times New Roman" panose="02020603050405020304" pitchFamily="18" charset="0"/>
            </a:endParaRPr>
          </a:p>
          <a:p>
            <a:pPr lvl="0" fontAlgn="ctr">
              <a:lnSpc>
                <a:spcPct val="107000"/>
              </a:lnSpc>
              <a:spcAft>
                <a:spcPts val="800"/>
              </a:spcAft>
              <a:buFont typeface="Wingdings" panose="05000000000000000000" pitchFamily="2" charset="2"/>
              <a:buChar char="q"/>
              <a:tabLst>
                <a:tab pos="457200" algn="l"/>
              </a:tabLst>
            </a:pPr>
            <a:r>
              <a:rPr lang="en-IN" sz="4500" b="1" dirty="0">
                <a:effectLst/>
                <a:latin typeface="+mn-lt"/>
                <a:ea typeface="Times New Roman" panose="02020603050405020304" pitchFamily="18" charset="0"/>
                <a:cs typeface="Calibri" panose="020F0502020204030204" pitchFamily="34" charset="0"/>
              </a:rPr>
              <a:t>Loyalty Class and Spending Impact on Purchase</a:t>
            </a:r>
            <a:r>
              <a:rPr lang="en-IN" sz="4500" dirty="0">
                <a:effectLst/>
                <a:latin typeface="+mn-lt"/>
                <a:ea typeface="Times New Roman" panose="02020603050405020304" pitchFamily="18" charset="0"/>
                <a:cs typeface="Calibri" panose="020F0502020204030204" pitchFamily="34" charset="0"/>
              </a:rPr>
              <a:t>: Investigate the impact of loyalty class on customer purchasing behaviour. Analyse whether customers with higher loyalty class levels tend to make more purchases. Study the relationship between loyal spending and the likelihood of making a purchase. </a:t>
            </a:r>
            <a:endParaRPr lang="en-IN" sz="4500" dirty="0">
              <a:effectLst/>
              <a:latin typeface="+mn-lt"/>
              <a:ea typeface="Calibri" panose="020F0502020204030204" pitchFamily="34" charset="0"/>
              <a:cs typeface="Times New Roman" panose="02020603050405020304" pitchFamily="18" charset="0"/>
            </a:endParaRPr>
          </a:p>
          <a:p>
            <a:pPr lvl="0" fontAlgn="ctr">
              <a:lnSpc>
                <a:spcPct val="107000"/>
              </a:lnSpc>
              <a:spcAft>
                <a:spcPts val="800"/>
              </a:spcAft>
              <a:buFont typeface="Wingdings" panose="05000000000000000000" pitchFamily="2" charset="2"/>
              <a:buChar char="q"/>
              <a:tabLst>
                <a:tab pos="457200" algn="l"/>
              </a:tabLst>
            </a:pPr>
            <a:endParaRPr lang="en-IN" sz="4500" b="1" dirty="0">
              <a:effectLst/>
              <a:latin typeface="+mn-lt"/>
              <a:ea typeface="Times New Roman" panose="02020603050405020304" pitchFamily="18" charset="0"/>
              <a:cs typeface="Calibri" panose="020F0502020204030204" pitchFamily="34" charset="0"/>
            </a:endParaRPr>
          </a:p>
          <a:p>
            <a:pPr lvl="0" fontAlgn="ctr">
              <a:lnSpc>
                <a:spcPct val="107000"/>
              </a:lnSpc>
              <a:spcAft>
                <a:spcPts val="800"/>
              </a:spcAft>
              <a:buFont typeface="Wingdings" panose="05000000000000000000" pitchFamily="2" charset="2"/>
              <a:buChar char="q"/>
              <a:tabLst>
                <a:tab pos="457200" algn="l"/>
              </a:tabLst>
            </a:pPr>
            <a:r>
              <a:rPr lang="en-IN" sz="4500" b="1" dirty="0">
                <a:effectLst/>
                <a:latin typeface="+mn-lt"/>
                <a:ea typeface="Times New Roman" panose="02020603050405020304" pitchFamily="18" charset="0"/>
                <a:cs typeface="Calibri" panose="020F0502020204030204" pitchFamily="34" charset="0"/>
              </a:rPr>
              <a:t>Age and Gender Influence on Purchase Behaviour</a:t>
            </a:r>
            <a:r>
              <a:rPr lang="en-IN" sz="4500" dirty="0">
                <a:effectLst/>
                <a:latin typeface="+mn-lt"/>
                <a:ea typeface="Times New Roman" panose="02020603050405020304" pitchFamily="18" charset="0"/>
                <a:cs typeface="Calibri" panose="020F0502020204030204" pitchFamily="34" charset="0"/>
              </a:rPr>
              <a:t>: Examine how customer age and gender relate to their purchase decisions. Determine whether specific age groups or genders are more likely to make purchases. Identify any correlations between age, gender, and the tendency to buy.</a:t>
            </a:r>
            <a:endParaRPr lang="en-IN" sz="4500" dirty="0">
              <a:effectLst/>
              <a:latin typeface="+mn-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56429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2684E0-9C7A-C4D5-A924-68C879526DD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3F611B3-B565-851E-E8AE-8FCB018D8863}"/>
              </a:ext>
            </a:extLst>
          </p:cNvPr>
          <p:cNvPicPr>
            <a:picLocks noChangeAspect="1"/>
          </p:cNvPicPr>
          <p:nvPr/>
        </p:nvPicPr>
        <p:blipFill>
          <a:blip r:embed="rId2"/>
          <a:stretch>
            <a:fillRect/>
          </a:stretch>
        </p:blipFill>
        <p:spPr>
          <a:xfrm>
            <a:off x="926179" y="945085"/>
            <a:ext cx="10339641" cy="5496454"/>
          </a:xfrm>
          <a:prstGeom prst="rect">
            <a:avLst/>
          </a:prstGeom>
        </p:spPr>
      </p:pic>
    </p:spTree>
    <p:extLst>
      <p:ext uri="{BB962C8B-B14F-4D97-AF65-F5344CB8AC3E}">
        <p14:creationId xmlns:p14="http://schemas.microsoft.com/office/powerpoint/2010/main" val="3832369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DB0A089F-75A1-CEC2-9EED-0DDB935925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0510" y="1174750"/>
            <a:ext cx="9106189" cy="4559300"/>
          </a:xfrm>
        </p:spPr>
      </p:pic>
    </p:spTree>
    <p:extLst>
      <p:ext uri="{BB962C8B-B14F-4D97-AF65-F5344CB8AC3E}">
        <p14:creationId xmlns:p14="http://schemas.microsoft.com/office/powerpoint/2010/main" val="1979466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98D0C24B-E017-6CF9-090F-69875A17AC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451" y="1168400"/>
            <a:ext cx="9112250" cy="4559300"/>
          </a:xfrm>
        </p:spPr>
      </p:pic>
    </p:spTree>
    <p:extLst>
      <p:ext uri="{BB962C8B-B14F-4D97-AF65-F5344CB8AC3E}">
        <p14:creationId xmlns:p14="http://schemas.microsoft.com/office/powerpoint/2010/main" val="880221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943DAA7D-BC8F-2CC7-A49D-AC3007BA8C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0800" y="1174750"/>
            <a:ext cx="9099550" cy="4610100"/>
          </a:xfrm>
        </p:spPr>
      </p:pic>
    </p:spTree>
    <p:extLst>
      <p:ext uri="{BB962C8B-B14F-4D97-AF65-F5344CB8AC3E}">
        <p14:creationId xmlns:p14="http://schemas.microsoft.com/office/powerpoint/2010/main" val="1293902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020E3BAF-7AD3-B6C0-3A89-8065430CCD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450" y="1162050"/>
            <a:ext cx="9105901" cy="4635500"/>
          </a:xfrm>
        </p:spPr>
      </p:pic>
    </p:spTree>
    <p:extLst>
      <p:ext uri="{BB962C8B-B14F-4D97-AF65-F5344CB8AC3E}">
        <p14:creationId xmlns:p14="http://schemas.microsoft.com/office/powerpoint/2010/main" val="1355871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5FC3-8EFE-0C9C-DC4B-B8C11F63D600}"/>
              </a:ext>
            </a:extLst>
          </p:cNvPr>
          <p:cNvSpPr>
            <a:spLocks noGrp="1"/>
          </p:cNvSpPr>
          <p:nvPr>
            <p:ph type="title"/>
          </p:nvPr>
        </p:nvSpPr>
        <p:spPr>
          <a:xfrm>
            <a:off x="345219" y="447626"/>
            <a:ext cx="10515600" cy="1325563"/>
          </a:xfrm>
        </p:spPr>
        <p:txBody>
          <a:bodyPr>
            <a:normAutofit/>
          </a:bodyPr>
          <a:lstStyle/>
          <a:p>
            <a:pPr algn="ctr"/>
            <a:r>
              <a:rPr lang="en-IN" b="1" u="sng" dirty="0"/>
              <a:t>Deciding on Model</a:t>
            </a:r>
          </a:p>
        </p:txBody>
      </p:sp>
      <p:sp>
        <p:nvSpPr>
          <p:cNvPr id="3" name="Content Placeholder 2">
            <a:extLst>
              <a:ext uri="{FF2B5EF4-FFF2-40B4-BE49-F238E27FC236}">
                <a16:creationId xmlns:a16="http://schemas.microsoft.com/office/drawing/2014/main" id="{2929F441-B9DF-617C-8398-F573AA100209}"/>
              </a:ext>
            </a:extLst>
          </p:cNvPr>
          <p:cNvSpPr>
            <a:spLocks noGrp="1"/>
          </p:cNvSpPr>
          <p:nvPr>
            <p:ph idx="1"/>
          </p:nvPr>
        </p:nvSpPr>
        <p:spPr>
          <a:xfrm>
            <a:off x="345219" y="2114549"/>
            <a:ext cx="10515600" cy="3633043"/>
          </a:xfrm>
        </p:spPr>
        <p:txBody>
          <a:bodyPr/>
          <a:lstStyle/>
          <a:p>
            <a:pPr>
              <a:buFont typeface="Wingdings" panose="05000000000000000000" pitchFamily="2" charset="2"/>
              <a:buChar char="q"/>
            </a:pPr>
            <a:r>
              <a:rPr lang="en-US" sz="1800" dirty="0"/>
              <a:t>As it is a supervised classification problem where predict variable is “Target Buy" is a binary variable, here we will use Logistic regression model to find the probability score of the most probable buyers.</a:t>
            </a:r>
          </a:p>
          <a:p>
            <a:pPr>
              <a:buFont typeface="Wingdings" panose="05000000000000000000" pitchFamily="2" charset="2"/>
              <a:buChar char="q"/>
            </a:pPr>
            <a:endParaRPr lang="en-US" sz="1800" dirty="0"/>
          </a:p>
          <a:p>
            <a:pPr>
              <a:buFont typeface="Wingdings" panose="05000000000000000000" pitchFamily="2" charset="2"/>
              <a:buChar char="q"/>
            </a:pPr>
            <a:r>
              <a:rPr lang="en-US" sz="1800" dirty="0"/>
              <a:t>The accuracy of the model we are going to reach is 75% to 80%.</a:t>
            </a:r>
          </a:p>
          <a:p>
            <a:pPr marL="0" indent="0">
              <a:buNone/>
            </a:pPr>
            <a:endParaRPr lang="en-US" sz="1800" dirty="0"/>
          </a:p>
          <a:p>
            <a:pPr>
              <a:buFont typeface="Wingdings" panose="05000000000000000000" pitchFamily="2" charset="2"/>
              <a:buChar char="q"/>
            </a:pPr>
            <a:r>
              <a:rPr lang="en-US" sz="1800" dirty="0"/>
              <a:t>We will try to improve the accuracy by building more advanced models like SVM, </a:t>
            </a:r>
            <a:r>
              <a:rPr lang="en-US" sz="1800" dirty="0" err="1"/>
              <a:t>XGBoost</a:t>
            </a:r>
            <a:r>
              <a:rPr lang="en-US" sz="1800" dirty="0"/>
              <a:t> etc.</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685015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9668C7-7022-2B9E-07DC-2364E086A8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1819" y="1771650"/>
            <a:ext cx="9089482" cy="4476750"/>
          </a:xfrm>
        </p:spPr>
      </p:pic>
      <p:sp>
        <p:nvSpPr>
          <p:cNvPr id="6" name="Title 1">
            <a:extLst>
              <a:ext uri="{FF2B5EF4-FFF2-40B4-BE49-F238E27FC236}">
                <a16:creationId xmlns:a16="http://schemas.microsoft.com/office/drawing/2014/main" id="{65EDF81A-3303-04D0-8E55-0515E3E7B3A3}"/>
              </a:ext>
            </a:extLst>
          </p:cNvPr>
          <p:cNvSpPr>
            <a:spLocks noGrp="1"/>
          </p:cNvSpPr>
          <p:nvPr>
            <p:ph type="title"/>
          </p:nvPr>
        </p:nvSpPr>
        <p:spPr>
          <a:xfrm>
            <a:off x="235723" y="355600"/>
            <a:ext cx="10515600" cy="969963"/>
          </a:xfrm>
        </p:spPr>
        <p:txBody>
          <a:bodyPr/>
          <a:lstStyle/>
          <a:p>
            <a:pPr algn="ctr"/>
            <a:r>
              <a:rPr lang="en-US" b="1" u="sng" dirty="0"/>
              <a:t>Analytics enabled Marketing</a:t>
            </a:r>
            <a:endParaRPr lang="en-IN" b="1" u="sng" dirty="0"/>
          </a:p>
        </p:txBody>
      </p:sp>
    </p:spTree>
    <p:extLst>
      <p:ext uri="{BB962C8B-B14F-4D97-AF65-F5344CB8AC3E}">
        <p14:creationId xmlns:p14="http://schemas.microsoft.com/office/powerpoint/2010/main" val="3084516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D18B6C05-D21F-EA7A-C97A-851FE94B05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500" y="1168400"/>
            <a:ext cx="9086850" cy="4616450"/>
          </a:xfrm>
        </p:spPr>
      </p:pic>
    </p:spTree>
    <p:extLst>
      <p:ext uri="{BB962C8B-B14F-4D97-AF65-F5344CB8AC3E}">
        <p14:creationId xmlns:p14="http://schemas.microsoft.com/office/powerpoint/2010/main" val="3176226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EBED8805-95E6-8F9A-A669-74951C56D6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0800" y="1174750"/>
            <a:ext cx="9099550" cy="4603750"/>
          </a:xfrm>
        </p:spPr>
      </p:pic>
    </p:spTree>
    <p:extLst>
      <p:ext uri="{BB962C8B-B14F-4D97-AF65-F5344CB8AC3E}">
        <p14:creationId xmlns:p14="http://schemas.microsoft.com/office/powerpoint/2010/main" val="2797125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5D17B-A68B-88A8-9552-AC28EE8B8222}"/>
              </a:ext>
            </a:extLst>
          </p:cNvPr>
          <p:cNvSpPr>
            <a:spLocks noGrp="1"/>
          </p:cNvSpPr>
          <p:nvPr>
            <p:ph type="title"/>
          </p:nvPr>
        </p:nvSpPr>
        <p:spPr/>
        <p:txBody>
          <a:bodyPr/>
          <a:lstStyle/>
          <a:p>
            <a:r>
              <a:rPr lang="en-US" dirty="0"/>
              <a:t>Conclusion And Future Scope </a:t>
            </a:r>
            <a:endParaRPr lang="en-IN" dirty="0"/>
          </a:p>
        </p:txBody>
      </p:sp>
      <p:sp>
        <p:nvSpPr>
          <p:cNvPr id="3" name="Content Placeholder 2">
            <a:extLst>
              <a:ext uri="{FF2B5EF4-FFF2-40B4-BE49-F238E27FC236}">
                <a16:creationId xmlns:a16="http://schemas.microsoft.com/office/drawing/2014/main" id="{832D7DAD-82B3-53B6-6DD5-51939E515B59}"/>
              </a:ext>
            </a:extLst>
          </p:cNvPr>
          <p:cNvSpPr>
            <a:spLocks noGrp="1"/>
          </p:cNvSpPr>
          <p:nvPr>
            <p:ph idx="1"/>
          </p:nvPr>
        </p:nvSpPr>
        <p:spPr/>
        <p:txBody>
          <a:bodyPr/>
          <a:lstStyle/>
          <a:p>
            <a:pPr algn="l"/>
            <a:r>
              <a:rPr lang="en-US" i="0" dirty="0">
                <a:effectLst/>
                <a:latin typeface="-apple-system"/>
              </a:rPr>
              <a:t>Based on the model predictions the client can target customers as below:</a:t>
            </a:r>
          </a:p>
          <a:p>
            <a:pPr marL="0" indent="0" algn="l">
              <a:buNone/>
            </a:pPr>
            <a:r>
              <a:rPr lang="en-US" dirty="0">
                <a:latin typeface="-apple-system"/>
              </a:rPr>
              <a:t>	</a:t>
            </a:r>
            <a:r>
              <a:rPr lang="en-US" i="0" dirty="0">
                <a:effectLst/>
                <a:latin typeface="-apple-system"/>
              </a:rPr>
              <a:t>a) For marketing we can consider both High &amp; Medium class.</a:t>
            </a:r>
          </a:p>
          <a:p>
            <a:pPr marL="0" indent="0" algn="l">
              <a:buNone/>
            </a:pPr>
            <a:r>
              <a:rPr lang="en-US" i="0" dirty="0">
                <a:effectLst/>
                <a:latin typeface="-apple-system"/>
              </a:rPr>
              <a:t>	b) For high sales &amp; profit concentrate more on High class.</a:t>
            </a:r>
          </a:p>
          <a:p>
            <a:pPr algn="l"/>
            <a:endParaRPr lang="en-US" dirty="0">
              <a:latin typeface="-apple-system"/>
            </a:endParaRPr>
          </a:p>
          <a:p>
            <a:pPr algn="l"/>
            <a:endParaRPr lang="en-US" i="0" dirty="0">
              <a:effectLst/>
              <a:latin typeface="-apple-system"/>
            </a:endParaRPr>
          </a:p>
          <a:p>
            <a:pPr algn="l"/>
            <a:r>
              <a:rPr lang="en-US" dirty="0">
                <a:latin typeface="-apple-system"/>
              </a:rPr>
              <a:t>We can further implement Sentiment analysis on customer feedbacks to high , low &amp; medium buckets by sending out customized feedback forms . Based on this initiation we can understand and convert people from lower bucket to higher bucket.</a:t>
            </a:r>
            <a:endParaRPr lang="en-US" i="0" dirty="0">
              <a:effectLst/>
              <a:latin typeface="-apple-system"/>
            </a:endParaRPr>
          </a:p>
          <a:p>
            <a:endParaRPr lang="en-IN" dirty="0"/>
          </a:p>
        </p:txBody>
      </p:sp>
    </p:spTree>
    <p:extLst>
      <p:ext uri="{BB962C8B-B14F-4D97-AF65-F5344CB8AC3E}">
        <p14:creationId xmlns:p14="http://schemas.microsoft.com/office/powerpoint/2010/main" val="2245356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A93D20-630F-8A1A-D6F6-C4C7F53E9CC4}"/>
              </a:ext>
            </a:extLst>
          </p:cNvPr>
          <p:cNvSpPr>
            <a:spLocks noGrp="1"/>
          </p:cNvSpPr>
          <p:nvPr>
            <p:ph idx="1"/>
          </p:nvPr>
        </p:nvSpPr>
        <p:spPr>
          <a:xfrm>
            <a:off x="1103312" y="1663700"/>
            <a:ext cx="10733088" cy="4584699"/>
          </a:xfrm>
        </p:spPr>
        <p:txBody>
          <a:bodyPr/>
          <a:lstStyle/>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n-IN" sz="4800" dirty="0"/>
              <a:t>THANK YOU </a:t>
            </a:r>
          </a:p>
        </p:txBody>
      </p:sp>
    </p:spTree>
    <p:extLst>
      <p:ext uri="{BB962C8B-B14F-4D97-AF65-F5344CB8AC3E}">
        <p14:creationId xmlns:p14="http://schemas.microsoft.com/office/powerpoint/2010/main" val="160758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6436A2-C032-CF69-AD98-361CA52C78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2" y="1790700"/>
            <a:ext cx="9291637" cy="4358947"/>
          </a:xfrm>
        </p:spPr>
      </p:pic>
      <p:sp>
        <p:nvSpPr>
          <p:cNvPr id="9" name="Title 8">
            <a:extLst>
              <a:ext uri="{FF2B5EF4-FFF2-40B4-BE49-F238E27FC236}">
                <a16:creationId xmlns:a16="http://schemas.microsoft.com/office/drawing/2014/main" id="{289DC3E9-8D5C-F3E1-11A9-E6EF205A07C8}"/>
              </a:ext>
            </a:extLst>
          </p:cNvPr>
          <p:cNvSpPr>
            <a:spLocks noGrp="1"/>
          </p:cNvSpPr>
          <p:nvPr>
            <p:ph type="title"/>
          </p:nvPr>
        </p:nvSpPr>
        <p:spPr>
          <a:xfrm>
            <a:off x="646111" y="452718"/>
            <a:ext cx="9404723" cy="1153832"/>
          </a:xfrm>
        </p:spPr>
        <p:txBody>
          <a:bodyPr/>
          <a:lstStyle/>
          <a:p>
            <a:pPr algn="ctr"/>
            <a:r>
              <a:rPr lang="en-US" b="1" u="sng" dirty="0"/>
              <a:t>Marketing Funnel</a:t>
            </a:r>
            <a:endParaRPr lang="en-IN" b="1" u="sng" dirty="0"/>
          </a:p>
        </p:txBody>
      </p:sp>
    </p:spTree>
    <p:extLst>
      <p:ext uri="{BB962C8B-B14F-4D97-AF65-F5344CB8AC3E}">
        <p14:creationId xmlns:p14="http://schemas.microsoft.com/office/powerpoint/2010/main" val="1203441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5CECC3E3-F35B-865E-0608-90F32E8F7A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2" y="1860550"/>
            <a:ext cx="9259887" cy="4275117"/>
          </a:xfrm>
        </p:spPr>
      </p:pic>
      <p:sp>
        <p:nvSpPr>
          <p:cNvPr id="13" name="Title 12">
            <a:extLst>
              <a:ext uri="{FF2B5EF4-FFF2-40B4-BE49-F238E27FC236}">
                <a16:creationId xmlns:a16="http://schemas.microsoft.com/office/drawing/2014/main" id="{C70F5B55-77B1-B845-BAAA-C7C143D162A7}"/>
              </a:ext>
            </a:extLst>
          </p:cNvPr>
          <p:cNvSpPr>
            <a:spLocks noGrp="1"/>
          </p:cNvSpPr>
          <p:nvPr>
            <p:ph type="title"/>
          </p:nvPr>
        </p:nvSpPr>
        <p:spPr>
          <a:xfrm>
            <a:off x="646111" y="446368"/>
            <a:ext cx="9404723" cy="1242732"/>
          </a:xfrm>
        </p:spPr>
        <p:txBody>
          <a:bodyPr/>
          <a:lstStyle/>
          <a:p>
            <a:pPr algn="ctr"/>
            <a:r>
              <a:rPr lang="en-US" b="1" u="sng" dirty="0"/>
              <a:t>Marketing Budget</a:t>
            </a:r>
            <a:endParaRPr lang="en-IN" b="1" u="sng" dirty="0"/>
          </a:p>
        </p:txBody>
      </p:sp>
    </p:spTree>
    <p:extLst>
      <p:ext uri="{BB962C8B-B14F-4D97-AF65-F5344CB8AC3E}">
        <p14:creationId xmlns:p14="http://schemas.microsoft.com/office/powerpoint/2010/main" val="2767275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005E484-93BB-47A4-271D-64003FE735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262" y="1898650"/>
            <a:ext cx="9228138" cy="4127500"/>
          </a:xfrm>
        </p:spPr>
      </p:pic>
      <p:sp>
        <p:nvSpPr>
          <p:cNvPr id="10" name="Title 9">
            <a:extLst>
              <a:ext uri="{FF2B5EF4-FFF2-40B4-BE49-F238E27FC236}">
                <a16:creationId xmlns:a16="http://schemas.microsoft.com/office/drawing/2014/main" id="{5F169B41-13A1-BDBE-039B-53AC2C4B4EA3}"/>
              </a:ext>
            </a:extLst>
          </p:cNvPr>
          <p:cNvSpPr>
            <a:spLocks noGrp="1"/>
          </p:cNvSpPr>
          <p:nvPr>
            <p:ph type="title"/>
          </p:nvPr>
        </p:nvSpPr>
        <p:spPr/>
        <p:txBody>
          <a:bodyPr/>
          <a:lstStyle/>
          <a:p>
            <a:pPr algn="ctr"/>
            <a:r>
              <a:rPr lang="en-US" b="1" u="sng" dirty="0"/>
              <a:t>Solutioning Intuition</a:t>
            </a:r>
            <a:endParaRPr lang="en-IN" b="1" u="sng" dirty="0"/>
          </a:p>
        </p:txBody>
      </p:sp>
    </p:spTree>
    <p:extLst>
      <p:ext uri="{BB962C8B-B14F-4D97-AF65-F5344CB8AC3E}">
        <p14:creationId xmlns:p14="http://schemas.microsoft.com/office/powerpoint/2010/main" val="39397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CD6E5-35C4-799B-E738-25A963C9D0C4}"/>
              </a:ext>
            </a:extLst>
          </p:cNvPr>
          <p:cNvSpPr>
            <a:spLocks noGrp="1"/>
          </p:cNvSpPr>
          <p:nvPr>
            <p:ph type="title"/>
          </p:nvPr>
        </p:nvSpPr>
        <p:spPr>
          <a:xfrm>
            <a:off x="983121" y="238829"/>
            <a:ext cx="8825659" cy="964007"/>
          </a:xfrm>
        </p:spPr>
        <p:txBody>
          <a:bodyPr/>
          <a:lstStyle/>
          <a:p>
            <a:r>
              <a:rPr lang="en-US" b="1" u="sng" dirty="0"/>
              <a:t>Client Introduction</a:t>
            </a:r>
            <a:endParaRPr lang="en-IN" dirty="0"/>
          </a:p>
        </p:txBody>
      </p:sp>
      <p:sp>
        <p:nvSpPr>
          <p:cNvPr id="3" name="Text Placeholder 2">
            <a:extLst>
              <a:ext uri="{FF2B5EF4-FFF2-40B4-BE49-F238E27FC236}">
                <a16:creationId xmlns:a16="http://schemas.microsoft.com/office/drawing/2014/main" id="{B6619C45-8EF7-16F7-3946-32595FFFCFFD}"/>
              </a:ext>
            </a:extLst>
          </p:cNvPr>
          <p:cNvSpPr>
            <a:spLocks noGrp="1"/>
          </p:cNvSpPr>
          <p:nvPr>
            <p:ph type="body" sz="half" idx="2"/>
          </p:nvPr>
        </p:nvSpPr>
        <p:spPr>
          <a:xfrm>
            <a:off x="584222" y="1371523"/>
            <a:ext cx="8997492" cy="3255198"/>
          </a:xfrm>
        </p:spPr>
        <p:txBody>
          <a:bodyPr/>
          <a:lstStyle/>
          <a:p>
            <a:r>
              <a:rPr lang="en-US" dirty="0"/>
              <a:t>Our Client is Walmart which is a Supermarket. It is a major retail player running in UK with multiple stores.</a:t>
            </a:r>
          </a:p>
          <a:p>
            <a:r>
              <a:rPr lang="en-IN" dirty="0"/>
              <a:t>As our client is seeing their loyalty program participants as the majority company target audience we shall understand the importance of loyalty programs.</a:t>
            </a:r>
          </a:p>
          <a:p>
            <a:r>
              <a:rPr lang="en-IN" dirty="0"/>
              <a:t>All retail businesses maintain data for their loyal customers , they are the best candidates for analytics based marketing campaign</a:t>
            </a:r>
          </a:p>
          <a:p>
            <a:endParaRPr lang="en-IN" dirty="0"/>
          </a:p>
        </p:txBody>
      </p:sp>
      <p:pic>
        <p:nvPicPr>
          <p:cNvPr id="4" name="Content Placeholder 10">
            <a:extLst>
              <a:ext uri="{FF2B5EF4-FFF2-40B4-BE49-F238E27FC236}">
                <a16:creationId xmlns:a16="http://schemas.microsoft.com/office/drawing/2014/main" id="{2055912D-5F6C-EEB9-0309-DAEF5D018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9434" y="3850835"/>
            <a:ext cx="4579468" cy="2599739"/>
          </a:xfrm>
          <a:prstGeom prst="rect">
            <a:avLst/>
          </a:prstGeom>
        </p:spPr>
      </p:pic>
    </p:spTree>
    <p:extLst>
      <p:ext uri="{BB962C8B-B14F-4D97-AF65-F5344CB8AC3E}">
        <p14:creationId xmlns:p14="http://schemas.microsoft.com/office/powerpoint/2010/main" val="3259361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8496614-B123-A00B-60CE-34569A1FFF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1943100"/>
            <a:ext cx="9175750" cy="4121150"/>
          </a:xfrm>
        </p:spPr>
      </p:pic>
      <p:sp>
        <p:nvSpPr>
          <p:cNvPr id="9" name="Title 8">
            <a:extLst>
              <a:ext uri="{FF2B5EF4-FFF2-40B4-BE49-F238E27FC236}">
                <a16:creationId xmlns:a16="http://schemas.microsoft.com/office/drawing/2014/main" id="{256BDD8C-2EE7-C273-35E8-7C5681D04F6C}"/>
              </a:ext>
            </a:extLst>
          </p:cNvPr>
          <p:cNvSpPr>
            <a:spLocks noGrp="1"/>
          </p:cNvSpPr>
          <p:nvPr>
            <p:ph type="title"/>
          </p:nvPr>
        </p:nvSpPr>
        <p:spPr>
          <a:xfrm>
            <a:off x="646111" y="452718"/>
            <a:ext cx="9404723" cy="1185582"/>
          </a:xfrm>
        </p:spPr>
        <p:txBody>
          <a:bodyPr/>
          <a:lstStyle/>
          <a:p>
            <a:pPr algn="ctr"/>
            <a:r>
              <a:rPr lang="en-US" b="1" u="sng" dirty="0"/>
              <a:t>Description of our Dataset</a:t>
            </a:r>
            <a:endParaRPr lang="en-IN" b="1" u="sng" dirty="0"/>
          </a:p>
        </p:txBody>
      </p:sp>
    </p:spTree>
    <p:extLst>
      <p:ext uri="{BB962C8B-B14F-4D97-AF65-F5344CB8AC3E}">
        <p14:creationId xmlns:p14="http://schemas.microsoft.com/office/powerpoint/2010/main" val="1511740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86BF-9E11-5F96-028C-D975DBD93488}"/>
              </a:ext>
            </a:extLst>
          </p:cNvPr>
          <p:cNvSpPr>
            <a:spLocks noGrp="1"/>
          </p:cNvSpPr>
          <p:nvPr>
            <p:ph type="title"/>
          </p:nvPr>
        </p:nvSpPr>
        <p:spPr>
          <a:xfrm>
            <a:off x="229373" y="469900"/>
            <a:ext cx="10515600" cy="963613"/>
          </a:xfrm>
        </p:spPr>
        <p:txBody>
          <a:bodyPr/>
          <a:lstStyle/>
          <a:p>
            <a:pPr algn="ctr"/>
            <a:r>
              <a:rPr lang="en-US" b="1" u="sng" dirty="0"/>
              <a:t>Solution Architecture</a:t>
            </a:r>
            <a:endParaRPr lang="en-IN" b="1" u="sng" dirty="0"/>
          </a:p>
        </p:txBody>
      </p:sp>
      <p:pic>
        <p:nvPicPr>
          <p:cNvPr id="7" name="Content Placeholder 6">
            <a:extLst>
              <a:ext uri="{FF2B5EF4-FFF2-40B4-BE49-F238E27FC236}">
                <a16:creationId xmlns:a16="http://schemas.microsoft.com/office/drawing/2014/main" id="{94E29D2E-F694-8ED1-A47A-4A1F1ECADD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3951" y="1955800"/>
            <a:ext cx="9258300" cy="4095750"/>
          </a:xfrm>
        </p:spPr>
      </p:pic>
    </p:spTree>
    <p:extLst>
      <p:ext uri="{BB962C8B-B14F-4D97-AF65-F5344CB8AC3E}">
        <p14:creationId xmlns:p14="http://schemas.microsoft.com/office/powerpoint/2010/main" val="1463487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6805445-1409-510E-D495-D1D1923FA0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070" y="1155700"/>
            <a:ext cx="9095630" cy="4718050"/>
          </a:xfrm>
        </p:spPr>
      </p:pic>
    </p:spTree>
    <p:extLst>
      <p:ext uri="{BB962C8B-B14F-4D97-AF65-F5344CB8AC3E}">
        <p14:creationId xmlns:p14="http://schemas.microsoft.com/office/powerpoint/2010/main" val="4039393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323</TotalTime>
  <Words>430</Words>
  <Application>Microsoft Office PowerPoint</Application>
  <PresentationFormat>Widescreen</PresentationFormat>
  <Paragraphs>37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Arial</vt:lpstr>
      <vt:lpstr>Calibri</vt:lpstr>
      <vt:lpstr>Century Gothic</vt:lpstr>
      <vt:lpstr>Wingdings</vt:lpstr>
      <vt:lpstr>Wingdings 3</vt:lpstr>
      <vt:lpstr>Ion</vt:lpstr>
      <vt:lpstr>“Analytics enabled Marketing strategy to predict        most probable buyers with objective of optimizing the profitability ”</vt:lpstr>
      <vt:lpstr>Analytics enabled Marketing</vt:lpstr>
      <vt:lpstr>Marketing Funnel</vt:lpstr>
      <vt:lpstr>Marketing Budget</vt:lpstr>
      <vt:lpstr>Solutioning Intuition</vt:lpstr>
      <vt:lpstr>Client Introduction</vt:lpstr>
      <vt:lpstr>Description of our Dataset</vt:lpstr>
      <vt:lpstr>Solution Architecture</vt:lpstr>
      <vt:lpstr>PowerPoint Presentation</vt:lpstr>
      <vt:lpstr>PowerPoint Presentation</vt:lpstr>
      <vt:lpstr>PowerPoint Presentation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Deciding on Model</vt:lpstr>
      <vt:lpstr>PowerPoint Presentation</vt:lpstr>
      <vt:lpstr>PowerPoint Presentation</vt:lpstr>
      <vt:lpstr>Conclusion And Future Scope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Final project – Mid project status     “ Analytics enabled Marketing strategy to predict most probable buyers with objective of optimizing the profitability ”  SUBMITTED BY  Dushyanth KM Parul Kadyan Parixitsinh Chudasama     UNDER THE GUIDANCE OF Pranab H Das</dc:title>
  <dc:creator>Dushyanth Gowda</dc:creator>
  <cp:lastModifiedBy>Parixitsinh Chudasama</cp:lastModifiedBy>
  <cp:revision>9</cp:revision>
  <dcterms:created xsi:type="dcterms:W3CDTF">2023-08-26T16:12:37Z</dcterms:created>
  <dcterms:modified xsi:type="dcterms:W3CDTF">2023-10-13T15:00:58Z</dcterms:modified>
</cp:coreProperties>
</file>