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6" r:id="rId3"/>
  </p:sldMasterIdLst>
  <p:notesMasterIdLst>
    <p:notesMasterId r:id="rId22"/>
  </p:notesMasterIdLst>
  <p:handoutMasterIdLst>
    <p:handoutMasterId r:id="rId23"/>
  </p:handoutMasterIdLst>
  <p:sldIdLst>
    <p:sldId id="1610" r:id="rId4"/>
    <p:sldId id="1627" r:id="rId5"/>
    <p:sldId id="1606" r:id="rId6"/>
    <p:sldId id="1628" r:id="rId7"/>
    <p:sldId id="1629" r:id="rId8"/>
    <p:sldId id="1613" r:id="rId9"/>
    <p:sldId id="1614" r:id="rId10"/>
    <p:sldId id="1615" r:id="rId11"/>
    <p:sldId id="1616" r:id="rId12"/>
    <p:sldId id="1617" r:id="rId13"/>
    <p:sldId id="1619" r:id="rId14"/>
    <p:sldId id="1618" r:id="rId15"/>
    <p:sldId id="1624" r:id="rId16"/>
    <p:sldId id="1625" r:id="rId17"/>
    <p:sldId id="1626" r:id="rId18"/>
    <p:sldId id="1620" r:id="rId19"/>
    <p:sldId id="1622" r:id="rId20"/>
    <p:sldId id="1502"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2452" autoAdjust="0"/>
  </p:normalViewPr>
  <p:slideViewPr>
    <p:cSldViewPr snapToGrid="0">
      <p:cViewPr varScale="1">
        <p:scale>
          <a:sx n="76" d="100"/>
          <a:sy n="76" d="100"/>
        </p:scale>
        <p:origin x="579"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54" d="100"/>
          <a:sy n="54" d="100"/>
        </p:scale>
        <p:origin x="2163" y="5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a:latin typeface="+mj-lt"/>
            </a:rPr>
            <a:t>Data Acquisition and Understanding</a:t>
          </a:r>
          <a:endParaRPr lang="en-US" sz="3200" dirty="0">
            <a:latin typeface="+mj-lt"/>
          </a:endParaRP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a:latin typeface="+mj-lt"/>
            </a:rPr>
            <a:t>Ingest Data</a:t>
          </a:r>
          <a:endParaRPr lang="en-US" sz="1900" dirty="0">
            <a:latin typeface="+mj-lt"/>
          </a:endParaRP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a:latin typeface="+mj-lt"/>
            </a:rPr>
            <a:t>Explore Data</a:t>
          </a:r>
          <a:endParaRPr lang="en-US" sz="1900" dirty="0">
            <a:latin typeface="+mj-lt"/>
          </a:endParaRP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Modeling</a:t>
          </a: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Feature Selection</a:t>
          </a: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Create and Train Model</a:t>
          </a: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a:latin typeface="+mj-lt"/>
            </a:rPr>
            <a:t>Deployment</a:t>
          </a:r>
          <a:endParaRPr lang="en-US" sz="3200" dirty="0">
            <a:latin typeface="+mj-lt"/>
          </a:endParaRP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a:latin typeface="+mj-lt"/>
            </a:rPr>
            <a:t>Customer Acceptance</a:t>
          </a:r>
          <a:endParaRPr lang="en-US" sz="3200" dirty="0">
            <a:latin typeface="+mj-lt"/>
          </a:endParaRP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a:latin typeface="+mj-lt"/>
            </a:rPr>
            <a:t>Operationalize</a:t>
          </a:r>
          <a:endParaRPr lang="en-US" sz="2000" dirty="0">
            <a:latin typeface="+mj-lt"/>
          </a:endParaRP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a:latin typeface="+mj-lt"/>
            </a:rPr>
            <a:t>Testing and Validation</a:t>
          </a:r>
          <a:endParaRPr lang="en-US" sz="1900" dirty="0">
            <a:latin typeface="+mj-lt"/>
          </a:endParaRP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a:latin typeface="+mj-lt"/>
            </a:rPr>
            <a:t>Update Data</a:t>
          </a:r>
          <a:endParaRPr lang="en-US" sz="1900" dirty="0">
            <a:latin typeface="+mj-lt"/>
          </a:endParaRP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a:latin typeface="+mj-lt"/>
            </a:rPr>
            <a:t>Handoff</a:t>
          </a:r>
          <a:endParaRPr lang="en-US" sz="1900" dirty="0">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a:latin typeface="+mj-lt"/>
            </a:rPr>
            <a:t>Re-train and re-score</a:t>
          </a:r>
          <a:endParaRPr lang="en-US" sz="1900" dirty="0">
            <a:latin typeface="+mj-lt"/>
          </a:endParaRP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a:t>Data Catalog</a:t>
          </a:r>
          <a:endParaRPr lang="en-US" dirty="0"/>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a:t>Data Factory</a:t>
          </a:r>
          <a:endParaRPr lang="en-US" dirty="0"/>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a:t>Event Hubs</a:t>
          </a:r>
          <a:endParaRPr lang="en-US" dirty="0"/>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a:t>Data Lake</a:t>
          </a:r>
          <a:endParaRPr lang="en-US" dirty="0"/>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a:t>SQL Data Warehouse</a:t>
          </a:r>
          <a:endParaRPr lang="en-US"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a:t>Cosmos DB</a:t>
          </a:r>
          <a:endParaRPr lang="en-US"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pPr marL="228600" lvl="1" indent="0" algn="l" defTabSz="889000">
            <a:lnSpc>
              <a:spcPct val="90000"/>
            </a:lnSpc>
            <a:spcBef>
              <a:spcPct val="0"/>
            </a:spcBef>
            <a:spcAft>
              <a:spcPct val="15000"/>
            </a:spcAft>
          </a:pPr>
          <a:r>
            <a:rPr lang="en-US" sz="2000" kern="1200"/>
            <a:t>Cortana, Bot Service, Cognitive Framework</a:t>
          </a:r>
          <a:endParaRPr lang="en-US" sz="2000" kern="1200" dirty="0"/>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pPr marL="228600" lvl="1" indent="0" algn="l" defTabSz="889000">
            <a:lnSpc>
              <a:spcPct val="90000"/>
            </a:lnSpc>
            <a:spcBef>
              <a:spcPct val="0"/>
            </a:spcBef>
            <a:spcAft>
              <a:spcPct val="15000"/>
            </a:spcAft>
          </a:pPr>
          <a:r>
            <a:rPr lang="en-US" sz="2000" kern="1200"/>
            <a:t>HDInsight</a:t>
          </a:r>
          <a:endParaRPr lang="en-US" sz="2000" kern="1200" dirty="0"/>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pPr marL="228600" lvl="1" indent="0" algn="l" defTabSz="889000">
            <a:lnSpc>
              <a:spcPct val="90000"/>
            </a:lnSpc>
            <a:spcBef>
              <a:spcPct val="0"/>
            </a:spcBef>
            <a:spcAft>
              <a:spcPct val="15000"/>
            </a:spcAft>
          </a:pPr>
          <a:r>
            <a:rPr lang="en-US" sz="2000" kern="1200"/>
            <a:t>Data Lake</a:t>
          </a:r>
          <a:endParaRPr lang="en-US" sz="2000" kern="1200" dirty="0"/>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a:t>Azure Storage</a:t>
          </a:r>
          <a:endParaRPr lang="en-US" dirty="0"/>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pPr marL="228600" lvl="1" indent="0" algn="l" defTabSz="889000">
            <a:lnSpc>
              <a:spcPct val="90000"/>
            </a:lnSpc>
            <a:spcBef>
              <a:spcPct val="0"/>
            </a:spcBef>
            <a:spcAft>
              <a:spcPct val="15000"/>
            </a:spcAft>
          </a:pPr>
          <a:r>
            <a:rPr lang="en-US" sz="2000" kern="1200"/>
            <a:t>Stream Analytics</a:t>
          </a:r>
          <a:endParaRPr lang="en-US" sz="2000" kern="1200"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pPr marL="228600" lvl="1" indent="0" algn="l" defTabSz="889000">
            <a:lnSpc>
              <a:spcPct val="90000"/>
            </a:lnSpc>
            <a:spcBef>
              <a:spcPct val="0"/>
            </a:spcBef>
            <a:spcAft>
              <a:spcPct val="15000"/>
            </a:spcAft>
          </a:pPr>
          <a:r>
            <a:rPr lang="en-US" sz="2000" kern="1200"/>
            <a:t>Analysis Services</a:t>
          </a:r>
          <a:endParaRPr lang="en-US" sz="2000" kern="1200"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a:t>Power BI</a:t>
          </a:r>
          <a:endParaRPr lang="en-US" dirty="0"/>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b="1" dirty="0">
              <a:solidFill>
                <a:schemeClr val="accent1">
                  <a:lumMod val="75000"/>
                </a:schemeClr>
              </a:solidFill>
            </a:rPr>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a:t>Templates and Gallery</a:t>
          </a:r>
          <a:endParaRPr lang="en-US" dirty="0"/>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Machine Learning</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24E599A1-6729-4099-9255-88D181B968CF}" srcId="{EA313893-4865-4D2A-B411-A9583C447998}" destId="{AE188517-6F02-4DC7-9EA1-785FA319F063}" srcOrd="0" destOrd="0" parTransId="{74848A57-88CA-4171-BA55-469D8EB40C4E}" sibTransId="{568BD935-8EC2-4B1C-BF6A-A8560483E10B}"/>
    <dgm:cxn modelId="{6DD99C19-56AA-4709-A58E-46408FE3988F}" type="presOf" srcId="{B7ABE164-295C-4643-A9AC-4A52A9ED0489}" destId="{82E9A0E0-8D14-4848-9DD2-59E0CDC0AAFD}"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F5977DCA-FCBA-4F37-ADC2-A8184D8E3430}" srcId="{AE188517-6F02-4DC7-9EA1-785FA319F063}" destId="{E0ED33B9-E057-48E4-9E71-165921651D87}" srcOrd="1" destOrd="0" parTransId="{8F5638B8-B583-4EA8-8527-E5F16E143838}" sibTransId="{51F416F3-006F-4031-AE82-2898447A66EE}"/>
    <dgm:cxn modelId="{726A266A-96C5-42ED-93FB-3116EF24E56C}" type="presOf" srcId="{FAB16A03-BE56-456B-A536-11D2B059B184}" destId="{975FEC36-CD0E-4BA1-9445-37B05FFD96CD}" srcOrd="0" destOrd="0" presId="urn:diagrams.loki3.com/BracketList"/>
    <dgm:cxn modelId="{B49A0BCF-26F9-4C92-9C5F-6F0EBA685DDD}" srcId="{409B9CC3-4843-4F1F-8DB8-96CB6DDF3AA2}" destId="{8C2B2478-3DF9-4134-955A-49E9307C40B0}" srcOrd="0" destOrd="0" parTransId="{5B180C60-8273-4432-91C5-E4FBCD533558}" sibTransId="{A7058E5A-5C03-4574-8AB8-5DCA8E545176}"/>
    <dgm:cxn modelId="{3F672BA3-6B08-4E41-B0B1-EE48C70A6F7D}" type="presOf" srcId="{E0ED33B9-E057-48E4-9E71-165921651D87}" destId="{9175424E-612A-4B72-89CD-0EFDADCFDD1F}" srcOrd="0" destOrd="1" presId="urn:diagrams.loki3.com/BracketList"/>
    <dgm:cxn modelId="{1B885F82-B84C-4695-AECA-80418A5B7E71}" type="presOf" srcId="{EA313893-4865-4D2A-B411-A9583C447998}" destId="{2B91DE99-FB3D-40B9-9827-F76B61DF0C13}" srcOrd="0" destOrd="0" presId="urn:diagrams.loki3.com/BracketList"/>
    <dgm:cxn modelId="{1388CB44-D3BD-4172-A856-4508ADCD1F7B}" srcId="{AE188517-6F02-4DC7-9EA1-785FA319F063}" destId="{2C858D8A-BD5E-4943-AC97-3FD818D142DE}" srcOrd="2" destOrd="0" parTransId="{7AF921C9-184C-4D38-ADA9-B898BB7C86C3}" sibTransId="{FCFEDC75-2A47-4FA0-A695-73D0EBC2EB13}"/>
    <dgm:cxn modelId="{8C5358D7-12B8-4F5D-B86E-CCC731DF2ED5}" type="presOf" srcId="{409B9CC3-4843-4F1F-8DB8-96CB6DDF3AA2}" destId="{FD528662-2E78-46C5-AFEC-7596999AE27A}" srcOrd="0" destOrd="0" presId="urn:diagrams.loki3.com/BracketList"/>
    <dgm:cxn modelId="{0DFFAD90-2F9A-46A3-89E6-68A064766737}" srcId="{FAB16A03-BE56-456B-A536-11D2B059B184}" destId="{715ABCDD-7748-47FB-9152-0DE37D243758}" srcOrd="1" destOrd="0" parTransId="{A4CDED56-308B-497B-BDAA-89BF5C12FE1C}" sibTransId="{60C13AFB-01B2-443D-B8DC-431B4AE659EC}"/>
    <dgm:cxn modelId="{04460660-F378-459A-9A2B-E3E0592F3242}" type="presOf" srcId="{5C0E0F60-874D-4767-AE2F-74FB881F036A}" destId="{86E21F88-7726-4B6A-8AA4-50C3FB4AC66D}" srcOrd="0" destOrd="3" presId="urn:diagrams.loki3.com/BracketList"/>
    <dgm:cxn modelId="{096FE25D-ED43-48A2-ACA8-20A40F77FC31}" srcId="{83035B10-5B03-4E94-B998-54AE7C044928}" destId="{35F0567E-236D-4971-8C0A-709AAD1BC349}" srcOrd="4" destOrd="0" parTransId="{7F62CFBA-4322-4F9F-BCFE-83C4491AC94C}" sibTransId="{F8351DC9-FCD8-42B5-94E0-1FB511B25936}"/>
    <dgm:cxn modelId="{0376D2BA-EE8B-4769-BC24-CC367BEE684B}" srcId="{83035B10-5B03-4E94-B998-54AE7C044928}" destId="{32CACD8F-92CC-4EB0-82A5-ED325E9C0DCF}" srcOrd="2" destOrd="0" parTransId="{A21F767D-FDA7-4106-99A9-F43109D327CE}" sibTransId="{D9DF8C18-8AD5-4792-BADC-2960152A17B4}"/>
    <dgm:cxn modelId="{DF2F8029-1771-4247-B24D-AF2BCCBCC640}" type="presOf" srcId="{205502BB-E218-4F43-94ED-38D373921869}" destId="{603689CA-F9E4-44EC-B527-50FB539B823D}" srcOrd="0" destOrd="1" presId="urn:diagrams.loki3.com/BracketList"/>
    <dgm:cxn modelId="{EE0BA7E7-C37C-49A0-A211-E21D312230C5}" type="presOf" srcId="{AE188517-6F02-4DC7-9EA1-785FA319F063}" destId="{C8FB2B8E-8EB9-462C-A3BE-B343DF2940CF}" srcOrd="0" destOrd="0" presId="urn:diagrams.loki3.com/BracketList"/>
    <dgm:cxn modelId="{6F44A232-4FBE-4A74-8103-CA7CA054FD2C}" type="presOf" srcId="{DAB3F281-7B4F-49EC-8DF2-6797D69BDC56}" destId="{F2B5D16A-6048-4E1D-9634-1D2AF0A2F256}" srcOrd="0" destOrd="0" presId="urn:diagrams.loki3.com/BracketList"/>
    <dgm:cxn modelId="{67EF5EE5-3804-4D77-A770-4862443CBA60}" type="presOf" srcId="{8C2B2478-3DF9-4134-955A-49E9307C40B0}" destId="{8201724E-AC5F-494D-BB50-B7D7A454D657}" srcOrd="0" destOrd="0" presId="urn:diagrams.loki3.com/BracketList"/>
    <dgm:cxn modelId="{01514636-B3E4-40B9-BA91-B1B09337B347}" type="presOf" srcId="{F29C4E01-C09B-438C-9113-B6E9FF5DFD38}" destId="{86E21F88-7726-4B6A-8AA4-50C3FB4AC66D}" srcOrd="0" destOrd="1" presId="urn:diagrams.loki3.com/BracketList"/>
    <dgm:cxn modelId="{6DDA035E-790C-4A1F-AE26-24F19A00AF4A}" type="presOf" srcId="{50C37763-24F8-4AA8-A32B-9F9CA6D119D6}" destId="{603689CA-F9E4-44EC-B527-50FB539B823D}" srcOrd="0" destOrd="0" presId="urn:diagrams.loki3.com/BracketList"/>
    <dgm:cxn modelId="{FC23BA64-5B04-4EF8-9326-D5B528E0ACB8}" srcId="{B7ABE164-295C-4643-A9AC-4A52A9ED0489}" destId="{AE3639C6-8C43-4F97-BE23-F9306E299CF9}" srcOrd="0" destOrd="0" parTransId="{1CDD6596-67E1-4C59-93B1-01CBD19A6B8E}" sibTransId="{B586966D-EDF9-4827-9CA3-63AB3D2E71A7}"/>
    <dgm:cxn modelId="{8597440F-C7F1-464F-83C3-E22D6643DA1A}" srcId="{83035B10-5B03-4E94-B998-54AE7C044928}" destId="{205502BB-E218-4F43-94ED-38D373921869}" srcOrd="1" destOrd="0" parTransId="{E43973A5-6F63-4CBC-9CA1-AA1E0C16AAF7}" sibTransId="{09A953C8-FBF8-4924-B96E-D12A550857DE}"/>
    <dgm:cxn modelId="{11E28022-DADB-4978-9EF7-42B3F338CC6C}" type="presOf" srcId="{AE3639C6-8C43-4F97-BE23-F9306E299CF9}" destId="{86E21F88-7726-4B6A-8AA4-50C3FB4AC66D}" srcOrd="0" destOrd="0" presId="urn:diagrams.loki3.com/BracketList"/>
    <dgm:cxn modelId="{B3DD820B-3AA4-4A6C-9F64-C25D87901740}" srcId="{EA313893-4865-4D2A-B411-A9583C447998}" destId="{409B9CC3-4843-4F1F-8DB8-96CB6DDF3AA2}" srcOrd="4" destOrd="0" parTransId="{77CCCA81-853E-493E-9B0C-4E6584C3068A}" sibTransId="{836C109C-9A6E-440E-B4AC-6BC1096CC572}"/>
    <dgm:cxn modelId="{9272B7FC-378B-4B83-9588-83966691943A}" type="presOf" srcId="{32CACD8F-92CC-4EB0-82A5-ED325E9C0DCF}" destId="{603689CA-F9E4-44EC-B527-50FB539B823D}" srcOrd="0" destOrd="2" presId="urn:diagrams.loki3.com/BracketList"/>
    <dgm:cxn modelId="{E415D443-6379-4CD8-AB97-3FE6FD0F4592}" type="presOf" srcId="{715ABCDD-7748-47FB-9152-0DE37D243758}" destId="{F2B5D16A-6048-4E1D-9634-1D2AF0A2F256}" srcOrd="0" destOrd="1" presId="urn:diagrams.loki3.com/BracketList"/>
    <dgm:cxn modelId="{EDADB58C-AA26-476F-93FF-0704938DA538}" srcId="{83035B10-5B03-4E94-B998-54AE7C044928}" destId="{F2465E65-C3E0-423D-B60A-CBBB12166DD6}" srcOrd="5" destOrd="0" parTransId="{D8845806-1D9D-4617-BBFA-FEA4939FF747}" sibTransId="{D6A1219B-E8CC-45FE-9E0F-99D20A856F7B}"/>
    <dgm:cxn modelId="{0D5E2526-C15C-40F5-B9D1-48E2D92EC504}" type="presOf" srcId="{C435CE00-F12B-4E1E-88D5-230CB3206998}" destId="{9175424E-612A-4B72-89CD-0EFDADCFDD1F}"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147B58C2-DB15-4ED7-BAAA-B08374A5C799}" srcId="{83035B10-5B03-4E94-B998-54AE7C044928}" destId="{50C37763-24F8-4AA8-A32B-9F9CA6D119D6}" srcOrd="0" destOrd="0" parTransId="{F0D5E2E7-679F-4720-9577-5CD05DCDE746}" sibTransId="{49958AA6-4ED7-42C4-90F9-E8289337C9E3}"/>
    <dgm:cxn modelId="{F0748B1E-69F6-4D72-AC7C-1FCD73A7DC1C}" srcId="{EA313893-4865-4D2A-B411-A9583C447998}" destId="{B7ABE164-295C-4643-A9AC-4A52A9ED0489}" srcOrd="1" destOrd="0" parTransId="{D7B9EDA9-31A9-4C9B-BACF-788F74E16796}" sibTransId="{E258CD5B-DCF5-4FA1-918A-96BF68D81660}"/>
    <dgm:cxn modelId="{D55887DD-0AA0-4CF4-B6DC-656DD41FC027}" type="presOf" srcId="{BDACD0F7-6180-4057-9453-3688A341F990}" destId="{603689CA-F9E4-44EC-B527-50FB539B823D}" srcOrd="0" destOrd="3" presId="urn:diagrams.loki3.com/BracketList"/>
    <dgm:cxn modelId="{73CC5835-AA42-457E-A12B-17481BEF9838}" type="presOf" srcId="{2C858D8A-BD5E-4943-AC97-3FD818D142DE}" destId="{9175424E-612A-4B72-89CD-0EFDADCFDD1F}" srcOrd="0" destOrd="2" presId="urn:diagrams.loki3.com/BracketList"/>
    <dgm:cxn modelId="{601D92B6-4F88-4704-8384-4B4737DC3EC7}" type="presOf" srcId="{F2465E65-C3E0-423D-B60A-CBBB12166DD6}" destId="{603689CA-F9E4-44EC-B527-50FB539B823D}" srcOrd="0" destOrd="5" presId="urn:diagrams.loki3.com/BracketList"/>
    <dgm:cxn modelId="{05397C05-3613-4ED9-957F-64F627A094DF}" type="presOf" srcId="{E676A21A-338A-453B-AAD8-AE1E2984352F}" destId="{86E21F88-7726-4B6A-8AA4-50C3FB4AC66D}" srcOrd="0" destOrd="2" presId="urn:diagrams.loki3.com/BracketList"/>
    <dgm:cxn modelId="{2693BB9E-F2CD-4F85-AA3F-0D8505E9CD15}" srcId="{B7ABE164-295C-4643-A9AC-4A52A9ED0489}" destId="{E676A21A-338A-453B-AAD8-AE1E2984352F}" srcOrd="2" destOrd="0" parTransId="{5E57A9C1-04A6-49D4-AC5A-3AAB86452FC4}" sibTransId="{5A93F642-2A8F-4AA8-91EA-8C5E73BCE0E6}"/>
    <dgm:cxn modelId="{34C39845-C590-493A-877C-951628E8E8F0}" type="presOf" srcId="{83035B10-5B03-4E94-B998-54AE7C044928}" destId="{06464D07-8B60-462A-8EC4-545BAA8C97B1}" srcOrd="0" destOrd="0" presId="urn:diagrams.loki3.com/BracketList"/>
    <dgm:cxn modelId="{A1274A7F-CF88-49BE-AD7B-B72D81B5E439}" type="presOf" srcId="{35F0567E-236D-4971-8C0A-709AAD1BC349}" destId="{603689CA-F9E4-44EC-B527-50FB539B823D}" srcOrd="0" destOrd="4" presId="urn:diagrams.loki3.com/BracketList"/>
    <dgm:cxn modelId="{079F09CF-DCE9-434C-8F2E-1D1CEF9AE618}" srcId="{EA313893-4865-4D2A-B411-A9583C447998}" destId="{83035B10-5B03-4E94-B998-54AE7C044928}" srcOrd="2" destOrd="0" parTransId="{29EAADE1-28CA-4B2F-9D08-E28BE3C336C9}" sibTransId="{CCAFAB26-9A3D-4842-B88A-B85DA7E92A54}"/>
    <dgm:cxn modelId="{90332A73-B2D0-48BB-8BEC-2F446E08968F}" srcId="{B7ABE164-295C-4643-A9AC-4A52A9ED0489}" destId="{5C0E0F60-874D-4767-AE2F-74FB881F036A}" srcOrd="3" destOrd="0" parTransId="{F7E90F27-6C0A-42E0-AF46-1B02D03EFEE8}" sibTransId="{4382FA18-74BA-4683-8DEF-EA290B0298B3}"/>
    <dgm:cxn modelId="{71A2D341-AA26-4666-9932-B4140F5EF1FE}" srcId="{EA313893-4865-4D2A-B411-A9583C447998}" destId="{FAB16A03-BE56-456B-A536-11D2B059B184}" srcOrd="3" destOrd="0" parTransId="{E696F496-5F4D-42CD-9F72-E43FD3C8193B}" sibTransId="{F52C13CC-48BB-4B43-924B-37454BDA68A7}"/>
    <dgm:cxn modelId="{6621DB28-19D2-4317-A7D4-C1E229BDD2C3}" srcId="{B7ABE164-295C-4643-A9AC-4A52A9ED0489}" destId="{F29C4E01-C09B-438C-9113-B6E9FF5DFD38}" srcOrd="1" destOrd="0" parTransId="{2AE4FD27-8C8C-45AE-955D-C6687931D935}" sibTransId="{04836762-099A-4108-A61E-F6DA35680CF1}"/>
    <dgm:cxn modelId="{1CD85CE6-891A-4559-8C6A-B2B8D10777A3}" srcId="{AE188517-6F02-4DC7-9EA1-785FA319F063}" destId="{C435CE00-F12B-4E1E-88D5-230CB3206998}" srcOrd="0" destOrd="0" parTransId="{F9EB0DCC-9309-46BE-A5F1-946925EF213F}" sibTransId="{0CEF2004-E424-4306-81CF-77EC267D4144}"/>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Data Acquisition and Understanding</a:t>
          </a:r>
          <a:endParaRPr lang="en-US" sz="3200" kern="1200" dirty="0">
            <a:latin typeface="+mj-lt"/>
          </a:endParaRP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mj-lt"/>
            </a:rPr>
            <a:t>Feature Selection</a:t>
          </a:r>
        </a:p>
        <a:p>
          <a:pPr marL="228600" lvl="1" indent="-228600" algn="l" defTabSz="889000">
            <a:lnSpc>
              <a:spcPct val="90000"/>
            </a:lnSpc>
            <a:spcBef>
              <a:spcPct val="0"/>
            </a:spcBef>
            <a:spcAft>
              <a:spcPct val="15000"/>
            </a:spcAft>
            <a:buChar char="•"/>
          </a:pPr>
          <a:r>
            <a:rPr lang="en-US" sz="2000" kern="1200" dirty="0">
              <a:solidFill>
                <a:schemeClr val="bg1"/>
              </a:solidFill>
              <a:latin typeface="+mj-lt"/>
            </a:rPr>
            <a:t>Create and Train Model</a:t>
          </a: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Modeling</a:t>
          </a: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Operationalize</a:t>
          </a:r>
          <a:endParaRPr lang="en-US" sz="2000" kern="1200" dirty="0">
            <a:latin typeface="+mj-lt"/>
          </a:endParaRP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Information Management</a:t>
          </a:r>
          <a:endParaRPr lang="en-US" sz="2000" kern="1200" dirty="0"/>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Data Catalog</a:t>
          </a:r>
          <a:endParaRPr lang="en-US" sz="2000" kern="1200" dirty="0"/>
        </a:p>
        <a:p>
          <a:pPr marL="228600" lvl="1" indent="-228600" algn="l" defTabSz="889000">
            <a:lnSpc>
              <a:spcPct val="90000"/>
            </a:lnSpc>
            <a:spcBef>
              <a:spcPct val="0"/>
            </a:spcBef>
            <a:spcAft>
              <a:spcPct val="15000"/>
            </a:spcAft>
            <a:buChar char="•"/>
          </a:pPr>
          <a:r>
            <a:rPr lang="en-US" sz="2000" kern="1200"/>
            <a:t>Data Factory</a:t>
          </a:r>
          <a:endParaRPr lang="en-US" sz="2000" kern="1200" dirty="0"/>
        </a:p>
        <a:p>
          <a:pPr marL="228600" lvl="1" indent="-228600" algn="l" defTabSz="889000">
            <a:lnSpc>
              <a:spcPct val="90000"/>
            </a:lnSpc>
            <a:spcBef>
              <a:spcPct val="0"/>
            </a:spcBef>
            <a:spcAft>
              <a:spcPct val="15000"/>
            </a:spcAft>
            <a:buChar char="•"/>
          </a:pPr>
          <a:r>
            <a:rPr lang="en-US" sz="2000" kern="1200"/>
            <a:t>Event Hubs</a:t>
          </a:r>
          <a:endParaRPr lang="en-US" sz="2000" kern="1200" dirty="0"/>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Big Data</a:t>
          </a:r>
          <a:endParaRPr lang="en-US" sz="2000" kern="1200" dirty="0"/>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Azure Storage</a:t>
          </a:r>
          <a:endParaRPr lang="en-US" sz="2000" kern="1200" dirty="0"/>
        </a:p>
        <a:p>
          <a:pPr marL="228600" lvl="1" indent="-228600" algn="l" defTabSz="889000">
            <a:lnSpc>
              <a:spcPct val="90000"/>
            </a:lnSpc>
            <a:spcBef>
              <a:spcPct val="0"/>
            </a:spcBef>
            <a:spcAft>
              <a:spcPct val="15000"/>
            </a:spcAft>
            <a:buChar char="•"/>
          </a:pPr>
          <a:r>
            <a:rPr lang="en-US" sz="2000" kern="1200"/>
            <a:t>Data Lake</a:t>
          </a:r>
          <a:endParaRPr lang="en-US" sz="2000" kern="1200" dirty="0"/>
        </a:p>
        <a:p>
          <a:pPr marL="228600" lvl="1" indent="-228600" algn="l" defTabSz="889000">
            <a:lnSpc>
              <a:spcPct val="90000"/>
            </a:lnSpc>
            <a:spcBef>
              <a:spcPct val="0"/>
            </a:spcBef>
            <a:spcAft>
              <a:spcPct val="15000"/>
            </a:spcAft>
            <a:buChar char="•"/>
          </a:pPr>
          <a:r>
            <a:rPr lang="en-US" sz="2000" kern="1200"/>
            <a:t>SQL Data Warehouse</a:t>
          </a:r>
          <a:endParaRPr lang="en-US" sz="2000" kern="1200" dirty="0"/>
        </a:p>
        <a:p>
          <a:pPr marL="228600" lvl="1" indent="-228600" algn="l" defTabSz="889000">
            <a:lnSpc>
              <a:spcPct val="90000"/>
            </a:lnSpc>
            <a:spcBef>
              <a:spcPct val="0"/>
            </a:spcBef>
            <a:spcAft>
              <a:spcPct val="15000"/>
            </a:spcAft>
            <a:buChar char="•"/>
          </a:pPr>
          <a:r>
            <a:rPr lang="en-US" sz="2000" kern="1200"/>
            <a:t>Cosmos DB</a:t>
          </a:r>
          <a:endParaRPr lang="en-US" sz="2000" kern="1200" dirty="0"/>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Intelligence and Advanced Analytics</a:t>
          </a:r>
          <a:endParaRPr lang="en-US" sz="2000" kern="1200" dirty="0"/>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0" algn="l" defTabSz="889000">
            <a:lnSpc>
              <a:spcPct val="90000"/>
            </a:lnSpc>
            <a:spcBef>
              <a:spcPct val="0"/>
            </a:spcBef>
            <a:spcAft>
              <a:spcPct val="15000"/>
            </a:spcAft>
            <a:buChar char="•"/>
          </a:pPr>
          <a:r>
            <a:rPr lang="en-US" sz="2000" kern="1200"/>
            <a:t>Cortana, Bot Service, Cognitive Framework</a:t>
          </a:r>
          <a:endParaRPr lang="en-US" sz="2000" kern="1200" dirty="0"/>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Machine Learning</a:t>
          </a:r>
        </a:p>
        <a:p>
          <a:pPr marL="228600" lvl="1" indent="0" algn="l" defTabSz="889000">
            <a:lnSpc>
              <a:spcPct val="90000"/>
            </a:lnSpc>
            <a:spcBef>
              <a:spcPct val="0"/>
            </a:spcBef>
            <a:spcAft>
              <a:spcPct val="15000"/>
            </a:spcAft>
            <a:buChar char="•"/>
          </a:pPr>
          <a:r>
            <a:rPr lang="en-US" sz="2000" kern="1200"/>
            <a:t>HDInsight</a:t>
          </a:r>
          <a:endParaRPr lang="en-US" sz="2000" kern="1200" dirty="0"/>
        </a:p>
        <a:p>
          <a:pPr marL="228600" lvl="1" indent="0" algn="l" defTabSz="889000">
            <a:lnSpc>
              <a:spcPct val="90000"/>
            </a:lnSpc>
            <a:spcBef>
              <a:spcPct val="0"/>
            </a:spcBef>
            <a:spcAft>
              <a:spcPct val="15000"/>
            </a:spcAft>
            <a:buChar char="•"/>
          </a:pPr>
          <a:r>
            <a:rPr lang="en-US" sz="2000" kern="1200"/>
            <a:t>Data Lake</a:t>
          </a:r>
          <a:endParaRPr lang="en-US" sz="2000" kern="1200" dirty="0"/>
        </a:p>
        <a:p>
          <a:pPr marL="228600" lvl="1" indent="0" algn="l" defTabSz="889000">
            <a:lnSpc>
              <a:spcPct val="90000"/>
            </a:lnSpc>
            <a:spcBef>
              <a:spcPct val="0"/>
            </a:spcBef>
            <a:spcAft>
              <a:spcPct val="15000"/>
            </a:spcAft>
            <a:buChar char="•"/>
          </a:pPr>
          <a:r>
            <a:rPr lang="en-US" sz="2000" kern="1200"/>
            <a:t>Stream Analytics</a:t>
          </a:r>
          <a:endParaRPr lang="en-US" sz="2000" kern="1200" dirty="0"/>
        </a:p>
        <a:p>
          <a:pPr marL="228600" lvl="1" indent="0" algn="l" defTabSz="889000">
            <a:lnSpc>
              <a:spcPct val="90000"/>
            </a:lnSpc>
            <a:spcBef>
              <a:spcPct val="0"/>
            </a:spcBef>
            <a:spcAft>
              <a:spcPct val="15000"/>
            </a:spcAft>
            <a:buChar char="•"/>
          </a:pPr>
          <a:r>
            <a:rPr lang="en-US" sz="2000" kern="1200"/>
            <a:t>Analysis Services</a:t>
          </a:r>
          <a:endParaRPr lang="en-US" sz="2000" kern="1200" dirty="0"/>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Visualization</a:t>
          </a:r>
          <a:endParaRPr lang="en-US" sz="2000" kern="1200" dirty="0"/>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Power BI</a:t>
          </a:r>
          <a:endParaRPr lang="en-US" sz="2000" kern="1200" dirty="0"/>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Solutions</a:t>
          </a:r>
          <a:endParaRPr lang="en-US" sz="2000" kern="1200" dirty="0"/>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Templates and Gallery</a:t>
          </a:r>
          <a:endParaRPr lang="en-US" sz="2000" kern="1200" dirty="0"/>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5/25/2017 8:30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77448" cy="178731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88964"/>
            <a:ext cx="6096000" cy="586923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3618763"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the Cortana Intelligence Suite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Modeling</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Main</a:t>
            </a:r>
            <a:r>
              <a:rPr lang="en-US" baseline="0" dirty="0"/>
              <a:t> </a:t>
            </a:r>
            <a:r>
              <a:rPr lang="en-US" dirty="0"/>
              <a:t>page -http://cortanaanalytics.com </a:t>
            </a:r>
            <a:endParaRPr lang="en-US" baseline="0" dirty="0"/>
          </a:p>
          <a:p>
            <a:pPr marL="228600" indent="-228600">
              <a:buFont typeface="+mj-lt"/>
              <a:buAutoNum type="arabicPeriod"/>
            </a:pPr>
            <a:r>
              <a:rPr lang="en-US" baseline="0" dirty="0"/>
              <a:t>To begin this module, you should have: </a:t>
            </a:r>
          </a:p>
          <a:p>
            <a:pPr marL="445862" lvl="1" indent="-228600">
              <a:buFont typeface="+mj-lt"/>
              <a:buAutoNum type="arabicPeriod"/>
            </a:pPr>
            <a:r>
              <a:rPr lang="en-US" baseline="0" dirty="0"/>
              <a:t>Basic Math and Stats skills</a:t>
            </a:r>
          </a:p>
          <a:p>
            <a:pPr marL="445862" lvl="1" indent="-228600">
              <a:buFont typeface="+mj-lt"/>
              <a:buAutoNum type="arabicPeriod"/>
            </a:pPr>
            <a:r>
              <a:rPr lang="en-US" baseline="0" dirty="0"/>
              <a:t>Business and Domain Awareness</a:t>
            </a:r>
          </a:p>
          <a:p>
            <a:pPr marL="445862" lvl="1" indent="-228600">
              <a:buFont typeface="+mj-lt"/>
              <a:buAutoNum type="arabicPeriod"/>
            </a:pPr>
            <a:r>
              <a:rPr lang="en-US" baseline="0" dirty="0"/>
              <a:t>General Computing Background</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dirty="0"/>
          </a:p>
          <a:p>
            <a:endParaRPr lang="en-US"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859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Guided tutorials: https://azure.microsoft.com/en-us/documentation/services/machine-learning/</a:t>
            </a:r>
          </a:p>
          <a:p>
            <a:pPr marL="342900" indent="-342900">
              <a:buFont typeface="+mj-lt"/>
              <a:buAutoNum type="arabicPeriod"/>
            </a:pPr>
            <a:r>
              <a:rPr lang="en-US" dirty="0"/>
              <a:t>Microsoft Azure Virtual Academy course: https://mva.microsoft.com/en-US/training-courses/microsoft-azure-machine-learning-jump-start-8425?l=ehQZFoKz_7904984382</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9165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Designing an experiment in the Studio: https://azure.microsoft.com/en-us/documentation/articles/machine-learning-what-is-ml-studio/</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4706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Beginning Series: https://azure.microsoft.com/en-us/documentation/articles/machine-learning-data-science-for-beginners-the-5-questions-data-science-answers/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8134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Train and Evaluate your Model: https://azure.microsoft.com/en-us/documentation/articles/machine-learning-walkthrough-4-train-and-evaluate-models/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2018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677099"/>
            <a:ext cx="6096000" cy="5781101"/>
          </a:xfrm>
        </p:spPr>
        <p:txBody>
          <a:bodyPr/>
          <a:lstStyle/>
          <a:p>
            <a:pPr marL="228600" indent="-228600">
              <a:buFont typeface="+mj-lt"/>
              <a:buAutoNum type="arabicPeriod"/>
            </a:pPr>
            <a:r>
              <a:rPr lang="da-DK" dirty="0"/>
              <a:t>Understanding Scoring: </a:t>
            </a:r>
          </a:p>
          <a:p>
            <a:pPr marL="560162" lvl="1" indent="-342900">
              <a:buFont typeface="+mj-lt"/>
              <a:buAutoNum type="alphaLcPeriod"/>
            </a:pPr>
            <a:r>
              <a:rPr lang="en-US" dirty="0">
                <a:effectLst/>
              </a:rPr>
              <a:t>Algorithm Choice - </a:t>
            </a:r>
            <a:r>
              <a:rPr lang="da-DK" dirty="0"/>
              <a:t>https://azure.microsoft.com/en-us/documentation/articles/machine-learning-algorithm-choice/</a:t>
            </a:r>
          </a:p>
          <a:p>
            <a:pPr marL="560162" lvl="1" indent="-342900">
              <a:buFont typeface="+mj-lt"/>
              <a:buAutoNum type="alphaLcPeriod"/>
            </a:pPr>
            <a:r>
              <a:rPr lang="en-US" dirty="0">
                <a:effectLst/>
              </a:rPr>
              <a:t>Overview of Scoring a ML Model - </a:t>
            </a:r>
            <a:r>
              <a:rPr lang="da-DK" dirty="0"/>
              <a:t>https://msdn.microsoft.com/en-US/library/azure/dn906012.aspx/</a:t>
            </a:r>
          </a:p>
          <a:p>
            <a:pPr marL="560162" lvl="1" indent="-342900">
              <a:buFont typeface="+mj-lt"/>
              <a:buAutoNum type="alphaLcPeriod"/>
            </a:pPr>
            <a:r>
              <a:rPr lang="en-US" dirty="0">
                <a:effectLst/>
              </a:rPr>
              <a:t>Apply Transformation - </a:t>
            </a:r>
            <a:r>
              <a:rPr lang="da-DK" dirty="0"/>
              <a:t>https://msdn.microsoft.com/en-us/library/azure/dn913055.aspx/</a:t>
            </a:r>
          </a:p>
          <a:p>
            <a:pPr marL="560162" lvl="1" indent="-342900">
              <a:buFont typeface="+mj-lt"/>
              <a:buAutoNum type="alphaLcPeriod"/>
            </a:pPr>
            <a:r>
              <a:rPr lang="en-US" dirty="0">
                <a:effectLst/>
              </a:rPr>
              <a:t>Score Matchbox Recommender - </a:t>
            </a:r>
            <a:r>
              <a:rPr lang="da-DK" dirty="0"/>
              <a:t>https://msdn.microsoft.com/en-us/library/azure/dn905970.aspx/</a:t>
            </a:r>
          </a:p>
          <a:p>
            <a:pPr marL="560162" lvl="1" indent="-342900">
              <a:buFont typeface="+mj-lt"/>
              <a:buAutoNum type="alphaLcPeriod"/>
            </a:pPr>
            <a:r>
              <a:rPr lang="en-US" dirty="0">
                <a:effectLst/>
              </a:rPr>
              <a:t>Score Model - </a:t>
            </a:r>
            <a:r>
              <a:rPr lang="da-DK" dirty="0"/>
              <a:t>https://msdn.microsoft.com/en-us/library/azure/dn905995.aspx/</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7018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588964"/>
            <a:ext cx="6096000" cy="5869236"/>
          </a:xfrm>
        </p:spPr>
        <p:txBody>
          <a:bodyPr/>
          <a:lstStyle/>
          <a:p>
            <a:pPr marL="228600" indent="-228600">
              <a:buFont typeface="+mj-lt"/>
              <a:buAutoNum type="arabicPeriod"/>
            </a:pPr>
            <a:r>
              <a:rPr lang="en-US" dirty="0"/>
              <a:t>Simple explanation of the ROC Curve: http://blog.revolutionanalytics.com/2016/08/roc-curves-in-two-lines-of-code.html</a:t>
            </a:r>
          </a:p>
          <a:p>
            <a:pPr marL="228600" indent="-228600">
              <a:buFont typeface="+mj-lt"/>
              <a:buAutoNum type="arabicPeriod"/>
            </a:pPr>
            <a:r>
              <a:rPr lang="en-US" dirty="0">
                <a:effectLst/>
              </a:rPr>
              <a:t>Evaluation Overview - </a:t>
            </a:r>
            <a:r>
              <a:rPr lang="en-US" dirty="0"/>
              <a:t>https://msdn.microsoft.com/en-us/library/azure/dn906026.aspx </a:t>
            </a:r>
          </a:p>
          <a:p>
            <a:pPr marL="228600" indent="-228600">
              <a:buFont typeface="+mj-lt"/>
              <a:buAutoNum type="arabicPeriod"/>
            </a:pPr>
            <a:r>
              <a:rPr lang="en-US" dirty="0">
                <a:effectLst/>
              </a:rPr>
              <a:t>Model Performance - </a:t>
            </a:r>
            <a:r>
              <a:rPr lang="en-US" dirty="0"/>
              <a:t>https://azure.microsoft.com/en-us/documentation/articles/machine-learning-evaluate-model-performance/</a:t>
            </a:r>
          </a:p>
          <a:p>
            <a:pPr marL="228600" indent="-228600">
              <a:buFont typeface="+mj-lt"/>
              <a:buAutoNum type="arabicPeriod"/>
            </a:pPr>
            <a:r>
              <a:rPr lang="en-US" dirty="0">
                <a:effectLst/>
              </a:rPr>
              <a:t>Cross-validate Model - </a:t>
            </a:r>
            <a:r>
              <a:rPr lang="en-US" dirty="0"/>
              <a:t>https://msdn.microsoft.com/library/azure/75fb875d-6b86-4d46-8bcc-74261ade5826</a:t>
            </a:r>
          </a:p>
          <a:p>
            <a:pPr marL="228600" indent="-228600">
              <a:buFont typeface="+mj-lt"/>
              <a:buAutoNum type="arabicPeriod"/>
            </a:pPr>
            <a:r>
              <a:rPr lang="en-US" dirty="0">
                <a:effectLst/>
              </a:rPr>
              <a:t>Evaluate Model - </a:t>
            </a:r>
            <a:r>
              <a:rPr lang="en-US" dirty="0"/>
              <a:t>https://msdn.microsoft.com/library/azure/927d65ac-3b50-4694-9903-20f6c1672089</a:t>
            </a:r>
          </a:p>
          <a:p>
            <a:pPr marL="228600" indent="-228600">
              <a:buFont typeface="+mj-lt"/>
              <a:buAutoNum type="arabicPeriod"/>
            </a:pPr>
            <a:r>
              <a:rPr lang="en-US" dirty="0">
                <a:effectLst/>
              </a:rPr>
              <a:t>Evaluate Recommender - </a:t>
            </a:r>
            <a:r>
              <a:rPr lang="en-US" dirty="0"/>
              <a:t>https://msdn.microsoft.com/library/azure/e9ad68a7-e91b-4ae6-800e-b5ee7e22cd17</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5623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 this</a:t>
            </a:r>
            <a:r>
              <a:rPr lang="en-US" kern="1200" baseline="0" dirty="0">
                <a:solidFill>
                  <a:schemeClr val="tx1"/>
                </a:solidFill>
                <a:latin typeface="Segoe UI Light" pitchFamily="34" charset="0"/>
                <a:ea typeface="+mn-ea"/>
                <a:cs typeface="+mn-cs"/>
              </a:rPr>
              <a:t> reference and work through all steps: https://docs.microsoft.com/en-us/azure/machine-learning/machine-learning-create-experiment </a:t>
            </a: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71650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Getting started with Microsoft R Server: https://msdn.microsoft.com/en-us/microsoft-r/microsoft-r-get-started-node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7317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this Module, you will:</a:t>
            </a:r>
          </a:p>
          <a:p>
            <a:pPr marL="342900" marR="0" lvl="0" indent="-342900" algn="l" defTabSz="932742" rtl="0" eaLnBrk="1" fontAlgn="auto" latinLnBrk="0" hangingPunct="1">
              <a:lnSpc>
                <a:spcPct val="100000"/>
              </a:lnSpc>
              <a:spcBef>
                <a:spcPts val="1000"/>
              </a:spcBef>
              <a:spcAft>
                <a:spcPts val="0"/>
              </a:spcAft>
              <a:buClrTx/>
              <a:buSzPct val="90000"/>
              <a:buFont typeface="+mj-lt"/>
              <a:buAutoNum type="arabicPeriod"/>
              <a:tabLst/>
              <a:defRPr/>
            </a:pPr>
            <a:r>
              <a:rPr lang="en-US" dirty="0"/>
              <a:t>Understand Machine Learning</a:t>
            </a:r>
          </a:p>
          <a:p>
            <a:pPr marL="342900" marR="0" lvl="0" indent="-342900" algn="l" defTabSz="932742" rtl="0" eaLnBrk="1" fontAlgn="auto" latinLnBrk="0" hangingPunct="1">
              <a:lnSpc>
                <a:spcPct val="100000"/>
              </a:lnSpc>
              <a:spcBef>
                <a:spcPts val="1000"/>
              </a:spcBef>
              <a:spcAft>
                <a:spcPts val="0"/>
              </a:spcAft>
              <a:buClrTx/>
              <a:buSzPct val="90000"/>
              <a:buFont typeface="+mj-lt"/>
              <a:buAutoNum type="arabicPeriod"/>
              <a:tabLst/>
              <a:defRPr/>
            </a:pPr>
            <a:r>
              <a:rPr lang="en-US" dirty="0"/>
              <a:t>Be able to use the Azure ML Environment</a:t>
            </a:r>
          </a:p>
          <a:p>
            <a:pPr marL="342900" marR="0" lvl="0" indent="-342900" algn="l" defTabSz="932742" rtl="0" eaLnBrk="1" fontAlgn="auto" latinLnBrk="0" hangingPunct="1">
              <a:lnSpc>
                <a:spcPct val="100000"/>
              </a:lnSpc>
              <a:spcBef>
                <a:spcPts val="1000"/>
              </a:spcBef>
              <a:spcAft>
                <a:spcPts val="0"/>
              </a:spcAft>
              <a:buClrTx/>
              <a:buSzPct val="90000"/>
              <a:buFont typeface="+mj-lt"/>
              <a:buAutoNum type="arabicPeriod"/>
              <a:tabLst/>
              <a:defRPr/>
            </a:pPr>
            <a:r>
              <a:rPr lang="en-US" dirty="0"/>
              <a:t>Create and Deploy a Machine Learning Solution</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26665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Cortana Intelligence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254916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621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Example paths for using Azure ML: https://azure.microsoft.com/en-us/documentation/articles/machine-learning-data-science-plan-sample-scenarios/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9946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Choosing an Algorithm for Machine Learning: https://azure.microsoft.com/en-us/documentation/articles/machine-learning-algorithm-choice/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255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Regression: Predict a real value for each item (stock/currency value, temperature). – How much/how many?</a:t>
            </a:r>
          </a:p>
          <a:p>
            <a:pPr marL="342900" indent="-342900">
              <a:buFont typeface="+mj-lt"/>
              <a:buAutoNum type="arabicPeriod"/>
            </a:pPr>
            <a:r>
              <a:rPr lang="en-US" dirty="0"/>
              <a:t>Classification: Assign a category to each item (Chinese | French | Indian | Italian | Japanese restaurant). – Which Category?</a:t>
            </a:r>
          </a:p>
          <a:p>
            <a:pPr marL="342900" indent="-342900">
              <a:buFont typeface="+mj-lt"/>
              <a:buAutoNum type="arabicPeriod"/>
            </a:pPr>
            <a:r>
              <a:rPr lang="en-US" dirty="0"/>
              <a:t>Clustering/Recommendation: Partition items into homogeneous groups (clustering twitter posts by topic). – Which Groups?</a:t>
            </a:r>
          </a:p>
          <a:p>
            <a:pPr marL="342900" indent="-342900">
              <a:buFont typeface="+mj-lt"/>
              <a:buAutoNum type="arabicPeriod"/>
            </a:pPr>
            <a:r>
              <a:rPr lang="en-US" dirty="0"/>
              <a:t>Anomaly: Identify when something unexpected happens. – Is this weird? </a:t>
            </a:r>
          </a:p>
          <a:p>
            <a:pPr marL="342900" indent="-342900">
              <a:buFont typeface="+mj-lt"/>
              <a:buAutoNum type="arabicPeriod"/>
            </a:pPr>
            <a:r>
              <a:rPr lang="en-US" dirty="0"/>
              <a:t>Reinforcement Learning: Make an appropriate action for some new data. – Which action?</a:t>
            </a:r>
          </a:p>
          <a:p>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23020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fr-FR" dirty="0" err="1"/>
              <a:t>Algorithm</a:t>
            </a:r>
            <a:r>
              <a:rPr lang="fr-FR" dirty="0"/>
              <a:t> Documentation: https://msdn.microsoft.com/library/dn905974.aspx</a:t>
            </a:r>
          </a:p>
          <a:p>
            <a:pPr marL="342900" indent="-342900">
              <a:buFont typeface="+mj-lt"/>
              <a:buAutoNum type="arabicPeriod"/>
            </a:pPr>
            <a:r>
              <a:rPr lang="fr-FR" dirty="0" err="1"/>
              <a:t>Exploring</a:t>
            </a:r>
            <a:r>
              <a:rPr lang="fr-FR" dirty="0"/>
              <a:t>: https://azuremlsimpleds.azurewebsites.net/simpleds/</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10749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4635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658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86419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12514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1681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27080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47"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48" r:id="rId1"/>
    <p:sldLayoutId id="2147484551" r:id="rId2"/>
    <p:sldLayoutId id="2147484563"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78672347"/>
      </p:ext>
    </p:extLst>
  </p:cSld>
  <p:clrMap bg1="lt1" tx1="dk1" bg2="lt2" tx2="dk2" accent1="accent1" accent2="accent2" accent3="accent3" accent4="accent4" accent5="accent5" accent6="accent6" hlink="hlink" folHlink="folHlink"/>
  <p:sldLayoutIdLst>
    <p:sldLayoutId id="2147484558" r:id="rId1"/>
    <p:sldLayoutId id="2147484559" r:id="rId2"/>
    <p:sldLayoutId id="2147484562" r:id="rId3"/>
    <p:sldLayoutId id="2147484564"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0.emf"/></Relationships>
</file>

<file path=ppt/slides/_rels/slide1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18" Type="http://schemas.openxmlformats.org/officeDocument/2006/relationships/image" Target="../media/image30.emf"/><Relationship Id="rId3" Type="http://schemas.openxmlformats.org/officeDocument/2006/relationships/image" Target="../media/image15.emf"/><Relationship Id="rId21" Type="http://schemas.openxmlformats.org/officeDocument/2006/relationships/image" Target="../media/image3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29.emf"/><Relationship Id="rId2" Type="http://schemas.openxmlformats.org/officeDocument/2006/relationships/notesSlide" Target="../notesSlides/notesSlide8.xml"/><Relationship Id="rId16" Type="http://schemas.openxmlformats.org/officeDocument/2006/relationships/image" Target="../media/image28.emf"/><Relationship Id="rId20" Type="http://schemas.openxmlformats.org/officeDocument/2006/relationships/image" Target="../media/image32.emf"/><Relationship Id="rId1" Type="http://schemas.openxmlformats.org/officeDocument/2006/relationships/slideLayout" Target="../slideLayouts/slideLayout4.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27.emf"/><Relationship Id="rId10" Type="http://schemas.openxmlformats.org/officeDocument/2006/relationships/image" Target="../media/image22.emf"/><Relationship Id="rId19" Type="http://schemas.openxmlformats.org/officeDocument/2006/relationships/image" Target="../media/image31.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 Id="rId22" Type="http://schemas.openxmlformats.org/officeDocument/2006/relationships/image" Target="../media/image34.emf"/></Relationships>
</file>

<file path=ppt/slides/_rels/slide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37.emf"/><Relationship Id="rId4" Type="http://schemas.openxmlformats.org/officeDocument/2006/relationships/image" Target="../media/image3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172"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3599483"/>
            <a:ext cx="6314158" cy="3065657"/>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ea typeface="+mn-ea"/>
                <a:cs typeface="+mn-cs"/>
              </a:rPr>
              <a:t>The Cortana Intelligence Suite</a:t>
            </a:r>
          </a:p>
          <a:p>
            <a:pPr lvl="0" algn="ctr" defTabSz="932520">
              <a:spcBef>
                <a:spcPts val="1224"/>
              </a:spcBef>
              <a:defRPr/>
            </a:pPr>
            <a:r>
              <a:rPr lang="en-US" sz="2800" b="1" kern="0" spc="-102" dirty="0">
                <a:ln w="3175">
                  <a:noFill/>
                </a:ln>
                <a:solidFill>
                  <a:srgbClr val="0072C6"/>
                </a:solidFill>
                <a:latin typeface="Segoe UI Light"/>
              </a:rPr>
              <a:t>Building Solutions with the Cortana Intelligence Suite – Modeling</a:t>
            </a:r>
          </a:p>
          <a:p>
            <a:pPr marL="0" marR="0" lvl="0" indent="0" algn="ctr" defTabSz="932520" rtl="0" eaLnBrk="1" fontAlgn="auto" latinLnBrk="0" hangingPunct="1">
              <a:lnSpc>
                <a:spcPct val="100000"/>
              </a:lnSpc>
              <a:spcBef>
                <a:spcPts val="1224"/>
              </a:spcBef>
              <a:spcAft>
                <a:spcPts val="0"/>
              </a:spcAft>
              <a:buClrTx/>
              <a:buSzTx/>
              <a:buFontTx/>
              <a:buNone/>
              <a:tabLst/>
              <a:defRPr/>
            </a:pP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ea typeface="+mn-ea"/>
                <a:cs typeface="+mn-cs"/>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6042254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2513"/>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The Azure ML Environment</a:t>
            </a:r>
          </a:p>
        </p:txBody>
      </p:sp>
      <p:sp>
        <p:nvSpPr>
          <p:cNvPr id="4" name="Rectangle 3"/>
          <p:cNvSpPr/>
          <p:nvPr/>
        </p:nvSpPr>
        <p:spPr>
          <a:xfrm>
            <a:off x="747937" y="1516132"/>
            <a:ext cx="6636968" cy="4448798"/>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4080" b="0" i="0" u="none" strike="noStrike" kern="0" cap="none" spc="0" normalizeH="0" baseline="0" noProof="0" dirty="0">
                <a:ln>
                  <a:noFill/>
                </a:ln>
                <a:solidFill>
                  <a:srgbClr val="5ACBF0"/>
                </a:solidFill>
                <a:effectLst/>
                <a:uLnTx/>
                <a:uFillTx/>
              </a:rPr>
              <a:t>Development Environment</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5ACBF0"/>
                </a:solidFill>
                <a:effectLst/>
                <a:uLnTx/>
                <a:uFillTx/>
              </a:rPr>
              <a:t>Creating Experiments</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5ACBF0"/>
                </a:solidFill>
                <a:effectLst/>
                <a:uLnTx/>
                <a:uFillTx/>
              </a:rPr>
              <a:t>Sharing a Workspace</a:t>
            </a:r>
          </a:p>
          <a:p>
            <a:pPr marL="0" marR="0" lvl="0" indent="0" defTabSz="932597" eaLnBrk="1" fontAlgn="auto" latinLnBrk="0" hangingPunct="1">
              <a:lnSpc>
                <a:spcPct val="100000"/>
              </a:lnSpc>
              <a:spcBef>
                <a:spcPts val="0"/>
              </a:spcBef>
              <a:spcAft>
                <a:spcPts val="0"/>
              </a:spcAft>
              <a:buClrTx/>
              <a:buSzTx/>
              <a:buFontTx/>
              <a:buNone/>
              <a:tabLst/>
              <a:defRPr/>
            </a:pPr>
            <a:endParaRPr kumimoji="0" lang="en-US" sz="3264" b="0" i="0" u="none" strike="noStrike" kern="0" cap="none" spc="0" normalizeH="0" baseline="0" noProof="0" dirty="0">
              <a:ln>
                <a:noFill/>
              </a:ln>
              <a:solidFill>
                <a:srgbClr val="00B050"/>
              </a:solidFill>
              <a:effectLst/>
              <a:uLnTx/>
              <a:uFillTx/>
            </a:endParaRPr>
          </a:p>
          <a:p>
            <a:pPr marL="0" marR="0" lvl="0" indent="0" defTabSz="932597" eaLnBrk="1" fontAlgn="auto" latinLnBrk="0" hangingPunct="1">
              <a:lnSpc>
                <a:spcPct val="100000"/>
              </a:lnSpc>
              <a:spcBef>
                <a:spcPts val="0"/>
              </a:spcBef>
              <a:spcAft>
                <a:spcPts val="0"/>
              </a:spcAft>
              <a:buClrTx/>
              <a:buSzTx/>
              <a:buFontTx/>
              <a:buNone/>
              <a:tabLst/>
              <a:defRPr/>
            </a:pPr>
            <a:r>
              <a:rPr kumimoji="0" lang="en-US" sz="4080" b="0" i="0" u="none" strike="noStrike" kern="0" cap="none" spc="0" normalizeH="0" baseline="0" noProof="0" dirty="0">
                <a:ln>
                  <a:noFill/>
                </a:ln>
                <a:solidFill>
                  <a:srgbClr val="7030A0"/>
                </a:solidFill>
                <a:effectLst/>
                <a:uLnTx/>
                <a:uFillTx/>
              </a:rPr>
              <a:t>Deployment Environment</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7030A0"/>
                </a:solidFill>
                <a:effectLst/>
                <a:uLnTx/>
                <a:uFillTx/>
              </a:rPr>
              <a:t>Publishing the Model</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7030A0"/>
                </a:solidFill>
                <a:effectLst/>
                <a:uLnTx/>
                <a:uFillTx/>
              </a:rPr>
              <a:t>Using the API</a:t>
            </a:r>
          </a:p>
          <a:p>
            <a:pPr marL="466298" marR="0" lvl="0" indent="-466298"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7030A0"/>
                </a:solidFill>
                <a:effectLst/>
                <a:uLnTx/>
                <a:uFillTx/>
              </a:rPr>
              <a:t>Consuming in various tools</a:t>
            </a:r>
          </a:p>
        </p:txBody>
      </p:sp>
      <p:pic>
        <p:nvPicPr>
          <p:cNvPr id="5" name="Picture 4"/>
          <p:cNvPicPr>
            <a:picLocks noChangeAspect="1"/>
          </p:cNvPicPr>
          <p:nvPr/>
        </p:nvPicPr>
        <p:blipFill>
          <a:blip r:embed="rId3"/>
          <a:stretch>
            <a:fillRect/>
          </a:stretch>
        </p:blipFill>
        <p:spPr>
          <a:xfrm>
            <a:off x="6940572" y="1626907"/>
            <a:ext cx="3801706" cy="1567115"/>
          </a:xfrm>
          <a:prstGeom prst="rect">
            <a:avLst/>
          </a:prstGeom>
        </p:spPr>
      </p:pic>
      <p:pic>
        <p:nvPicPr>
          <p:cNvPr id="6" name="Picture 5"/>
          <p:cNvPicPr>
            <a:picLocks noChangeAspect="1"/>
          </p:cNvPicPr>
          <p:nvPr/>
        </p:nvPicPr>
        <p:blipFill>
          <a:blip r:embed="rId4"/>
          <a:stretch>
            <a:fillRect/>
          </a:stretch>
        </p:blipFill>
        <p:spPr>
          <a:xfrm>
            <a:off x="7176440" y="2956766"/>
            <a:ext cx="3565837" cy="3565837"/>
          </a:xfrm>
          <a:prstGeom prst="rect">
            <a:avLst/>
          </a:prstGeom>
        </p:spPr>
      </p:pic>
    </p:spTree>
    <p:extLst>
      <p:ext uri="{BB962C8B-B14F-4D97-AF65-F5344CB8AC3E}">
        <p14:creationId xmlns:p14="http://schemas.microsoft.com/office/powerpoint/2010/main" val="3084455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9" idx="2"/>
            <a:endCxn id="17" idx="0"/>
          </p:cNvCxnSpPr>
          <p:nvPr/>
        </p:nvCxnSpPr>
        <p:spPr>
          <a:xfrm rot="16200000" flipH="1">
            <a:off x="5634576" y="2951102"/>
            <a:ext cx="663258" cy="2309667"/>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0" idx="2"/>
            <a:endCxn id="48" idx="0"/>
          </p:cNvCxnSpPr>
          <p:nvPr/>
        </p:nvCxnSpPr>
        <p:spPr>
          <a:xfrm rot="16200000" flipH="1">
            <a:off x="8100120" y="4913291"/>
            <a:ext cx="601230" cy="1209863"/>
          </a:xfrm>
          <a:prstGeom prst="bentConnector3">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608"/>
            <a:ext cx="12436475" cy="773857"/>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Basic Azure ML Elements</a:t>
            </a:r>
          </a:p>
        </p:txBody>
      </p:sp>
      <p:grpSp>
        <p:nvGrpSpPr>
          <p:cNvPr id="23" name="Group 22"/>
          <p:cNvGrpSpPr/>
          <p:nvPr/>
        </p:nvGrpSpPr>
        <p:grpSpPr>
          <a:xfrm>
            <a:off x="8233662" y="158714"/>
            <a:ext cx="3117106" cy="810327"/>
            <a:chOff x="7975830" y="155617"/>
            <a:chExt cx="3056264" cy="794510"/>
          </a:xfrm>
        </p:grpSpPr>
        <p:sp>
          <p:nvSpPr>
            <p:cNvPr id="3" name="Rounded Rectangle 2"/>
            <p:cNvSpPr/>
            <p:nvPr/>
          </p:nvSpPr>
          <p:spPr bwMode="auto">
            <a:xfrm>
              <a:off x="7975830" y="1556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Import Data</a:t>
              </a:r>
            </a:p>
          </p:txBody>
        </p:sp>
        <p:sp>
          <p:nvSpPr>
            <p:cNvPr id="13" name="Oval 12"/>
            <p:cNvSpPr/>
            <p:nvPr/>
          </p:nvSpPr>
          <p:spPr bwMode="auto">
            <a:xfrm>
              <a:off x="9328116" y="76664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4" name="Group 23"/>
          <p:cNvGrpSpPr/>
          <p:nvPr/>
        </p:nvGrpSpPr>
        <p:grpSpPr>
          <a:xfrm>
            <a:off x="8233662" y="1537544"/>
            <a:ext cx="3117106" cy="912675"/>
            <a:chOff x="7975830" y="1507533"/>
            <a:chExt cx="3056264" cy="894861"/>
          </a:xfrm>
        </p:grpSpPr>
        <p:sp>
          <p:nvSpPr>
            <p:cNvPr id="7" name="Rounded Rectangle 6"/>
            <p:cNvSpPr/>
            <p:nvPr/>
          </p:nvSpPr>
          <p:spPr bwMode="auto">
            <a:xfrm>
              <a:off x="7975830" y="16132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Preprocess</a:t>
              </a:r>
            </a:p>
          </p:txBody>
        </p:sp>
        <p:sp>
          <p:nvSpPr>
            <p:cNvPr id="12" name="Oval 11"/>
            <p:cNvSpPr/>
            <p:nvPr/>
          </p:nvSpPr>
          <p:spPr bwMode="auto">
            <a:xfrm>
              <a:off x="9327329" y="1507533"/>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Oval 14"/>
            <p:cNvSpPr/>
            <p:nvPr/>
          </p:nvSpPr>
          <p:spPr bwMode="auto">
            <a:xfrm>
              <a:off x="9327329" y="221890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7" name="Group 26"/>
          <p:cNvGrpSpPr/>
          <p:nvPr/>
        </p:nvGrpSpPr>
        <p:grpSpPr>
          <a:xfrm>
            <a:off x="3252819" y="3077208"/>
            <a:ext cx="3117106" cy="801295"/>
            <a:chOff x="3430994" y="2998521"/>
            <a:chExt cx="3056264" cy="785655"/>
          </a:xfrm>
        </p:grpSpPr>
        <p:sp>
          <p:nvSpPr>
            <p:cNvPr id="9" name="Rounded Rectangle 8"/>
            <p:cNvSpPr/>
            <p:nvPr/>
          </p:nvSpPr>
          <p:spPr bwMode="auto">
            <a:xfrm>
              <a:off x="3430994" y="2998521"/>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Algorithm</a:t>
              </a:r>
            </a:p>
          </p:txBody>
        </p:sp>
        <p:sp>
          <p:nvSpPr>
            <p:cNvPr id="16" name="Oval 15"/>
            <p:cNvSpPr/>
            <p:nvPr/>
          </p:nvSpPr>
          <p:spPr bwMode="auto">
            <a:xfrm>
              <a:off x="4859171" y="3600690"/>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6" name="Group 25"/>
          <p:cNvGrpSpPr/>
          <p:nvPr/>
        </p:nvGrpSpPr>
        <p:grpSpPr>
          <a:xfrm>
            <a:off x="6237249" y="4437565"/>
            <a:ext cx="3117106" cy="898159"/>
            <a:chOff x="6114641" y="4350949"/>
            <a:chExt cx="3056264" cy="880628"/>
          </a:xfrm>
        </p:grpSpPr>
        <p:sp>
          <p:nvSpPr>
            <p:cNvPr id="10" name="Rounded Rectangle 9"/>
            <p:cNvSpPr/>
            <p:nvPr/>
          </p:nvSpPr>
          <p:spPr bwMode="auto">
            <a:xfrm>
              <a:off x="6114641" y="4432274"/>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Train Model</a:t>
              </a:r>
            </a:p>
          </p:txBody>
        </p:sp>
        <p:sp>
          <p:nvSpPr>
            <p:cNvPr id="17" name="Oval 16"/>
            <p:cNvSpPr/>
            <p:nvPr/>
          </p:nvSpPr>
          <p:spPr bwMode="auto">
            <a:xfrm>
              <a:off x="6893257"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Oval 17"/>
            <p:cNvSpPr/>
            <p:nvPr/>
          </p:nvSpPr>
          <p:spPr bwMode="auto">
            <a:xfrm>
              <a:off x="8032081"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Oval 18"/>
            <p:cNvSpPr/>
            <p:nvPr/>
          </p:nvSpPr>
          <p:spPr bwMode="auto">
            <a:xfrm>
              <a:off x="7563177" y="504809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5" name="Group 24"/>
          <p:cNvGrpSpPr/>
          <p:nvPr/>
        </p:nvGrpSpPr>
        <p:grpSpPr>
          <a:xfrm>
            <a:off x="8233662" y="3007749"/>
            <a:ext cx="3117106" cy="931508"/>
            <a:chOff x="7975830" y="2829858"/>
            <a:chExt cx="3056264" cy="913326"/>
          </a:xfrm>
        </p:grpSpPr>
        <p:sp>
          <p:nvSpPr>
            <p:cNvPr id="8" name="Rounded Rectangle 7"/>
            <p:cNvSpPr/>
            <p:nvPr/>
          </p:nvSpPr>
          <p:spPr bwMode="auto">
            <a:xfrm>
              <a:off x="7975830" y="2949042"/>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Split Data</a:t>
              </a:r>
            </a:p>
          </p:txBody>
        </p:sp>
        <p:sp>
          <p:nvSpPr>
            <p:cNvPr id="14" name="Oval 13"/>
            <p:cNvSpPr/>
            <p:nvPr/>
          </p:nvSpPr>
          <p:spPr bwMode="auto">
            <a:xfrm>
              <a:off x="9327329" y="282985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Oval 20"/>
            <p:cNvSpPr/>
            <p:nvPr/>
          </p:nvSpPr>
          <p:spPr bwMode="auto">
            <a:xfrm>
              <a:off x="8542421" y="354079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Oval 21"/>
            <p:cNvSpPr/>
            <p:nvPr/>
          </p:nvSpPr>
          <p:spPr bwMode="auto">
            <a:xfrm>
              <a:off x="10194807" y="355969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cxnSp>
        <p:nvCxnSpPr>
          <p:cNvPr id="30" name="Straight Arrow Connector 29"/>
          <p:cNvCxnSpPr/>
          <p:nvPr/>
        </p:nvCxnSpPr>
        <p:spPr>
          <a:xfrm>
            <a:off x="9693240" y="1043041"/>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7" name="Straight Arrow Connector 36"/>
          <p:cNvCxnSpPr/>
          <p:nvPr/>
        </p:nvCxnSpPr>
        <p:spPr>
          <a:xfrm>
            <a:off x="9701739" y="2504309"/>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9" name="Elbow Connector 38"/>
          <p:cNvCxnSpPr>
            <a:stCxn id="21" idx="5"/>
            <a:endCxn id="18" idx="0"/>
          </p:cNvCxnSpPr>
          <p:nvPr/>
        </p:nvCxnSpPr>
        <p:spPr>
          <a:xfrm rot="5400000">
            <a:off x="8351076" y="3824028"/>
            <a:ext cx="544996" cy="682080"/>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582236" y="3967606"/>
            <a:ext cx="36099" cy="180246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9" name="Group 48"/>
          <p:cNvGrpSpPr/>
          <p:nvPr/>
        </p:nvGrpSpPr>
        <p:grpSpPr>
          <a:xfrm>
            <a:off x="8192860" y="5798423"/>
            <a:ext cx="3117106" cy="798999"/>
            <a:chOff x="8032081" y="5685245"/>
            <a:chExt cx="3056264" cy="783403"/>
          </a:xfrm>
        </p:grpSpPr>
        <p:grpSp>
          <p:nvGrpSpPr>
            <p:cNvPr id="28" name="Group 27"/>
            <p:cNvGrpSpPr/>
            <p:nvPr/>
          </p:nvGrpSpPr>
          <p:grpSpPr>
            <a:xfrm>
              <a:off x="8032081" y="5685245"/>
              <a:ext cx="3056264" cy="783403"/>
              <a:chOff x="8706235" y="5668189"/>
              <a:chExt cx="3056264" cy="783403"/>
            </a:xfrm>
          </p:grpSpPr>
          <p:sp>
            <p:nvSpPr>
              <p:cNvPr id="11" name="Rounded Rectangle 10"/>
              <p:cNvSpPr/>
              <p:nvPr/>
            </p:nvSpPr>
            <p:spPr bwMode="auto">
              <a:xfrm>
                <a:off x="8706235" y="5768099"/>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r>
                  <a:rPr kumimoji="0" lang="en-US" sz="2448" b="0" i="0" u="none" strike="noStrike" kern="0" cap="none" spc="0" normalizeH="0" baseline="0" noProof="0" dirty="0">
                    <a:ln>
                      <a:noFill/>
                    </a:ln>
                    <a:solidFill>
                      <a:schemeClr val="tx2">
                        <a:lumMod val="60000"/>
                        <a:lumOff val="40000"/>
                      </a:schemeClr>
                    </a:solidFill>
                    <a:effectLst/>
                    <a:uLnTx/>
                    <a:uFillTx/>
                    <a:ea typeface="Segoe UI" pitchFamily="34" charset="0"/>
                    <a:cs typeface="Segoe UI" pitchFamily="34" charset="0"/>
                  </a:rPr>
                  <a:t>Score Model</a:t>
                </a:r>
              </a:p>
            </p:txBody>
          </p:sp>
          <p:sp>
            <p:nvSpPr>
              <p:cNvPr id="20" name="Oval 19"/>
              <p:cNvSpPr/>
              <p:nvPr/>
            </p:nvSpPr>
            <p:spPr bwMode="auto">
              <a:xfrm>
                <a:off x="10980313" y="566818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8" name="Oval 47"/>
            <p:cNvSpPr/>
            <p:nvPr/>
          </p:nvSpPr>
          <p:spPr bwMode="auto">
            <a:xfrm>
              <a:off x="8741098" y="570526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6346203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626"/>
            <a:ext cx="12436475" cy="754695"/>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Creating an Experiment</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856" b="1" i="0" u="none" strike="noStrike" kern="0" cap="none" spc="0" normalizeH="0" baseline="0" noProof="0" dirty="0">
                <a:ln>
                  <a:noFill/>
                </a:ln>
                <a:solidFill>
                  <a:srgbClr val="FFFF00"/>
                </a:solidFill>
                <a:effectLst/>
                <a:uLnTx/>
                <a:uFillTx/>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Create</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UI"/>
              </a:rPr>
              <a:t>Consume Model</a:t>
            </a:r>
          </a:p>
        </p:txBody>
      </p:sp>
    </p:spTree>
    <p:extLst>
      <p:ext uri="{BB962C8B-B14F-4D97-AF65-F5344CB8AC3E}">
        <p14:creationId xmlns:p14="http://schemas.microsoft.com/office/powerpoint/2010/main" val="10477690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sz="4400" dirty="0"/>
              <a:t>Measuring Effectiveness and Efficiency in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841556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188930"/>
            <a:ext cx="7600470" cy="5909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600" b="0" i="0" u="none" strike="noStrike" kern="0" cap="none" spc="0" normalizeH="0" baseline="0" noProof="0" dirty="0">
                <a:ln>
                  <a:noFill/>
                </a:ln>
                <a:solidFill>
                  <a:srgbClr val="00B050"/>
                </a:solidFill>
                <a:effectLst/>
                <a:uLnTx/>
                <a:uFillTx/>
                <a:latin typeface="Segoe UI Semilight" panose="020B0402040204020203" pitchFamily="34" charset="0"/>
                <a:ea typeface="Segoe UI" pitchFamily="34" charset="0"/>
                <a:cs typeface="Segoe UI Semilight" panose="020B0402040204020203" pitchFamily="34" charset="0"/>
              </a:rPr>
              <a:t>Score</a:t>
            </a:r>
          </a:p>
        </p:txBody>
      </p:sp>
      <p:sp>
        <p:nvSpPr>
          <p:cNvPr id="6" name="Title 1"/>
          <p:cNvSpPr txBox="1">
            <a:spLocks/>
          </p:cNvSpPr>
          <p:nvPr/>
        </p:nvSpPr>
        <p:spPr>
          <a:xfrm>
            <a:off x="-1" y="0"/>
            <a:ext cx="12436475" cy="762689"/>
          </a:xfrm>
          <a:prstGeom prst="rect">
            <a:avLst/>
          </a:prstGeom>
        </p:spPr>
        <p:txBody>
          <a:bodyPr vert="horz" wrap="square" lIns="320040" tIns="152357" rIns="53325" bIns="53325" rtlCol="0" anchor="ctr">
            <a:noAutofit/>
          </a:bodyPr>
          <a:lstStyle>
            <a:lvl1pPr defTabSz="1109758">
              <a:lnSpc>
                <a:spcPct val="90000"/>
              </a:lnSpc>
              <a:spcBef>
                <a:spcPct val="0"/>
              </a:spcBef>
              <a:buNone/>
              <a:defRPr lang="en-US" sz="4800" b="0" cap="none" spc="-59" baseline="0" dirty="0" smtClean="0">
                <a:ln w="3175">
                  <a:noFill/>
                </a:ln>
                <a:solidFill>
                  <a:schemeClr val="tx1">
                    <a:lumMod val="75000"/>
                  </a:schemeClr>
                </a:solidFill>
                <a:effectLst/>
                <a:latin typeface="Segoe UI Light" pitchFamily="34" charset="0"/>
                <a:ea typeface="Segoe UI" pitchFamily="34" charset="0"/>
                <a:cs typeface="Segoe UI" pitchFamily="34" charset="0"/>
              </a:defRPr>
            </a:lvl1pPr>
          </a:lstStyle>
          <a:p>
            <a:r>
              <a:rPr lang="en-US" dirty="0"/>
              <a:t>Azure Machine Learning</a:t>
            </a:r>
          </a:p>
        </p:txBody>
      </p:sp>
      <p:sp>
        <p:nvSpPr>
          <p:cNvPr id="3" name="Rectangle 2"/>
          <p:cNvSpPr/>
          <p:nvPr/>
        </p:nvSpPr>
        <p:spPr>
          <a:xfrm>
            <a:off x="369963" y="1906061"/>
            <a:ext cx="6216650" cy="4647426"/>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Apply a trained model to: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B050"/>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 list of recommended items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Forecasts for time series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Estimates of projected demand, volume, or other numeric quantity,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Cluster assignments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 predicted class or outcome,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Probability scores associated with these outputs</a:t>
            </a:r>
          </a:p>
        </p:txBody>
      </p:sp>
      <p:pic>
        <p:nvPicPr>
          <p:cNvPr id="7" name="Picture 6"/>
          <p:cNvPicPr>
            <a:picLocks noChangeAspect="1"/>
          </p:cNvPicPr>
          <p:nvPr/>
        </p:nvPicPr>
        <p:blipFill>
          <a:blip r:embed="rId3"/>
          <a:stretch>
            <a:fillRect/>
          </a:stretch>
        </p:blipFill>
        <p:spPr>
          <a:xfrm>
            <a:off x="6586613" y="1779861"/>
            <a:ext cx="5029200" cy="3571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99018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058420"/>
            <a:ext cx="7600470" cy="5355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200" b="0" i="0" u="none" strike="noStrike" kern="0" cap="none" spc="0" normalizeH="0" baseline="0" noProof="0" dirty="0">
                <a:ln>
                  <a:noFill/>
                </a:ln>
                <a:solidFill>
                  <a:srgbClr val="00B050"/>
                </a:solidFill>
                <a:effectLst/>
                <a:uLnTx/>
                <a:uFillTx/>
                <a:latin typeface="Segoe UI Semilight" panose="020B0402040204020203" pitchFamily="34" charset="0"/>
                <a:ea typeface="Segoe UI" pitchFamily="34" charset="0"/>
                <a:cs typeface="Segoe UI Semilight" panose="020B0402040204020203" pitchFamily="34" charset="0"/>
              </a:rPr>
              <a:t>Evaluate</a:t>
            </a:r>
          </a:p>
        </p:txBody>
      </p:sp>
      <p:sp>
        <p:nvSpPr>
          <p:cNvPr id="6" name="Title 1"/>
          <p:cNvSpPr txBox="1">
            <a:spLocks/>
          </p:cNvSpPr>
          <p:nvPr/>
        </p:nvSpPr>
        <p:spPr>
          <a:xfrm>
            <a:off x="0" y="0"/>
            <a:ext cx="11886192" cy="762689"/>
          </a:xfrm>
          <a:prstGeom prst="rect">
            <a:avLst/>
          </a:prstGeom>
        </p:spPr>
        <p:txBody>
          <a:bodyPr vert="horz" wrap="square" lIns="320040" tIns="152357" rIns="53325" bIns="53325" rtlCol="0" anchor="ctr">
            <a:noAutofit/>
          </a:bodyPr>
          <a:lstStyle>
            <a:defPPr>
              <a:defRPr lang="en-US"/>
            </a:defPPr>
            <a:lvl1pPr defTabSz="1109758">
              <a:lnSpc>
                <a:spcPct val="90000"/>
              </a:lnSpc>
              <a:spcBef>
                <a:spcPct val="0"/>
              </a:spcBef>
              <a:buNone/>
              <a:defRPr sz="4800" b="0" cap="none" spc="-59" baseline="0">
                <a:ln w="3175">
                  <a:noFill/>
                </a:ln>
                <a:solidFill>
                  <a:schemeClr val="tx1">
                    <a:lumMod val="75000"/>
                  </a:schemeClr>
                </a:solidFill>
                <a:effectLst/>
                <a:latin typeface="Segoe UI Light" pitchFamily="34" charset="0"/>
                <a:ea typeface="Segoe UI" pitchFamily="34" charset="0"/>
                <a:cs typeface="Segoe UI" pitchFamily="34" charset="0"/>
              </a:defRPr>
            </a:lvl1pPr>
          </a:lstStyle>
          <a:p>
            <a:r>
              <a:rPr lang="en-US" dirty="0"/>
              <a:t>Azure Machine Learning</a:t>
            </a:r>
          </a:p>
        </p:txBody>
      </p:sp>
      <p:sp>
        <p:nvSpPr>
          <p:cNvPr id="2" name="Rectangle 1"/>
          <p:cNvSpPr/>
          <p:nvPr/>
        </p:nvSpPr>
        <p:spPr>
          <a:xfrm>
            <a:off x="369963" y="1593951"/>
            <a:ext cx="6047462" cy="4278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Metrics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Accuracy, Recall, Precision, F1-Score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AUC</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Average Log Loss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Training Log Loss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Metrics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Mean absolute error (MAE)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Root mean squared error (RMSE)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Relative absolute error (RAE)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Relative squared error (RSE)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050"/>
                </a:solidFill>
                <a:effectLst/>
                <a:uLnTx/>
                <a:uFillTx/>
              </a:rPr>
              <a:t>Coefficient of determination</a:t>
            </a:r>
          </a:p>
        </p:txBody>
      </p:sp>
      <p:pic>
        <p:nvPicPr>
          <p:cNvPr id="3" name="Picture 2"/>
          <p:cNvPicPr>
            <a:picLocks noChangeAspect="1"/>
          </p:cNvPicPr>
          <p:nvPr/>
        </p:nvPicPr>
        <p:blipFill>
          <a:blip r:embed="rId3"/>
          <a:stretch>
            <a:fillRect/>
          </a:stretch>
        </p:blipFill>
        <p:spPr>
          <a:xfrm>
            <a:off x="6553834" y="2839084"/>
            <a:ext cx="5038725" cy="2352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62872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Create and Run an Experiment in Azure ML</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4566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flipH="1">
            <a:off x="4543157" y="1853396"/>
            <a:ext cx="3050268" cy="24455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MRS, SQL </a:t>
            </a:r>
            <a:r>
              <a:rPr kumimoji="0" lang="en-US" sz="1836" b="0" i="0" u="none" strike="noStrike" kern="0" cap="none" spc="0" normalizeH="0" baseline="0" noProof="0" dirty="0" err="1">
                <a:ln>
                  <a:noFill/>
                </a:ln>
                <a:solidFill>
                  <a:sysClr val="windowText" lastClr="000000"/>
                </a:solidFill>
                <a:effectLst/>
                <a:uLnTx/>
                <a:uFillTx/>
              </a:rPr>
              <a:t>Srvr</a:t>
            </a:r>
            <a:r>
              <a:rPr kumimoji="0" lang="en-US" sz="1836" b="0" i="0" u="none" strike="noStrike" kern="0" cap="none" spc="0" normalizeH="0" baseline="0" noProof="0">
                <a:ln>
                  <a:noFill/>
                </a:ln>
                <a:solidFill>
                  <a:sysClr val="windowText" lastClr="000000"/>
                </a:solidFill>
                <a:effectLst/>
                <a:uLnTx/>
                <a:uFillTx/>
              </a:rPr>
              <a:t>, HDI</a:t>
            </a:r>
            <a:endParaRPr kumimoji="0" lang="en-US" sz="1836" b="0" i="0" u="none" strike="noStrike" kern="0" cap="none" spc="0" normalizeH="0" baseline="0" noProof="0" dirty="0">
              <a:ln>
                <a:noFill/>
              </a:ln>
              <a:solidFill>
                <a:sysClr val="windowText" lastClr="000000"/>
              </a:solidFill>
              <a:effectLst/>
              <a:uLnTx/>
              <a:uFillTx/>
            </a:endParaRPr>
          </a:p>
        </p:txBody>
      </p:sp>
      <p:sp>
        <p:nvSpPr>
          <p:cNvPr id="30" name="Rectangle 29"/>
          <p:cNvSpPr/>
          <p:nvPr/>
        </p:nvSpPr>
        <p:spPr>
          <a:xfrm>
            <a:off x="5085654" y="2426609"/>
            <a:ext cx="390590" cy="1806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a:ln>
                  <a:noFill/>
                </a:ln>
                <a:solidFill>
                  <a:schemeClr val="lt1">
                    <a:alpha val="99000"/>
                  </a:schemeClr>
                </a:solidFill>
                <a:effectLst/>
                <a:uLnTx/>
                <a:uFillTx/>
              </a:rPr>
              <a:t>Microsoft R</a:t>
            </a:r>
          </a:p>
        </p:txBody>
      </p:sp>
      <p:grpSp>
        <p:nvGrpSpPr>
          <p:cNvPr id="51" name="Group 50"/>
          <p:cNvGrpSpPr/>
          <p:nvPr/>
        </p:nvGrpSpPr>
        <p:grpSpPr>
          <a:xfrm>
            <a:off x="5553664" y="2426609"/>
            <a:ext cx="1969113" cy="390591"/>
            <a:chOff x="1977009" y="2114550"/>
            <a:chExt cx="1555069" cy="382967"/>
          </a:xfrm>
          <a:solidFill>
            <a:schemeClr val="bg2">
              <a:lumMod val="20000"/>
              <a:lumOff val="80000"/>
            </a:schemeClr>
          </a:solidFill>
        </p:grpSpPr>
        <p:sp>
          <p:nvSpPr>
            <p:cNvPr id="53" name="Rectangle 52"/>
            <p:cNvSpPr/>
            <p:nvPr/>
          </p:nvSpPr>
          <p:spPr>
            <a:xfrm rot="5400000">
              <a:off x="2156785" y="1934775"/>
              <a:ext cx="382966" cy="742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bg1">
                      <a:lumMod val="75000"/>
                      <a:alpha val="80000"/>
                    </a:schemeClr>
                  </a:solidFill>
                  <a:effectLst/>
                  <a:uLnTx/>
                  <a:uFillTx/>
                </a:rPr>
                <a:t>DevelopR</a:t>
              </a:r>
              <a:endParaRPr kumimoji="0" lang="en-US" sz="1326" b="1" i="0" u="none" strike="noStrike" kern="0" cap="none" spc="0" normalizeH="0" baseline="0" noProof="0" dirty="0">
                <a:ln>
                  <a:noFill/>
                </a:ln>
                <a:solidFill>
                  <a:schemeClr val="bg1">
                    <a:lumMod val="75000"/>
                    <a:alpha val="80000"/>
                  </a:schemeClr>
                </a:solidFill>
                <a:effectLst/>
                <a:uLnTx/>
                <a:uFillTx/>
              </a:endParaRPr>
            </a:p>
          </p:txBody>
        </p:sp>
        <p:sp>
          <p:nvSpPr>
            <p:cNvPr id="54" name="Rectangle 53"/>
            <p:cNvSpPr/>
            <p:nvPr/>
          </p:nvSpPr>
          <p:spPr>
            <a:xfrm rot="5400000">
              <a:off x="2969336" y="1934773"/>
              <a:ext cx="382966" cy="7425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bg1">
                      <a:lumMod val="75000"/>
                      <a:alpha val="80000"/>
                    </a:schemeClr>
                  </a:solidFill>
                  <a:effectLst/>
                  <a:uLnTx/>
                  <a:uFillTx/>
                </a:rPr>
                <a:t>DeployR</a:t>
              </a:r>
              <a:endParaRPr kumimoji="0" lang="en-US" sz="1326" b="1" i="0" u="none" strike="noStrike" kern="0" cap="none" spc="0" normalizeH="0" baseline="0" noProof="0" dirty="0">
                <a:ln>
                  <a:noFill/>
                </a:ln>
                <a:solidFill>
                  <a:schemeClr val="bg1">
                    <a:lumMod val="75000"/>
                    <a:alpha val="80000"/>
                  </a:schemeClr>
                </a:solidFill>
                <a:effectLst/>
                <a:uLnTx/>
                <a:uFillTx/>
              </a:endParaRPr>
            </a:p>
          </p:txBody>
        </p:sp>
      </p:grpSp>
      <p:sp>
        <p:nvSpPr>
          <p:cNvPr id="31" name="Rectangle 30"/>
          <p:cNvSpPr/>
          <p:nvPr/>
        </p:nvSpPr>
        <p:spPr>
          <a:xfrm>
            <a:off x="4613806" y="2426607"/>
            <a:ext cx="390590" cy="1806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a:ln>
                  <a:noFill/>
                </a:ln>
                <a:solidFill>
                  <a:schemeClr val="lt1">
                    <a:alpha val="99000"/>
                  </a:schemeClr>
                </a:solidFill>
                <a:effectLst/>
                <a:uLnTx/>
                <a:uFillTx/>
              </a:rPr>
              <a:t>R+CRAN</a:t>
            </a:r>
          </a:p>
        </p:txBody>
      </p:sp>
      <p:sp>
        <p:nvSpPr>
          <p:cNvPr id="34" name="Rectangle 33"/>
          <p:cNvSpPr/>
          <p:nvPr/>
        </p:nvSpPr>
        <p:spPr>
          <a:xfrm rot="5400000">
            <a:off x="6344168" y="3054421"/>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DistributedR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37" name="Rectangle 36"/>
          <p:cNvSpPr/>
          <p:nvPr/>
        </p:nvSpPr>
        <p:spPr>
          <a:xfrm rot="5400000">
            <a:off x="6344168" y="2582478"/>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ScaleR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41" name="Rectangle 40"/>
          <p:cNvSpPr/>
          <p:nvPr/>
        </p:nvSpPr>
        <p:spPr>
          <a:xfrm rot="5400000">
            <a:off x="6344168" y="2110533"/>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ConnectR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8" name="Title 7"/>
          <p:cNvSpPr>
            <a:spLocks noGrp="1"/>
          </p:cNvSpPr>
          <p:nvPr>
            <p:ph type="title"/>
          </p:nvPr>
        </p:nvSpPr>
        <p:spPr>
          <a:xfrm>
            <a:off x="0" y="-7840"/>
            <a:ext cx="12436475" cy="778866"/>
          </a:xfrm>
        </p:spPr>
        <p:txBody>
          <a:bodyPr vert="horz" wrap="square" lIns="146304" tIns="91440" rIns="146304" bIns="91440" rtlCol="0" anchor="t">
            <a:noAutofit/>
          </a:bodyPr>
          <a:lstStyle/>
          <a:p>
            <a:r>
              <a:rPr lang="en-US" dirty="0"/>
              <a:t>The Microsoft R Server Platform</a:t>
            </a:r>
            <a:br>
              <a:rPr lang="en-US" dirty="0"/>
            </a:br>
            <a:r>
              <a:rPr lang="en-US" sz="4000" dirty="0"/>
              <a:t>Parallelization &amp; Data Constructs</a:t>
            </a:r>
            <a:endParaRPr lang="en-US" sz="4800" dirty="0"/>
          </a:p>
        </p:txBody>
      </p:sp>
      <p:sp>
        <p:nvSpPr>
          <p:cNvPr id="19" name="Rectangle 18"/>
          <p:cNvSpPr/>
          <p:nvPr/>
        </p:nvSpPr>
        <p:spPr>
          <a:xfrm>
            <a:off x="8802183" y="1112150"/>
            <a:ext cx="2652091" cy="2723441"/>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ConnectR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High-speed &amp; direct connectors</a:t>
            </a:r>
          </a:p>
          <a:p>
            <a:pPr marL="0" marR="0" lvl="1" indent="0" defTabSz="914400" eaLnBrk="1" fontAlgn="auto" latinLnBrk="0" hangingPunct="1">
              <a:lnSpc>
                <a:spcPct val="90000"/>
              </a:lnSpc>
              <a:spcBef>
                <a:spcPts val="612"/>
              </a:spcBef>
              <a:spcAft>
                <a:spcPts val="0"/>
              </a:spcAft>
              <a:buClr>
                <a:schemeClr val="accent1"/>
              </a:buClr>
              <a:buSzPct val="100000"/>
              <a:buFontTx/>
              <a:buNone/>
              <a:tabLst/>
              <a:defRPr/>
            </a:pPr>
            <a:r>
              <a:rPr kumimoji="0" lang="en-US" sz="1428" b="1" i="0" u="none" strike="noStrike" kern="0" cap="none" spc="0" normalizeH="0" baseline="0" noProof="0" dirty="0">
                <a:ln>
                  <a:noFill/>
                </a:ln>
                <a:solidFill>
                  <a:schemeClr val="accent1"/>
                </a:solidFill>
                <a:effectLst/>
                <a:uLnTx/>
                <a:uFillTx/>
              </a:rPr>
              <a:t>Available for:</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High-performance XDF</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SAS, SPSS, delimited &amp; fixed format text data files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Hadoop HDFS (text &amp; XDF)</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err="1">
                <a:ln>
                  <a:noFill/>
                </a:ln>
                <a:solidFill>
                  <a:srgbClr val="515254"/>
                </a:solidFill>
                <a:effectLst/>
                <a:uLnTx/>
                <a:uFillTx/>
              </a:rPr>
              <a:t>Teradata</a:t>
            </a:r>
            <a:r>
              <a:rPr kumimoji="0" lang="en-US" sz="1428" b="0" i="0" u="none" strike="noStrike" kern="0" cap="none" spc="0" normalizeH="0" baseline="0" noProof="0" dirty="0">
                <a:ln>
                  <a:noFill/>
                </a:ln>
                <a:solidFill>
                  <a:srgbClr val="515254"/>
                </a:solidFill>
                <a:effectLst/>
                <a:uLnTx/>
                <a:uFillTx/>
              </a:rPr>
              <a:t> Database &amp; Aster</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EDWs and ADWs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ODBC</a:t>
            </a:r>
          </a:p>
        </p:txBody>
      </p:sp>
      <p:sp>
        <p:nvSpPr>
          <p:cNvPr id="21" name="Rectangle 20"/>
          <p:cNvSpPr/>
          <p:nvPr/>
        </p:nvSpPr>
        <p:spPr>
          <a:xfrm>
            <a:off x="4689230" y="4401186"/>
            <a:ext cx="4017109" cy="2593339"/>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ScaleR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Ready-to-Use high-performance </a:t>
            </a:r>
            <a:br>
              <a:rPr kumimoji="0" lang="en-US" sz="1428" b="0" i="0" u="none" strike="noStrike" kern="0" cap="none" spc="0" normalizeH="0" baseline="0" noProof="0" dirty="0">
                <a:ln>
                  <a:noFill/>
                </a:ln>
                <a:solidFill>
                  <a:srgbClr val="515254"/>
                </a:solidFill>
                <a:effectLst/>
                <a:uLnTx/>
                <a:uFillTx/>
              </a:rPr>
            </a:br>
            <a:r>
              <a:rPr kumimoji="0" lang="en-US" sz="1428" b="0" i="0" u="none" strike="noStrike" kern="0" cap="none" spc="0" normalizeH="0" baseline="0" noProof="0" dirty="0">
                <a:ln>
                  <a:noFill/>
                </a:ln>
                <a:solidFill>
                  <a:srgbClr val="515254"/>
                </a:solidFill>
                <a:effectLst/>
                <a:uLnTx/>
                <a:uFillTx/>
              </a:rPr>
              <a:t>big data big analytics </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Fully-parallelized analytics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Data prep &amp; data distillation</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Descriptive statistics &amp; statistical tests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Range of predictive functions </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User tools for distributing customized R algorithms across nodes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Wide data sets supported – thousands of variables </a:t>
            </a:r>
          </a:p>
        </p:txBody>
      </p:sp>
      <p:cxnSp>
        <p:nvCxnSpPr>
          <p:cNvPr id="9" name="Straight Connector 8"/>
          <p:cNvCxnSpPr/>
          <p:nvPr/>
        </p:nvCxnSpPr>
        <p:spPr>
          <a:xfrm>
            <a:off x="5308945" y="3575516"/>
            <a:ext cx="5517" cy="82454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314462" y="3576191"/>
            <a:ext cx="229761" cy="3255"/>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62546" y="1333359"/>
            <a:ext cx="0" cy="177627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513164" y="3092134"/>
            <a:ext cx="260170" cy="170"/>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886664" y="3794985"/>
            <a:ext cx="3182287" cy="3003600"/>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DistributedR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Distributed computing framework</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Delivers cross-platform portability </a:t>
            </a:r>
          </a:p>
          <a:p>
            <a:pPr marL="0" marR="0" lvl="1" indent="0" defTabSz="914400" eaLnBrk="1" fontAlgn="auto" latinLnBrk="0" hangingPunct="1">
              <a:lnSpc>
                <a:spcPct val="90000"/>
              </a:lnSpc>
              <a:spcBef>
                <a:spcPts val="0"/>
              </a:spcBef>
              <a:spcAft>
                <a:spcPts val="306"/>
              </a:spcAft>
              <a:buClr>
                <a:srgbClr val="515254"/>
              </a:buClr>
              <a:buSzPct val="100000"/>
              <a:buFontTx/>
              <a:buNone/>
              <a:tabLst/>
              <a:defRPr/>
            </a:pPr>
            <a:r>
              <a:rPr kumimoji="0" lang="en-US" sz="1428" b="1" i="0" u="none" strike="noStrike" kern="0" cap="none" spc="0" normalizeH="0" baseline="0" noProof="0" dirty="0">
                <a:ln>
                  <a:noFill/>
                </a:ln>
                <a:solidFill>
                  <a:schemeClr val="accent1"/>
                </a:solidFill>
                <a:effectLst/>
                <a:uLnTx/>
                <a:uFillTx/>
              </a:rPr>
              <a:t>Available on:</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Windows Servers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Red Hat and </a:t>
            </a:r>
            <a:r>
              <a:rPr kumimoji="0" lang="en-US" sz="1428" b="0" i="0" u="none" strike="noStrike" kern="0" cap="none" spc="0" normalizeH="0" baseline="0" noProof="0" dirty="0" err="1">
                <a:ln>
                  <a:noFill/>
                </a:ln>
                <a:solidFill>
                  <a:srgbClr val="515254"/>
                </a:solidFill>
                <a:effectLst/>
                <a:uLnTx/>
                <a:uFillTx/>
              </a:rPr>
              <a:t>SuSE</a:t>
            </a:r>
            <a:r>
              <a:rPr kumimoji="0" lang="en-US" sz="1428" b="0" i="0" u="none" strike="noStrike" kern="0" cap="none" spc="0" normalizeH="0" baseline="0" noProof="0" dirty="0">
                <a:ln>
                  <a:noFill/>
                </a:ln>
                <a:solidFill>
                  <a:srgbClr val="515254"/>
                </a:solidFill>
                <a:effectLst/>
                <a:uLnTx/>
                <a:uFillTx/>
              </a:rPr>
              <a:t> Linux Servers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IBM Platform LSF Linux</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Microsoft HPC Clusters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Teradata Database</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Cloudera Hadoop</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Hortonworks Hadoop</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MapR Hadoop</a:t>
            </a:r>
          </a:p>
        </p:txBody>
      </p:sp>
      <p:cxnSp>
        <p:nvCxnSpPr>
          <p:cNvPr id="42" name="Straight Connector 41"/>
          <p:cNvCxnSpPr/>
          <p:nvPr/>
        </p:nvCxnSpPr>
        <p:spPr>
          <a:xfrm flipH="1">
            <a:off x="7522777" y="3954585"/>
            <a:ext cx="1285161" cy="8979"/>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468681" y="3500987"/>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47" name="Oval 46"/>
          <p:cNvSpPr/>
          <p:nvPr/>
        </p:nvSpPr>
        <p:spPr>
          <a:xfrm>
            <a:off x="7451039" y="3015848"/>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48" name="Oval 47"/>
          <p:cNvSpPr/>
          <p:nvPr/>
        </p:nvSpPr>
        <p:spPr>
          <a:xfrm>
            <a:off x="7451039" y="3899023"/>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cxnSp>
        <p:nvCxnSpPr>
          <p:cNvPr id="52" name="Straight Connector 51"/>
          <p:cNvCxnSpPr/>
          <p:nvPr/>
        </p:nvCxnSpPr>
        <p:spPr>
          <a:xfrm>
            <a:off x="4543157" y="2358664"/>
            <a:ext cx="305026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7760677" y="1328615"/>
            <a:ext cx="1062892" cy="781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8169" y="1867902"/>
            <a:ext cx="3742384" cy="2353273"/>
          </a:xfrm>
          <a:prstGeom prst="rect">
            <a:avLst/>
          </a:prstGeom>
        </p:spPr>
        <p:txBody>
          <a:bodyPr wrap="square">
            <a:spAutoFit/>
          </a:bodyPr>
          <a:lstStyle/>
          <a:p>
            <a:pPr marL="0" marR="0" lvl="0" indent="0" defTabSz="932597"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a:ln>
                  <a:noFill/>
                </a:ln>
                <a:solidFill>
                  <a:srgbClr val="F15D22"/>
                </a:solidFill>
                <a:effectLst/>
                <a:uLnTx/>
                <a:uFillTx/>
              </a:rPr>
              <a:t>R+CRAN</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Open source R interpreter</a:t>
            </a:r>
          </a:p>
          <a:p>
            <a:pPr marL="307757" marR="0" lvl="2"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 3.1.2</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Freely-available huge range of R algorithms</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Algorithms callable by </a:t>
            </a:r>
            <a:r>
              <a:rPr kumimoji="0" lang="en-US" sz="1428" b="0" i="0" u="none" strike="noStrike" kern="0" cap="none" spc="0" normalizeH="0" baseline="0" noProof="0" dirty="0" err="1">
                <a:ln>
                  <a:noFill/>
                </a:ln>
                <a:solidFill>
                  <a:srgbClr val="515254"/>
                </a:solidFill>
                <a:effectLst/>
                <a:uLnTx/>
                <a:uFillTx/>
              </a:rPr>
              <a:t>RevoR</a:t>
            </a:r>
            <a:endParaRPr kumimoji="0" lang="en-US" sz="1428" b="0" i="0" u="none" strike="noStrike" kern="0" cap="none" spc="0" normalizeH="0" baseline="0" noProof="0" dirty="0">
              <a:ln>
                <a:noFill/>
              </a:ln>
              <a:solidFill>
                <a:srgbClr val="515254"/>
              </a:solidFill>
              <a:effectLst/>
              <a:uLnTx/>
              <a:uFillTx/>
            </a:endParaRP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Embeddable in R scripts</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100% Compatible with existing R scripts, functions and packages</a:t>
            </a:r>
          </a:p>
          <a:p>
            <a:pPr marL="0" marR="0" lvl="1" indent="0" defTabSz="932597" eaLnBrk="1" fontAlgn="auto" latinLnBrk="0" hangingPunct="1">
              <a:lnSpc>
                <a:spcPct val="90000"/>
              </a:lnSpc>
              <a:spcBef>
                <a:spcPts val="0"/>
              </a:spcBef>
              <a:spcAft>
                <a:spcPts val="306"/>
              </a:spcAft>
              <a:buClr>
                <a:srgbClr val="515254"/>
              </a:buClr>
              <a:buSzPct val="100000"/>
              <a:buFontTx/>
              <a:buNone/>
              <a:tabLst/>
              <a:defRPr/>
            </a:pPr>
            <a:endParaRPr kumimoji="0" lang="en-US" sz="1122" b="0" i="0" u="none" strike="noStrike" kern="0" cap="none" spc="0" normalizeH="0" baseline="0" noProof="0" dirty="0">
              <a:ln>
                <a:noFill/>
              </a:ln>
              <a:solidFill>
                <a:srgbClr val="515254"/>
              </a:solidFill>
              <a:effectLst/>
              <a:uLnTx/>
              <a:uFillTx/>
            </a:endParaRPr>
          </a:p>
        </p:txBody>
      </p:sp>
      <p:sp>
        <p:nvSpPr>
          <p:cNvPr id="44" name="Rectangle 43"/>
          <p:cNvSpPr/>
          <p:nvPr/>
        </p:nvSpPr>
        <p:spPr>
          <a:xfrm>
            <a:off x="257739" y="4071840"/>
            <a:ext cx="2652091" cy="1648465"/>
          </a:xfrm>
          <a:prstGeom prst="rect">
            <a:avLst/>
          </a:prstGeom>
        </p:spPr>
        <p:txBody>
          <a:bodyPr wrap="square">
            <a:spAutoFit/>
          </a:bodyPr>
          <a:lstStyle/>
          <a:p>
            <a:pPr marL="0" marR="0" lvl="0" indent="0" defTabSz="932597"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a:ln>
                  <a:noFill/>
                </a:ln>
                <a:solidFill>
                  <a:srgbClr val="F15D22"/>
                </a:solidFill>
                <a:effectLst/>
                <a:uLnTx/>
                <a:uFillTx/>
              </a:rPr>
              <a:t>Microsoft 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Performance enhanced R interpreter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Based on open source 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Adds high-performance math library to speed up linear algebra functions </a:t>
            </a:r>
          </a:p>
        </p:txBody>
      </p:sp>
      <p:sp>
        <p:nvSpPr>
          <p:cNvPr id="12" name="Rectangle 11"/>
          <p:cNvSpPr/>
          <p:nvPr/>
        </p:nvSpPr>
        <p:spPr bwMode="auto">
          <a:xfrm>
            <a:off x="1211384" y="1789723"/>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6" name="Rectangle 55"/>
          <p:cNvSpPr/>
          <p:nvPr/>
        </p:nvSpPr>
        <p:spPr bwMode="auto">
          <a:xfrm>
            <a:off x="4575904" y="2497015"/>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7" name="Rectangle 56"/>
          <p:cNvSpPr/>
          <p:nvPr/>
        </p:nvSpPr>
        <p:spPr bwMode="auto">
          <a:xfrm>
            <a:off x="847969" y="3989753"/>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8" name="Rectangle 57"/>
          <p:cNvSpPr/>
          <p:nvPr/>
        </p:nvSpPr>
        <p:spPr bwMode="auto">
          <a:xfrm>
            <a:off x="5064362" y="3696676"/>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5" name="Elbow Connector 14"/>
          <p:cNvCxnSpPr>
            <a:stCxn id="12" idx="3"/>
            <a:endCxn id="56" idx="1"/>
          </p:cNvCxnSpPr>
          <p:nvPr/>
        </p:nvCxnSpPr>
        <p:spPr>
          <a:xfrm>
            <a:off x="1742830" y="2032000"/>
            <a:ext cx="2833074" cy="707292"/>
          </a:xfrm>
          <a:prstGeom prst="bentConnector3">
            <a:avLst>
              <a:gd name="adj1"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cxnSpLocks/>
            <a:endCxn id="58" idx="1"/>
          </p:cNvCxnSpPr>
          <p:nvPr/>
        </p:nvCxnSpPr>
        <p:spPr>
          <a:xfrm flipV="1">
            <a:off x="1742830" y="3938953"/>
            <a:ext cx="3321532" cy="294077"/>
          </a:xfrm>
          <a:prstGeom prst="bentConnector3">
            <a:avLst>
              <a:gd name="adj1"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19112" y="2676464"/>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61" name="Oval 60"/>
          <p:cNvSpPr/>
          <p:nvPr/>
        </p:nvSpPr>
        <p:spPr>
          <a:xfrm>
            <a:off x="5015389" y="3883941"/>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08290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290335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Understand Machine Learning</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Be able to use the Azure ML Environment</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Create and Deploy a Machine Learning Solution</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solidFill>
                  <a:sysClr val="windowText" lastClr="000000"/>
                </a:solidFill>
                <a:effectLst/>
                <a:uLnTx/>
                <a:uFillTx/>
                <a:latin typeface="+mj-lt"/>
                <a:cs typeface="Segoe UI" pitchFamily="34" charset="0"/>
              </a:rPr>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36507513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436475" cy="791568"/>
          </a:xfrm>
        </p:spPr>
        <p:txBody>
          <a:bodyPr>
            <a:noAutofit/>
          </a:bodyPr>
          <a:lstStyle/>
          <a:p>
            <a:r>
              <a:rPr lang="en-US" sz="4800" dirty="0">
                <a:solidFill>
                  <a:schemeClr val="tx1">
                    <a:lumMod val="75000"/>
                  </a:schemeClr>
                </a:solidFill>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4280318491"/>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99672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 name="Diagram 2"/>
          <p:cNvGraphicFramePr/>
          <p:nvPr>
            <p:extLst>
              <p:ext uri="{D42A27DB-BD31-4B8C-83A1-F6EECF244321}">
                <p14:modId xmlns:p14="http://schemas.microsoft.com/office/powerpoint/2010/main" val="188591159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960991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736979"/>
          </a:xfrm>
        </p:spPr>
        <p:txBody>
          <a:bodyPr vert="horz"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Azure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483393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0724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Machine Learning in 5 Minutes</a:t>
            </a:r>
          </a:p>
        </p:txBody>
      </p:sp>
      <p:sp>
        <p:nvSpPr>
          <p:cNvPr id="4" name="Rectangle 3"/>
          <p:cNvSpPr/>
          <p:nvPr/>
        </p:nvSpPr>
        <p:spPr bwMode="auto">
          <a:xfrm>
            <a:off x="865892" y="1032277"/>
            <a:ext cx="7793748" cy="5594291"/>
          </a:xfrm>
          <a:prstGeom prst="rect">
            <a:avLst/>
          </a:prstGeom>
          <a:solidFill>
            <a:srgbClr val="505050">
              <a:lumMod val="60000"/>
              <a:lumOff val="40000"/>
            </a:srgbClr>
          </a:solidFill>
          <a:ln w="10795" cap="flat" cmpd="sng" algn="ctr">
            <a:noFill/>
            <a:prstDash val="solid"/>
            <a:headEnd type="none" w="med" len="med"/>
            <a:tailEnd type="none" w="med" len="med"/>
          </a:ln>
          <a:effectLst>
            <a:outerShdw blurRad="76200" dir="18900000" sy="23000" kx="-1200000" algn="bl" rotWithShape="0">
              <a:prstClr val="black">
                <a:alpha val="20000"/>
              </a:prstClr>
            </a:outerShdw>
          </a:effectLst>
        </p:spPr>
        <p:txBody>
          <a:bodyPr vert="horz" wrap="square" lIns="0" tIns="47558" rIns="0" bIns="47558" numCol="1" rtlCol="0" anchor="ctr" anchorCtr="0" compatLnSpc="1">
            <a:prstTxWarp prst="textNoShape">
              <a:avLst/>
            </a:prstTxWarp>
          </a:bodyPr>
          <a:lstStyle/>
          <a:p>
            <a:pPr marL="0" marR="0" lvl="0" indent="0" algn="ctr" defTabSz="950846"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6" name="TextBox 5"/>
          <p:cNvSpPr txBox="1"/>
          <p:nvPr/>
        </p:nvSpPr>
        <p:spPr>
          <a:xfrm>
            <a:off x="989316" y="1032277"/>
            <a:ext cx="4245116" cy="704737"/>
          </a:xfrm>
          <a:prstGeom prst="rect">
            <a:avLst/>
          </a:prstGeom>
          <a:noFill/>
        </p:spPr>
        <p:txBody>
          <a:bodyPr wrap="square" lIns="186494" tIns="149195" rIns="186494" bIns="149195" rtlCol="0">
            <a:spAutoFit/>
          </a:bodyPr>
          <a:lstStyle/>
          <a:p>
            <a:pPr marL="0" marR="0" lvl="0" indent="0" defTabSz="950776" eaLnBrk="1" fontAlgn="auto" latinLnBrk="0" hangingPunct="1">
              <a:lnSpc>
                <a:spcPct val="9000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FFFF00"/>
                </a:solidFill>
                <a:effectLst/>
                <a:uLnTx/>
                <a:uFillTx/>
              </a:rPr>
              <a:t>The Formal one:</a:t>
            </a:r>
            <a:endParaRPr kumimoji="0" lang="en-US" sz="3264" b="0" i="0" u="none" strike="noStrike" kern="0" cap="none" spc="0" normalizeH="0" baseline="0" noProof="0" dirty="0">
              <a:ln>
                <a:noFill/>
              </a:ln>
              <a:solidFill>
                <a:srgbClr val="FFFF00"/>
              </a:solidFill>
              <a:effectLst/>
              <a:uLnTx/>
              <a:uFillTx/>
            </a:endParaRPr>
          </a:p>
        </p:txBody>
      </p:sp>
      <p:sp>
        <p:nvSpPr>
          <p:cNvPr id="7" name="Rectangle 6"/>
          <p:cNvSpPr/>
          <p:nvPr/>
        </p:nvSpPr>
        <p:spPr>
          <a:xfrm>
            <a:off x="1082212" y="1586998"/>
            <a:ext cx="7361108" cy="2335312"/>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rPr>
              <a:t>“A computer program is said to learn from experience</a:t>
            </a:r>
            <a:r>
              <a:rPr kumimoji="0" lang="en-US" sz="2856" b="0" i="0" u="none" strike="noStrike" kern="0" cap="none" spc="0" normalizeH="0" baseline="0" noProof="0" dirty="0">
                <a:ln>
                  <a:noFill/>
                </a:ln>
                <a:solidFill>
                  <a:srgbClr val="FFFF00"/>
                </a:solidFill>
                <a:effectLst/>
                <a:uLnTx/>
                <a:uFillTx/>
              </a:rPr>
              <a:t> E </a:t>
            </a:r>
            <a:r>
              <a:rPr kumimoji="0" lang="en-US" sz="2856" b="0" i="0" u="none" strike="noStrike" kern="0" cap="none" spc="0" normalizeH="0" baseline="0" noProof="0" dirty="0">
                <a:ln>
                  <a:noFill/>
                </a:ln>
                <a:solidFill>
                  <a:sysClr val="windowText" lastClr="000000"/>
                </a:solidFill>
                <a:effectLst/>
                <a:uLnTx/>
                <a:uFillTx/>
              </a:rPr>
              <a:t>with respect to some class of tasks </a:t>
            </a:r>
            <a:r>
              <a:rPr kumimoji="0" lang="en-US" sz="2856" b="0" i="0" u="none" strike="noStrike" kern="0" cap="none" spc="0" normalizeH="0" baseline="0" noProof="0" dirty="0">
                <a:ln>
                  <a:noFill/>
                </a:ln>
                <a:solidFill>
                  <a:srgbClr val="FFFF00"/>
                </a:solidFill>
                <a:effectLst/>
                <a:uLnTx/>
                <a:uFillTx/>
              </a:rPr>
              <a:t>T </a:t>
            </a:r>
            <a:r>
              <a:rPr kumimoji="0" lang="en-US" sz="2856" b="0" i="0" u="none" strike="noStrike" kern="0" cap="none" spc="0" normalizeH="0" baseline="0" noProof="0" dirty="0">
                <a:ln>
                  <a:noFill/>
                </a:ln>
                <a:solidFill>
                  <a:sysClr val="windowText" lastClr="000000"/>
                </a:solidFill>
                <a:effectLst/>
                <a:uLnTx/>
                <a:uFillTx/>
              </a:rPr>
              <a:t>and performance measure </a:t>
            </a:r>
            <a:r>
              <a:rPr kumimoji="0" lang="en-US" sz="2856" b="0" i="0" u="none" strike="noStrike" kern="0" cap="none" spc="0" normalizeH="0" baseline="0" noProof="0" dirty="0">
                <a:ln>
                  <a:noFill/>
                </a:ln>
                <a:solidFill>
                  <a:srgbClr val="FFFF00"/>
                </a:solidFill>
                <a:effectLst/>
                <a:uLnTx/>
                <a:uFillTx/>
              </a:rPr>
              <a:t>P </a:t>
            </a:r>
            <a:r>
              <a:rPr kumimoji="0" lang="en-US" sz="2856" b="0" i="0" u="none" strike="noStrike" kern="0" cap="none" spc="0" normalizeH="0" baseline="0" noProof="0" dirty="0">
                <a:ln>
                  <a:noFill/>
                </a:ln>
                <a:solidFill>
                  <a:sysClr val="windowText" lastClr="000000"/>
                </a:solidFill>
                <a:effectLst/>
                <a:uLnTx/>
                <a:uFillTx/>
              </a:rPr>
              <a:t>if its performance at tasks in </a:t>
            </a:r>
            <a:r>
              <a:rPr kumimoji="0" lang="en-US" sz="2856" b="0" i="0" u="none" strike="noStrike" kern="0" cap="none" spc="0" normalizeH="0" baseline="0" noProof="0" dirty="0">
                <a:ln>
                  <a:noFill/>
                </a:ln>
                <a:solidFill>
                  <a:srgbClr val="FFFF00"/>
                </a:solidFill>
                <a:effectLst/>
                <a:uLnTx/>
                <a:uFillTx/>
              </a:rPr>
              <a:t>T</a:t>
            </a:r>
            <a:r>
              <a:rPr kumimoji="0" lang="en-US" sz="2856" b="0" i="0" u="none" strike="noStrike" kern="0" cap="none" spc="0" normalizeH="0" baseline="0" noProof="0" dirty="0">
                <a:ln>
                  <a:noFill/>
                </a:ln>
                <a:solidFill>
                  <a:sysClr val="windowText" lastClr="000000"/>
                </a:solidFill>
                <a:effectLst/>
                <a:uLnTx/>
                <a:uFillTx/>
              </a:rPr>
              <a:t>, as measured by </a:t>
            </a:r>
            <a:r>
              <a:rPr kumimoji="0" lang="en-US" sz="2856" b="0" i="0" u="none" strike="noStrike" kern="0" cap="none" spc="0" normalizeH="0" baseline="0" noProof="0" dirty="0">
                <a:ln>
                  <a:noFill/>
                </a:ln>
                <a:solidFill>
                  <a:srgbClr val="FFFF00"/>
                </a:solidFill>
                <a:effectLst/>
                <a:uLnTx/>
                <a:uFillTx/>
              </a:rPr>
              <a:t>P</a:t>
            </a:r>
            <a:r>
              <a:rPr kumimoji="0" lang="en-US" sz="2856" b="0" i="0" u="none" strike="noStrike" kern="0" cap="none" spc="0" normalizeH="0" baseline="0" noProof="0" dirty="0">
                <a:ln>
                  <a:noFill/>
                </a:ln>
                <a:solidFill>
                  <a:sysClr val="windowText" lastClr="000000"/>
                </a:solidFill>
                <a:effectLst/>
                <a:uLnTx/>
                <a:uFillTx/>
              </a:rPr>
              <a:t>, improves with experience </a:t>
            </a:r>
            <a:r>
              <a:rPr kumimoji="0" lang="en-US" sz="2856" b="0" i="0" u="none" strike="noStrike" kern="0" cap="none" spc="0" normalizeH="0" baseline="0" noProof="0" dirty="0">
                <a:ln>
                  <a:noFill/>
                </a:ln>
                <a:solidFill>
                  <a:srgbClr val="FFFF00"/>
                </a:solidFill>
                <a:effectLst/>
                <a:uLnTx/>
                <a:uFillTx/>
              </a:rPr>
              <a:t>E</a:t>
            </a:r>
            <a:r>
              <a:rPr kumimoji="0" lang="en-US" sz="2856" b="0" i="0" u="none" strike="noStrike" kern="0" cap="none" spc="0" normalizeH="0" baseline="0" noProof="0" dirty="0">
                <a:ln>
                  <a:noFill/>
                </a:ln>
                <a:solidFill>
                  <a:sysClr val="windowText" lastClr="000000"/>
                </a:solidFill>
                <a:effectLst/>
                <a:uLnTx/>
                <a:uFillTx/>
              </a:rPr>
              <a:t>.”</a:t>
            </a:r>
          </a:p>
        </p:txBody>
      </p:sp>
      <p:sp>
        <p:nvSpPr>
          <p:cNvPr id="8" name="Rectangle 7"/>
          <p:cNvSpPr/>
          <p:nvPr/>
        </p:nvSpPr>
        <p:spPr>
          <a:xfrm>
            <a:off x="1082211" y="4702068"/>
            <a:ext cx="7361108" cy="1438856"/>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rPr>
              <a:t>Look at data. Do the thing. Better? </a:t>
            </a:r>
            <a:r>
              <a:rPr kumimoji="0" lang="en-US" sz="2856" b="0" i="0" u="none" strike="noStrike" kern="0" cap="none" spc="0" normalizeH="0" baseline="0" noProof="0" dirty="0">
                <a:ln>
                  <a:noFill/>
                </a:ln>
                <a:solidFill>
                  <a:srgbClr val="CDF4FF">
                    <a:lumMod val="90000"/>
                  </a:srgbClr>
                </a:solidFill>
                <a:effectLst/>
                <a:uLnTx/>
                <a:uFillTx/>
              </a:rPr>
              <a:t>No? Look at the data. Do something different. </a:t>
            </a:r>
            <a:r>
              <a:rPr kumimoji="0" lang="en-US" sz="2856" b="0" i="0" u="none" strike="noStrike" kern="0" cap="none" spc="0" normalizeH="0" baseline="0" noProof="0" dirty="0">
                <a:ln>
                  <a:noFill/>
                </a:ln>
                <a:solidFill>
                  <a:sysClr val="windowText" lastClr="000000"/>
                </a:solidFill>
                <a:effectLst/>
                <a:uLnTx/>
                <a:uFillTx/>
              </a:rPr>
              <a:t>Better? Yes? </a:t>
            </a:r>
            <a:r>
              <a:rPr kumimoji="0" lang="en-US" sz="2856" b="0" i="1" u="none" strike="noStrike" kern="0" cap="none" spc="0" normalizeH="0" baseline="0" noProof="0" dirty="0">
                <a:ln>
                  <a:noFill/>
                </a:ln>
                <a:solidFill>
                  <a:sysClr val="windowText" lastClr="000000"/>
                </a:solidFill>
                <a:effectLst/>
                <a:uLnTx/>
                <a:uFillTx/>
              </a:rPr>
              <a:t>Do that again</a:t>
            </a:r>
            <a:r>
              <a:rPr kumimoji="0" lang="en-US" sz="2856" b="0" i="0" u="none" strike="noStrike" kern="0" cap="none" spc="0" normalizeH="0" baseline="0" noProof="0" dirty="0">
                <a:ln>
                  <a:noFill/>
                </a:ln>
                <a:solidFill>
                  <a:sysClr val="windowText" lastClr="000000"/>
                </a:solidFill>
                <a:effectLst/>
                <a:uLnTx/>
                <a:uFillTx/>
              </a:rPr>
              <a:t>. </a:t>
            </a:r>
            <a:r>
              <a:rPr kumimoji="0" lang="en-US" sz="2856" b="0" i="0" u="none" strike="noStrike" kern="0" cap="none" spc="0" normalizeH="0" baseline="0" noProof="0" dirty="0">
                <a:ln>
                  <a:noFill/>
                </a:ln>
                <a:solidFill>
                  <a:srgbClr val="CDF4FF">
                    <a:lumMod val="90000"/>
                  </a:srgbClr>
                </a:solidFill>
                <a:effectLst/>
                <a:uLnTx/>
                <a:uFillTx/>
              </a:rPr>
              <a:t>(Repeat)</a:t>
            </a:r>
          </a:p>
        </p:txBody>
      </p:sp>
      <p:sp>
        <p:nvSpPr>
          <p:cNvPr id="9" name="TextBox 8"/>
          <p:cNvSpPr txBox="1"/>
          <p:nvPr/>
        </p:nvSpPr>
        <p:spPr>
          <a:xfrm>
            <a:off x="921115" y="4158754"/>
            <a:ext cx="4938710" cy="704737"/>
          </a:xfrm>
          <a:prstGeom prst="rect">
            <a:avLst/>
          </a:prstGeom>
          <a:noFill/>
        </p:spPr>
        <p:txBody>
          <a:bodyPr wrap="square" lIns="186494" tIns="149195" rIns="186494" bIns="149195" rtlCol="0">
            <a:spAutoFit/>
          </a:bodyPr>
          <a:lstStyle/>
          <a:p>
            <a:pPr marL="0" marR="0" lvl="0" indent="0" defTabSz="950776" eaLnBrk="1" fontAlgn="auto" latinLnBrk="0" hangingPunct="1">
              <a:lnSpc>
                <a:spcPct val="9000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CDF4FF">
                    <a:lumMod val="90000"/>
                  </a:srgbClr>
                </a:solidFill>
                <a:effectLst/>
                <a:uLnTx/>
                <a:uFillTx/>
              </a:rPr>
              <a:t>A Practical Example:</a:t>
            </a:r>
            <a:endParaRPr kumimoji="0" lang="en-US" sz="3264" b="0" i="0" u="none" strike="noStrike" kern="0" cap="none" spc="0" normalizeH="0" baseline="0" noProof="0" dirty="0">
              <a:ln>
                <a:noFill/>
              </a:ln>
              <a:solidFill>
                <a:srgbClr val="CDF4FF">
                  <a:lumMod val="90000"/>
                </a:srgbClr>
              </a:solidFill>
              <a:effectLst/>
              <a:uLnTx/>
              <a:uFillTx/>
            </a:endParaRPr>
          </a:p>
        </p:txBody>
      </p:sp>
      <p:pic>
        <p:nvPicPr>
          <p:cNvPr id="10" name="Picture 9"/>
          <p:cNvPicPr>
            <a:picLocks noChangeAspect="1"/>
          </p:cNvPicPr>
          <p:nvPr/>
        </p:nvPicPr>
        <p:blipFill>
          <a:blip r:embed="rId3"/>
          <a:stretch>
            <a:fillRect/>
          </a:stretch>
        </p:blipFill>
        <p:spPr>
          <a:xfrm>
            <a:off x="9219492" y="1118414"/>
            <a:ext cx="2896909" cy="4187924"/>
          </a:xfrm>
          <a:prstGeom prst="rect">
            <a:avLst/>
          </a:prstGeom>
        </p:spPr>
      </p:pic>
    </p:spTree>
    <p:extLst>
      <p:ext uri="{BB962C8B-B14F-4D97-AF65-F5344CB8AC3E}">
        <p14:creationId xmlns:p14="http://schemas.microsoft.com/office/powerpoint/2010/main" val="3246414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28"/>
            <a:ext cx="12436475" cy="87028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Machine Learning Capabilities</a:t>
            </a:r>
          </a:p>
        </p:txBody>
      </p:sp>
      <p:sp>
        <p:nvSpPr>
          <p:cNvPr id="6" name="TextBox 5"/>
          <p:cNvSpPr txBox="1"/>
          <p:nvPr/>
        </p:nvSpPr>
        <p:spPr>
          <a:xfrm>
            <a:off x="1212629" y="999751"/>
            <a:ext cx="2861657" cy="1029915"/>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Which category</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rPr>
              <a:t>(Classification)</a:t>
            </a:r>
            <a:endParaRPr kumimoji="0" lang="en-US" sz="2800" b="0" i="1" u="none" strike="noStrike" kern="0" cap="none" spc="0" normalizeH="0" baseline="0" noProof="0" dirty="0">
              <a:ln>
                <a:noFill/>
              </a:ln>
              <a:solidFill>
                <a:srgbClr val="7030A0"/>
              </a:solidFill>
              <a:effectLst/>
              <a:uLnTx/>
              <a:uFillTx/>
            </a:endParaRPr>
          </a:p>
        </p:txBody>
      </p:sp>
      <p:sp>
        <p:nvSpPr>
          <p:cNvPr id="14" name="TextBox 13"/>
          <p:cNvSpPr txBox="1"/>
          <p:nvPr/>
        </p:nvSpPr>
        <p:spPr>
          <a:xfrm>
            <a:off x="5382010" y="1028630"/>
            <a:ext cx="2861657" cy="1425434"/>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How much/many</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rPr>
              <a:t>(Regression)</a:t>
            </a:r>
          </a:p>
        </p:txBody>
      </p:sp>
      <p:sp>
        <p:nvSpPr>
          <p:cNvPr id="17" name="TextBox 16"/>
          <p:cNvSpPr txBox="1"/>
          <p:nvPr/>
        </p:nvSpPr>
        <p:spPr>
          <a:xfrm>
            <a:off x="9114416" y="1028630"/>
            <a:ext cx="2844805" cy="1368931"/>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Which group</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rPr>
              <a:t>(Clustering,</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rPr>
              <a:t>Recommender)</a:t>
            </a:r>
          </a:p>
        </p:txBody>
      </p:sp>
      <p:sp>
        <p:nvSpPr>
          <p:cNvPr id="20" name="TextBox 19"/>
          <p:cNvSpPr txBox="1"/>
          <p:nvPr/>
        </p:nvSpPr>
        <p:spPr>
          <a:xfrm>
            <a:off x="5304865" y="4022749"/>
            <a:ext cx="2861657" cy="1029915"/>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Is it odd </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rPr>
              <a:t>(Anomaly)</a:t>
            </a:r>
            <a:endParaRPr kumimoji="0" lang="en-US" sz="2800" b="0" i="1" u="none" strike="noStrike" kern="0" cap="none" spc="0" normalizeH="0" baseline="0" noProof="0" dirty="0">
              <a:ln>
                <a:noFill/>
              </a:ln>
              <a:solidFill>
                <a:srgbClr val="7030A0"/>
              </a:solidFill>
              <a:effectLst/>
              <a:uLnTx/>
              <a:uFillTx/>
            </a:endParaRPr>
          </a:p>
        </p:txBody>
      </p:sp>
      <p:sp>
        <p:nvSpPr>
          <p:cNvPr id="21" name="TextBox 20"/>
          <p:cNvSpPr txBox="1"/>
          <p:nvPr/>
        </p:nvSpPr>
        <p:spPr>
          <a:xfrm>
            <a:off x="9097565" y="4006315"/>
            <a:ext cx="2861657" cy="1368931"/>
          </a:xfrm>
          <a:prstGeom prst="rect">
            <a:avLst/>
          </a:prstGeom>
          <a:noFill/>
        </p:spPr>
        <p:txBody>
          <a:bodyPr wrap="square" lIns="182828" tIns="146262" rIns="182828" bIns="146262" rtlCol="0">
            <a:spAutoFit/>
          </a:bodyPr>
          <a:lstStyle/>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rPr>
              <a:t>Which action</a:t>
            </a:r>
          </a:p>
          <a:p>
            <a:pPr marL="0" marR="0" lvl="0" indent="0" algn="ctr" defTabSz="932046"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rPr>
              <a:t>(Reinforcement Learning)</a:t>
            </a:r>
            <a:endParaRPr kumimoji="0" lang="en-US" sz="2800" b="0" i="0" u="none" strike="noStrike" kern="0" cap="none" spc="0" normalizeH="0" baseline="0" noProof="0" dirty="0">
              <a:ln>
                <a:noFill/>
              </a:ln>
              <a:solidFill>
                <a:srgbClr val="7030A0"/>
              </a:solidFill>
              <a:effectLst/>
              <a:uLnTx/>
              <a:uFillTx/>
            </a:endParaRPr>
          </a:p>
        </p:txBody>
      </p:sp>
      <p:pic>
        <p:nvPicPr>
          <p:cNvPr id="26" name="Picture 25"/>
          <p:cNvPicPr>
            <a:picLocks noChangeAspect="1"/>
          </p:cNvPicPr>
          <p:nvPr/>
        </p:nvPicPr>
        <p:blipFill>
          <a:blip r:embed="rId3"/>
          <a:stretch>
            <a:fillRect/>
          </a:stretch>
        </p:blipFill>
        <p:spPr>
          <a:xfrm>
            <a:off x="9522742" y="2339500"/>
            <a:ext cx="1920726" cy="1193460"/>
          </a:xfrm>
          <a:prstGeom prst="rect">
            <a:avLst/>
          </a:prstGeom>
        </p:spPr>
      </p:pic>
      <p:grpSp>
        <p:nvGrpSpPr>
          <p:cNvPr id="7" name="Group 6"/>
          <p:cNvGrpSpPr/>
          <p:nvPr/>
        </p:nvGrpSpPr>
        <p:grpSpPr>
          <a:xfrm>
            <a:off x="5896472" y="5088141"/>
            <a:ext cx="1464526" cy="1830019"/>
            <a:chOff x="3192511" y="4640128"/>
            <a:chExt cx="1481274" cy="2171250"/>
          </a:xfrm>
        </p:grpSpPr>
        <p:pic>
          <p:nvPicPr>
            <p:cNvPr id="27" name="Picture 26"/>
            <p:cNvPicPr>
              <a:picLocks noChangeAspect="1"/>
            </p:cNvPicPr>
            <p:nvPr/>
          </p:nvPicPr>
          <p:blipFill>
            <a:blip r:embed="rId4"/>
            <a:stretch>
              <a:fillRect/>
            </a:stretch>
          </p:blipFill>
          <p:spPr>
            <a:xfrm>
              <a:off x="3559365" y="4911411"/>
              <a:ext cx="160110" cy="1899967"/>
            </a:xfrm>
            <a:prstGeom prst="rect">
              <a:avLst/>
            </a:prstGeom>
          </p:spPr>
        </p:pic>
        <p:pic>
          <p:nvPicPr>
            <p:cNvPr id="28" name="Picture 27"/>
            <p:cNvPicPr>
              <a:picLocks noChangeAspect="1"/>
            </p:cNvPicPr>
            <p:nvPr/>
          </p:nvPicPr>
          <p:blipFill>
            <a:blip r:embed="rId5"/>
            <a:stretch>
              <a:fillRect/>
            </a:stretch>
          </p:blipFill>
          <p:spPr>
            <a:xfrm>
              <a:off x="3192511" y="4640128"/>
              <a:ext cx="225000" cy="2171250"/>
            </a:xfrm>
            <a:prstGeom prst="rect">
              <a:avLst/>
            </a:prstGeom>
          </p:spPr>
        </p:pic>
        <p:pic>
          <p:nvPicPr>
            <p:cNvPr id="29" name="Picture 28"/>
            <p:cNvPicPr>
              <a:picLocks noChangeAspect="1"/>
            </p:cNvPicPr>
            <p:nvPr/>
          </p:nvPicPr>
          <p:blipFill>
            <a:blip r:embed="rId6"/>
            <a:stretch>
              <a:fillRect/>
            </a:stretch>
          </p:blipFill>
          <p:spPr>
            <a:xfrm>
              <a:off x="3861328" y="5101378"/>
              <a:ext cx="180000" cy="1710000"/>
            </a:xfrm>
            <a:prstGeom prst="rect">
              <a:avLst/>
            </a:prstGeom>
          </p:spPr>
        </p:pic>
        <p:pic>
          <p:nvPicPr>
            <p:cNvPr id="30" name="Picture 29"/>
            <p:cNvPicPr>
              <a:picLocks noChangeAspect="1"/>
            </p:cNvPicPr>
            <p:nvPr/>
          </p:nvPicPr>
          <p:blipFill>
            <a:blip r:embed="rId7"/>
            <a:stretch>
              <a:fillRect/>
            </a:stretch>
          </p:blipFill>
          <p:spPr>
            <a:xfrm>
              <a:off x="4183182" y="6035128"/>
              <a:ext cx="180000" cy="776250"/>
            </a:xfrm>
            <a:prstGeom prst="rect">
              <a:avLst/>
            </a:prstGeom>
          </p:spPr>
        </p:pic>
        <p:pic>
          <p:nvPicPr>
            <p:cNvPr id="31" name="Picture 30"/>
            <p:cNvPicPr>
              <a:picLocks noChangeAspect="1"/>
            </p:cNvPicPr>
            <p:nvPr/>
          </p:nvPicPr>
          <p:blipFill>
            <a:blip r:embed="rId8"/>
            <a:stretch>
              <a:fillRect/>
            </a:stretch>
          </p:blipFill>
          <p:spPr>
            <a:xfrm>
              <a:off x="4505035" y="5585128"/>
              <a:ext cx="168750" cy="1226250"/>
            </a:xfrm>
            <a:prstGeom prst="rect">
              <a:avLst/>
            </a:prstGeom>
          </p:spPr>
        </p:pic>
      </p:grpSp>
      <p:pic>
        <p:nvPicPr>
          <p:cNvPr id="32" name="Picture 31"/>
          <p:cNvPicPr>
            <a:picLocks noChangeAspect="1"/>
          </p:cNvPicPr>
          <p:nvPr/>
        </p:nvPicPr>
        <p:blipFill>
          <a:blip r:embed="rId9"/>
          <a:stretch>
            <a:fillRect/>
          </a:stretch>
        </p:blipFill>
        <p:spPr>
          <a:xfrm>
            <a:off x="10306900" y="5644813"/>
            <a:ext cx="406867" cy="1154973"/>
          </a:xfrm>
          <a:prstGeom prst="rect">
            <a:avLst/>
          </a:prstGeom>
        </p:spPr>
      </p:pic>
      <p:sp>
        <p:nvSpPr>
          <p:cNvPr id="4" name="Freeform 3"/>
          <p:cNvSpPr/>
          <p:nvPr/>
        </p:nvSpPr>
        <p:spPr bwMode="auto">
          <a:xfrm rot="8332671">
            <a:off x="9475356" y="6229838"/>
            <a:ext cx="574609"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22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Freeform 32"/>
          <p:cNvSpPr/>
          <p:nvPr/>
        </p:nvSpPr>
        <p:spPr bwMode="auto">
          <a:xfrm rot="12268142" flipH="1">
            <a:off x="10849420" y="6146557"/>
            <a:ext cx="522795"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4127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22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34" name="Picture 33"/>
          <p:cNvPicPr>
            <a:picLocks noChangeAspect="1"/>
          </p:cNvPicPr>
          <p:nvPr/>
        </p:nvPicPr>
        <p:blipFill>
          <a:blip r:embed="rId10"/>
          <a:stretch>
            <a:fillRect/>
          </a:stretch>
        </p:blipFill>
        <p:spPr>
          <a:xfrm>
            <a:off x="5485233" y="1762989"/>
            <a:ext cx="2989645" cy="1994824"/>
          </a:xfrm>
          <a:prstGeom prst="rect">
            <a:avLst/>
          </a:prstGeom>
        </p:spPr>
      </p:pic>
      <p:pic>
        <p:nvPicPr>
          <p:cNvPr id="35" name="Picture 34"/>
          <p:cNvPicPr>
            <a:picLocks noChangeAspect="1"/>
          </p:cNvPicPr>
          <p:nvPr/>
        </p:nvPicPr>
        <p:blipFill>
          <a:blip r:embed="rId11"/>
          <a:stretch>
            <a:fillRect/>
          </a:stretch>
        </p:blipFill>
        <p:spPr>
          <a:xfrm>
            <a:off x="420621" y="4006315"/>
            <a:ext cx="1476449" cy="820249"/>
          </a:xfrm>
          <a:prstGeom prst="rect">
            <a:avLst/>
          </a:prstGeom>
        </p:spPr>
      </p:pic>
      <p:pic>
        <p:nvPicPr>
          <p:cNvPr id="36" name="Picture 35"/>
          <p:cNvPicPr>
            <a:picLocks noChangeAspect="1"/>
          </p:cNvPicPr>
          <p:nvPr/>
        </p:nvPicPr>
        <p:blipFill>
          <a:blip r:embed="rId11"/>
          <a:stretch>
            <a:fillRect/>
          </a:stretch>
        </p:blipFill>
        <p:spPr>
          <a:xfrm>
            <a:off x="1938637" y="4006315"/>
            <a:ext cx="1476449" cy="820249"/>
          </a:xfrm>
          <a:prstGeom prst="rect">
            <a:avLst/>
          </a:prstGeom>
        </p:spPr>
      </p:pic>
      <p:pic>
        <p:nvPicPr>
          <p:cNvPr id="37" name="Picture 36"/>
          <p:cNvPicPr>
            <a:picLocks noChangeAspect="1"/>
          </p:cNvPicPr>
          <p:nvPr/>
        </p:nvPicPr>
        <p:blipFill>
          <a:blip r:embed="rId11"/>
          <a:stretch>
            <a:fillRect/>
          </a:stretch>
        </p:blipFill>
        <p:spPr>
          <a:xfrm>
            <a:off x="3546083" y="4006315"/>
            <a:ext cx="1476449" cy="820249"/>
          </a:xfrm>
          <a:prstGeom prst="rect">
            <a:avLst/>
          </a:prstGeom>
        </p:spPr>
      </p:pic>
      <p:grpSp>
        <p:nvGrpSpPr>
          <p:cNvPr id="8" name="Group 7"/>
          <p:cNvGrpSpPr/>
          <p:nvPr/>
        </p:nvGrpSpPr>
        <p:grpSpPr>
          <a:xfrm>
            <a:off x="4117997" y="2053712"/>
            <a:ext cx="520130" cy="741650"/>
            <a:chOff x="588624" y="4368127"/>
            <a:chExt cx="1156032" cy="1654525"/>
          </a:xfrm>
        </p:grpSpPr>
        <p:pic>
          <p:nvPicPr>
            <p:cNvPr id="38" name="Picture 37"/>
            <p:cNvPicPr>
              <a:picLocks noChangeAspect="1"/>
            </p:cNvPicPr>
            <p:nvPr/>
          </p:nvPicPr>
          <p:blipFill>
            <a:blip r:embed="rId12"/>
            <a:stretch>
              <a:fillRect/>
            </a:stretch>
          </p:blipFill>
          <p:spPr>
            <a:xfrm>
              <a:off x="588624" y="4368127"/>
              <a:ext cx="494456" cy="1635508"/>
            </a:xfrm>
            <a:prstGeom prst="rect">
              <a:avLst/>
            </a:prstGeom>
          </p:spPr>
        </p:pic>
        <p:pic>
          <p:nvPicPr>
            <p:cNvPr id="39" name="Picture 38"/>
            <p:cNvPicPr>
              <a:picLocks noChangeAspect="1"/>
            </p:cNvPicPr>
            <p:nvPr/>
          </p:nvPicPr>
          <p:blipFill>
            <a:blip r:embed="rId13"/>
            <a:stretch>
              <a:fillRect/>
            </a:stretch>
          </p:blipFill>
          <p:spPr>
            <a:xfrm>
              <a:off x="1269217" y="4368127"/>
              <a:ext cx="475439" cy="1654525"/>
            </a:xfrm>
            <a:prstGeom prst="rect">
              <a:avLst/>
            </a:prstGeom>
          </p:spPr>
        </p:pic>
      </p:grpSp>
      <p:grpSp>
        <p:nvGrpSpPr>
          <p:cNvPr id="9" name="Group 8"/>
          <p:cNvGrpSpPr/>
          <p:nvPr/>
        </p:nvGrpSpPr>
        <p:grpSpPr>
          <a:xfrm>
            <a:off x="3931356" y="2854997"/>
            <a:ext cx="705904" cy="1101340"/>
            <a:chOff x="4024153" y="4543621"/>
            <a:chExt cx="1005604" cy="1605804"/>
          </a:xfrm>
        </p:grpSpPr>
        <p:pic>
          <p:nvPicPr>
            <p:cNvPr id="40" name="Picture 39"/>
            <p:cNvPicPr>
              <a:picLocks noChangeAspect="1"/>
            </p:cNvPicPr>
            <p:nvPr/>
          </p:nvPicPr>
          <p:blipFill>
            <a:blip r:embed="rId14"/>
            <a:stretch>
              <a:fillRect/>
            </a:stretch>
          </p:blipFill>
          <p:spPr>
            <a:xfrm>
              <a:off x="4024153" y="4543621"/>
              <a:ext cx="169032" cy="1605804"/>
            </a:xfrm>
            <a:prstGeom prst="rect">
              <a:avLst/>
            </a:prstGeom>
          </p:spPr>
        </p:pic>
        <p:pic>
          <p:nvPicPr>
            <p:cNvPr id="41" name="Picture 40"/>
            <p:cNvPicPr>
              <a:picLocks noChangeAspect="1"/>
            </p:cNvPicPr>
            <p:nvPr/>
          </p:nvPicPr>
          <p:blipFill>
            <a:blip r:embed="rId15"/>
            <a:stretch>
              <a:fillRect/>
            </a:stretch>
          </p:blipFill>
          <p:spPr>
            <a:xfrm>
              <a:off x="4290475" y="4543621"/>
              <a:ext cx="183119" cy="1591720"/>
            </a:xfrm>
            <a:prstGeom prst="rect">
              <a:avLst/>
            </a:prstGeom>
          </p:spPr>
        </p:pic>
        <p:pic>
          <p:nvPicPr>
            <p:cNvPr id="42" name="Picture 41"/>
            <p:cNvPicPr>
              <a:picLocks noChangeAspect="1"/>
            </p:cNvPicPr>
            <p:nvPr/>
          </p:nvPicPr>
          <p:blipFill>
            <a:blip r:embed="rId16"/>
            <a:stretch>
              <a:fillRect/>
            </a:stretch>
          </p:blipFill>
          <p:spPr>
            <a:xfrm>
              <a:off x="4569066" y="4543621"/>
              <a:ext cx="169032" cy="1479031"/>
            </a:xfrm>
            <a:prstGeom prst="rect">
              <a:avLst/>
            </a:prstGeom>
          </p:spPr>
        </p:pic>
        <p:pic>
          <p:nvPicPr>
            <p:cNvPr id="43" name="Picture 42"/>
            <p:cNvPicPr>
              <a:picLocks noChangeAspect="1"/>
            </p:cNvPicPr>
            <p:nvPr/>
          </p:nvPicPr>
          <p:blipFill>
            <a:blip r:embed="rId17"/>
            <a:stretch>
              <a:fillRect/>
            </a:stretch>
          </p:blipFill>
          <p:spPr>
            <a:xfrm>
              <a:off x="4846638" y="4543621"/>
              <a:ext cx="183119" cy="1338172"/>
            </a:xfrm>
            <a:prstGeom prst="rect">
              <a:avLst/>
            </a:prstGeom>
          </p:spPr>
        </p:pic>
      </p:grpSp>
      <p:pic>
        <p:nvPicPr>
          <p:cNvPr id="44" name="Picture 43"/>
          <p:cNvPicPr>
            <a:picLocks noChangeAspect="1"/>
          </p:cNvPicPr>
          <p:nvPr/>
        </p:nvPicPr>
        <p:blipFill>
          <a:blip r:embed="rId18"/>
          <a:stretch>
            <a:fillRect/>
          </a:stretch>
        </p:blipFill>
        <p:spPr>
          <a:xfrm>
            <a:off x="2468468" y="2972517"/>
            <a:ext cx="449602" cy="813109"/>
          </a:xfrm>
          <a:prstGeom prst="rect">
            <a:avLst/>
          </a:prstGeom>
        </p:spPr>
      </p:pic>
      <p:grpSp>
        <p:nvGrpSpPr>
          <p:cNvPr id="12" name="Group 11"/>
          <p:cNvGrpSpPr/>
          <p:nvPr/>
        </p:nvGrpSpPr>
        <p:grpSpPr>
          <a:xfrm>
            <a:off x="621664" y="2595485"/>
            <a:ext cx="1074364" cy="1177298"/>
            <a:chOff x="317225" y="1677441"/>
            <a:chExt cx="2115319" cy="2272079"/>
          </a:xfrm>
        </p:grpSpPr>
        <p:pic>
          <p:nvPicPr>
            <p:cNvPr id="45" name="Picture 44"/>
            <p:cNvPicPr>
              <a:picLocks noChangeAspect="1"/>
            </p:cNvPicPr>
            <p:nvPr/>
          </p:nvPicPr>
          <p:blipFill>
            <a:blip r:embed="rId19"/>
            <a:stretch>
              <a:fillRect/>
            </a:stretch>
          </p:blipFill>
          <p:spPr>
            <a:xfrm>
              <a:off x="960437" y="1880438"/>
              <a:ext cx="1472107" cy="1232461"/>
            </a:xfrm>
            <a:prstGeom prst="rect">
              <a:avLst/>
            </a:prstGeom>
          </p:spPr>
        </p:pic>
        <p:pic>
          <p:nvPicPr>
            <p:cNvPr id="46" name="Picture 45"/>
            <p:cNvPicPr>
              <a:picLocks noChangeAspect="1"/>
            </p:cNvPicPr>
            <p:nvPr/>
          </p:nvPicPr>
          <p:blipFill>
            <a:blip r:embed="rId20"/>
            <a:stretch>
              <a:fillRect/>
            </a:stretch>
          </p:blipFill>
          <p:spPr>
            <a:xfrm>
              <a:off x="317225" y="1677441"/>
              <a:ext cx="1083142" cy="1097394"/>
            </a:xfrm>
            <a:prstGeom prst="rect">
              <a:avLst/>
            </a:prstGeom>
          </p:spPr>
        </p:pic>
        <p:pic>
          <p:nvPicPr>
            <p:cNvPr id="47" name="Picture 46"/>
            <p:cNvPicPr>
              <a:picLocks noChangeAspect="1"/>
            </p:cNvPicPr>
            <p:nvPr/>
          </p:nvPicPr>
          <p:blipFill>
            <a:blip r:embed="rId21"/>
            <a:stretch>
              <a:fillRect/>
            </a:stretch>
          </p:blipFill>
          <p:spPr>
            <a:xfrm>
              <a:off x="324951" y="2852126"/>
              <a:ext cx="1083142" cy="1097394"/>
            </a:xfrm>
            <a:prstGeom prst="rect">
              <a:avLst/>
            </a:prstGeom>
          </p:spPr>
        </p:pic>
      </p:grpSp>
      <p:pic>
        <p:nvPicPr>
          <p:cNvPr id="48" name="Picture 47"/>
          <p:cNvPicPr>
            <a:picLocks noChangeAspect="1"/>
          </p:cNvPicPr>
          <p:nvPr/>
        </p:nvPicPr>
        <p:blipFill>
          <a:blip r:embed="rId22"/>
          <a:stretch>
            <a:fillRect/>
          </a:stretch>
        </p:blipFill>
        <p:spPr>
          <a:xfrm>
            <a:off x="2151627" y="2123838"/>
            <a:ext cx="1095495" cy="627990"/>
          </a:xfrm>
          <a:prstGeom prst="rect">
            <a:avLst/>
          </a:prstGeom>
        </p:spPr>
      </p:pic>
    </p:spTree>
    <p:extLst>
      <p:ext uri="{BB962C8B-B14F-4D97-AF65-F5344CB8AC3E}">
        <p14:creationId xmlns:p14="http://schemas.microsoft.com/office/powerpoint/2010/main" val="161142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7" grpId="0"/>
      <p:bldP spid="20" grpId="0"/>
      <p:bldP spid="21" grpId="0"/>
      <p:bldP spid="4"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272400" y="1189504"/>
            <a:ext cx="8914209" cy="5533568"/>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4299" b="0" i="0" u="none" strike="noStrike" kern="1200" cap="none" spc="0" normalizeH="0" baseline="0" noProof="0" dirty="0">
                <a:ln>
                  <a:noFill/>
                </a:ln>
                <a:solidFill>
                  <a:srgbClr val="00B050"/>
                </a:solidFill>
                <a:effectLst/>
                <a:uLnTx/>
                <a:uFillTx/>
                <a:latin typeface="Segoe UI Light"/>
                <a:ea typeface="+mn-ea"/>
                <a:cs typeface="+mn-cs"/>
              </a:rPr>
              <a:t>Split into two main categories:</a:t>
            </a:r>
          </a:p>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599" b="0" i="0" u="none" strike="noStrike" kern="1200" cap="none" spc="0" normalizeH="0" baseline="0" noProof="0" dirty="0">
              <a:ln>
                <a:noFill/>
              </a:ln>
              <a:solidFill>
                <a:srgbClr val="002864"/>
              </a:solidFill>
              <a:effectLst/>
              <a:uLnTx/>
              <a:uFillTx/>
              <a:latin typeface="Segoe UI Light"/>
              <a:ea typeface="+mn-ea"/>
              <a:cs typeface="+mn-cs"/>
            </a:endParaRPr>
          </a:p>
          <a:p>
            <a:pPr marL="584088" marR="0" lvl="1"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199" b="0" i="0" u="none" strike="noStrike" kern="1200" cap="none" spc="0" normalizeH="0" baseline="0" noProof="0" dirty="0">
                <a:ln>
                  <a:noFill/>
                </a:ln>
                <a:solidFill>
                  <a:srgbClr val="0070C0"/>
                </a:solidFill>
                <a:effectLst/>
                <a:uLnTx/>
                <a:uFillTx/>
                <a:latin typeface="Segoe UI"/>
                <a:ea typeface="+mn-ea"/>
                <a:cs typeface="+mn-cs"/>
              </a:rPr>
              <a:t>Supervised learning</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Segoe UI"/>
                <a:ea typeface="+mn-ea"/>
                <a:cs typeface="+mn-cs"/>
              </a:rPr>
              <a:t>Predicting the future</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Segoe UI"/>
                <a:ea typeface="+mn-ea"/>
                <a:cs typeface="+mn-cs"/>
              </a:rPr>
              <a:t>Learn from known past examples to predict future</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0070C0"/>
                </a:solidFill>
                <a:effectLst/>
                <a:uLnTx/>
                <a:uFillTx/>
                <a:latin typeface="Segoe UI"/>
                <a:ea typeface="+mn-ea"/>
                <a:cs typeface="+mn-cs"/>
              </a:rPr>
              <a:t>Labels provided</a:t>
            </a:r>
          </a:p>
          <a:p>
            <a:pPr marL="584088" marR="0" lvl="1"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199" b="0" i="0" u="none" strike="noStrike" kern="1200" cap="none" spc="0" normalizeH="0" baseline="0" noProof="0" dirty="0">
              <a:ln>
                <a:noFill/>
              </a:ln>
              <a:solidFill>
                <a:srgbClr val="002864"/>
              </a:solidFill>
              <a:effectLst/>
              <a:uLnTx/>
              <a:uFillTx/>
              <a:latin typeface="Segoe UI"/>
              <a:ea typeface="+mn-ea"/>
              <a:cs typeface="+mn-cs"/>
            </a:endParaRPr>
          </a:p>
          <a:p>
            <a:pPr marL="584088" marR="0" lvl="1"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199" b="0" i="0" u="none" strike="noStrike" kern="1200" cap="none" spc="0" normalizeH="0" baseline="0" noProof="0" dirty="0">
                <a:ln>
                  <a:noFill/>
                </a:ln>
                <a:solidFill>
                  <a:srgbClr val="7030A0"/>
                </a:solidFill>
                <a:effectLst/>
                <a:uLnTx/>
                <a:uFillTx/>
                <a:latin typeface="Segoe UI"/>
                <a:ea typeface="+mn-ea"/>
                <a:cs typeface="+mn-cs"/>
              </a:rPr>
              <a:t>Unsupervised learning</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Making sense of data</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Understanding the past</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Learning the structure of data</a:t>
            </a:r>
          </a:p>
          <a:p>
            <a:pPr marL="799946" marR="0" lvl="2"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7030A0"/>
                </a:solidFill>
                <a:effectLst/>
                <a:uLnTx/>
                <a:uFillTx/>
                <a:latin typeface="Segoe UI"/>
                <a:ea typeface="+mn-ea"/>
                <a:cs typeface="+mn-cs"/>
              </a:rPr>
              <a:t>Labels no provided</a:t>
            </a:r>
          </a:p>
        </p:txBody>
      </p:sp>
      <p:sp>
        <p:nvSpPr>
          <p:cNvPr id="3" name="Title 1"/>
          <p:cNvSpPr txBox="1">
            <a:spLocks/>
          </p:cNvSpPr>
          <p:nvPr/>
        </p:nvSpPr>
        <p:spPr>
          <a:xfrm>
            <a:off x="0" y="0"/>
            <a:ext cx="12436475" cy="859809"/>
          </a:xfrm>
          <a:prstGeom prst="rect">
            <a:avLst/>
          </a:prstGeom>
        </p:spPr>
        <p:txBody>
          <a:bodyPr vert="horz" wrap="square" lIns="320040" tIns="152357" rIns="53325" bIns="53325" rtlCol="0" anchor="ctr">
            <a:noAutofit/>
          </a:bodyPr>
          <a:lstStyle>
            <a:lvl1pPr defTabSz="1109758">
              <a:lnSpc>
                <a:spcPct val="90000"/>
              </a:lnSpc>
              <a:spcBef>
                <a:spcPct val="0"/>
              </a:spcBef>
              <a:buNone/>
              <a:defRPr lang="en-US" sz="4800" b="0" cap="none" spc="-59" baseline="0" dirty="0" smtClean="0">
                <a:ln w="3175">
                  <a:noFill/>
                </a:ln>
                <a:solidFill>
                  <a:schemeClr val="tx1">
                    <a:lumMod val="75000"/>
                  </a:schemeClr>
                </a:solidFill>
                <a:effectLst/>
                <a:latin typeface="Segoe UI Light" pitchFamily="34" charset="0"/>
                <a:ea typeface="Segoe UI" pitchFamily="34" charset="0"/>
                <a:cs typeface="Segoe UI" pitchFamily="34" charset="0"/>
              </a:defRPr>
            </a:lvl1pPr>
          </a:lstStyle>
          <a:p>
            <a:r>
              <a:rPr lang="en-US" dirty="0"/>
              <a:t>Machine Learning Algorithms</a:t>
            </a:r>
          </a:p>
        </p:txBody>
      </p:sp>
      <p:pic>
        <p:nvPicPr>
          <p:cNvPr id="4" name="Picture 3"/>
          <p:cNvPicPr>
            <a:picLocks noChangeAspect="1"/>
          </p:cNvPicPr>
          <p:nvPr/>
        </p:nvPicPr>
        <p:blipFill>
          <a:blip r:embed="rId3"/>
          <a:stretch>
            <a:fillRect/>
          </a:stretch>
        </p:blipFill>
        <p:spPr>
          <a:xfrm>
            <a:off x="10578808" y="2126742"/>
            <a:ext cx="1234054" cy="1990647"/>
          </a:xfrm>
          <a:prstGeom prst="rect">
            <a:avLst/>
          </a:prstGeom>
        </p:spPr>
      </p:pic>
      <p:pic>
        <p:nvPicPr>
          <p:cNvPr id="5" name="Picture 4"/>
          <p:cNvPicPr>
            <a:picLocks noChangeAspect="1"/>
          </p:cNvPicPr>
          <p:nvPr/>
        </p:nvPicPr>
        <p:blipFill>
          <a:blip r:embed="rId4"/>
          <a:stretch>
            <a:fillRect/>
          </a:stretch>
        </p:blipFill>
        <p:spPr>
          <a:xfrm flipH="1">
            <a:off x="10692872" y="4956532"/>
            <a:ext cx="1035914" cy="1526972"/>
          </a:xfrm>
          <a:prstGeom prst="rect">
            <a:avLst/>
          </a:prstGeom>
        </p:spPr>
      </p:pic>
      <p:pic>
        <p:nvPicPr>
          <p:cNvPr id="8" name="Picture 7"/>
          <p:cNvPicPr>
            <a:picLocks noChangeAspect="1"/>
          </p:cNvPicPr>
          <p:nvPr/>
        </p:nvPicPr>
        <p:blipFill>
          <a:blip r:embed="rId5"/>
          <a:stretch>
            <a:fillRect/>
          </a:stretch>
        </p:blipFill>
        <p:spPr>
          <a:xfrm>
            <a:off x="9693386" y="1587707"/>
            <a:ext cx="704948" cy="1338754"/>
          </a:xfrm>
          <a:prstGeom prst="rect">
            <a:avLst/>
          </a:prstGeom>
        </p:spPr>
      </p:pic>
      <p:pic>
        <p:nvPicPr>
          <p:cNvPr id="9" name="Picture 8"/>
          <p:cNvPicPr>
            <a:picLocks noChangeAspect="1"/>
          </p:cNvPicPr>
          <p:nvPr/>
        </p:nvPicPr>
        <p:blipFill>
          <a:blip r:embed="rId5"/>
          <a:stretch>
            <a:fillRect/>
          </a:stretch>
        </p:blipFill>
        <p:spPr>
          <a:xfrm>
            <a:off x="9686251" y="4663421"/>
            <a:ext cx="704948" cy="1338754"/>
          </a:xfrm>
          <a:prstGeom prst="rect">
            <a:avLst/>
          </a:prstGeom>
        </p:spPr>
      </p:pic>
    </p:spTree>
    <p:extLst>
      <p:ext uri="{BB962C8B-B14F-4D97-AF65-F5344CB8AC3E}">
        <p14:creationId xmlns:p14="http://schemas.microsoft.com/office/powerpoint/2010/main" val="66743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1203</Words>
  <Application>Microsoft Office PowerPoint</Application>
  <PresentationFormat>Custom</PresentationFormat>
  <Paragraphs>272</Paragraphs>
  <Slides>18</Slides>
  <Notes>18</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9" baseType="lpstr">
      <vt:lpstr>SimSun</vt:lpstr>
      <vt:lpstr>Arial</vt:lpstr>
      <vt:lpstr>Calibri</vt:lpstr>
      <vt:lpstr>Segoe UI</vt:lpstr>
      <vt:lpstr>Segoe UI Light</vt:lpstr>
      <vt:lpstr>Segoe UI Semilight</vt:lpstr>
      <vt:lpstr>Wingdings</vt:lpstr>
      <vt:lpstr>FY15 Enterprise identity theme</vt:lpstr>
      <vt:lpstr>1_WHITE TEMPLATE</vt:lpstr>
      <vt:lpstr>2_WHITE TEMPLATE</vt:lpstr>
      <vt:lpstr>think-cell Slide</vt:lpstr>
      <vt:lpstr>PowerPoint Presentation</vt:lpstr>
      <vt:lpstr>PowerPoint Presentation</vt:lpstr>
      <vt:lpstr>The Data Science Process and Platform</vt:lpstr>
      <vt:lpstr>The Team Data Science Process </vt:lpstr>
      <vt:lpstr>The Cortana Intelligence Platform</vt:lpstr>
      <vt:lpstr>Azure ML</vt:lpstr>
      <vt:lpstr>Machine Learning in 5 Minutes</vt:lpstr>
      <vt:lpstr>Machine Learning Capabilities</vt:lpstr>
      <vt:lpstr>PowerPoint Presentation</vt:lpstr>
      <vt:lpstr>The Azure ML Environment</vt:lpstr>
      <vt:lpstr>Basic Azure ML Elements</vt:lpstr>
      <vt:lpstr>Creating an Experiment</vt:lpstr>
      <vt:lpstr>Measuring Effectiveness and Efficiency in ML</vt:lpstr>
      <vt:lpstr>PowerPoint Presentation</vt:lpstr>
      <vt:lpstr>PowerPoint Presentation</vt:lpstr>
      <vt:lpstr>Lab:</vt:lpstr>
      <vt:lpstr>The Microsoft R Server Platform Parallelization &amp; Data Constructs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2017-05-26T00:33:52Z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2017-05-22T14:23:22.5651632-04:00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