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hnLangford/vowpal_wabbit/wiki/Command-line-arguments" TargetMode="External"/><Relationship Id="rId3" Type="http://schemas.openxmlformats.org/officeDocument/2006/relationships/hyperlink" Target="http://hunch.net/~mltf/online_linear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Linear Learning Tricks with Vowpal Wabbit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Tricks - Invariant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96" y="2293985"/>
            <a:ext cx="6398408" cy="40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Tricks - </a:t>
            </a:r>
            <a:r>
              <a:rPr lang="en-US" dirty="0" smtClean="0"/>
              <a:t>Adaptive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SGD, we need the 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</m:oMath>
                </a14:m>
                <a:r>
                  <a:rPr lang="en-US" dirty="0" smtClean="0"/>
                  <a:t> to decay to converge</a:t>
                </a:r>
              </a:p>
              <a:p>
                <a:pPr lvl="1"/>
                <a:r>
                  <a:rPr lang="en-US" dirty="0"/>
                  <a:t>Naïve solution is to decay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𝜂</m:t>
                    </m:r>
                  </m:oMath>
                </a14:m>
                <a:r>
                  <a:rPr lang="en-US" dirty="0"/>
                  <a:t> parametrically,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0.5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Adopts a partial derivative update strategy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𝑖𝑡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 a partial derivative </a:t>
                </a:r>
                <a:endParaRPr lang="en-US" dirty="0" smtClean="0"/>
              </a:p>
              <a:p>
                <a:r>
                  <a:rPr lang="en-US" dirty="0" smtClean="0"/>
                  <a:t>Common features stabilize quickly; Rare features have bigger updates</a:t>
                </a:r>
              </a:p>
              <a:p>
                <a:r>
                  <a:rPr lang="en-US" dirty="0" smtClean="0"/>
                  <a:t>Very similar to </a:t>
                </a:r>
                <a:r>
                  <a:rPr lang="en-US" dirty="0" err="1" smtClean="0"/>
                  <a:t>RMSProp</a:t>
                </a:r>
                <a:r>
                  <a:rPr lang="en-US" dirty="0"/>
                  <a:t> </a:t>
                </a:r>
                <a:r>
                  <a:rPr lang="en-US" dirty="0" smtClean="0"/>
                  <a:t>that’s currently popular in deep learning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1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Tricks - </a:t>
            </a:r>
            <a:r>
              <a:rPr lang="en-US" dirty="0" smtClean="0"/>
              <a:t>Normalized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The partial derivative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) −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can be rewritten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If a feature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has twice the magnitude of feature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needs to have half the mangitude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In batch GD, we can simply standardize the features via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−</m:t>
                        </m:r>
                        <m:r>
                          <a:rPr lang="en-US" i="1">
                            <a:latin typeface="Cambria Math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But not in Online GD</a:t>
                </a:r>
                <a:r>
                  <a:rPr lang="mr-IN" dirty="0" smtClean="0"/>
                  <a:t>…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2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Tricks - Normalized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</a:t>
                </a:r>
                <a:r>
                  <a:rPr lang="en-US" dirty="0"/>
                  <a:t>per </a:t>
                </a:r>
                <a:r>
                  <a:rPr lang="en-US" i="1" dirty="0"/>
                  <a:t>Normalized Online Learning, Ross et al, UAI </a:t>
                </a:r>
                <a:r>
                  <a:rPr lang="en-US" i="1" dirty="0" smtClean="0"/>
                  <a:t>2013.</a:t>
                </a:r>
                <a:r>
                  <a:rPr lang="en-US" dirty="0" smtClean="0"/>
                  <a:t>, the scale free update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𝑖𝑡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58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Vowpal Wabbit Command </a:t>
            </a:r>
            <a:r>
              <a:rPr lang="en-US" dirty="0"/>
              <a:t>Line Arguments,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github.com/JohnLangford/vowpal_wabbit/wiki/Command-line-arguments</a:t>
            </a:r>
            <a:endParaRPr lang="en-US" dirty="0" smtClean="0"/>
          </a:p>
          <a:p>
            <a:r>
              <a:rPr lang="en-US" dirty="0" smtClean="0"/>
              <a:t>John </a:t>
            </a:r>
            <a:r>
              <a:rPr lang="en-US" dirty="0"/>
              <a:t>Langford, Machine Learning the Future, </a:t>
            </a:r>
            <a:r>
              <a:rPr lang="en-US" dirty="0">
                <a:hlinkClick r:id="rId3"/>
              </a:rPr>
              <a:t>http://hunch.net/~</a:t>
            </a:r>
            <a:r>
              <a:rPr lang="en-US" dirty="0" smtClean="0">
                <a:hlinkClick r:id="rId3"/>
              </a:rPr>
              <a:t>mltf/online_linear.pdf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vs Online Learning</a:t>
            </a:r>
          </a:p>
          <a:p>
            <a:r>
              <a:rPr lang="en-US" dirty="0" smtClean="0"/>
              <a:t>Learning Rate Tricks</a:t>
            </a:r>
          </a:p>
          <a:p>
            <a:pPr lvl="1"/>
            <a:r>
              <a:rPr lang="en-US" dirty="0" smtClean="0"/>
              <a:t>Invariant</a:t>
            </a:r>
          </a:p>
          <a:p>
            <a:pPr lvl="1"/>
            <a:r>
              <a:rPr lang="en-US" dirty="0" smtClean="0"/>
              <a:t>Adaptive </a:t>
            </a:r>
          </a:p>
          <a:p>
            <a:pPr lvl="1"/>
            <a:r>
              <a:rPr lang="en-US" dirty="0" smtClean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vs Online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Batch Learning</a:t>
                </a:r>
              </a:p>
              <a:p>
                <a:pPr lvl="1"/>
                <a:r>
                  <a:rPr lang="en-US" dirty="0"/>
                  <a:t>Input</a:t>
                </a:r>
                <a:r>
                  <a:rPr lang="en-US" dirty="0"/>
                  <a:t>: {x, y} where x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y ∈R</a:t>
                </a:r>
              </a:p>
              <a:p>
                <a:pPr lvl="1"/>
                <a:r>
                  <a:rPr lang="en-US" dirty="0" smtClean="0"/>
                  <a:t>Learn </a:t>
                </a:r>
                <a:r>
                  <a:rPr lang="en-US" dirty="0"/>
                  <a:t>w ∈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:r>
                  <a:rPr lang="en-US" dirty="0" smtClean="0"/>
                  <a:t>error is minimized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Online Learning &lt;</a:t>
                </a:r>
                <a:r>
                  <a:rPr lang="en-US" b="1" dirty="0" smtClean="0"/>
                  <a:t>- Vowpal Wabbit specializes in this!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..n</a:t>
                </a:r>
              </a:p>
              <a:p>
                <a:pPr lvl="1"/>
                <a:r>
                  <a:rPr lang="en-US" dirty="0" smtClean="0"/>
                  <a:t>repeat:</a:t>
                </a:r>
              </a:p>
              <a:p>
                <a:pPr lvl="2"/>
                <a:r>
                  <a:rPr lang="en-US" dirty="0" smtClean="0"/>
                  <a:t>Input: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}</a:t>
                </a:r>
              </a:p>
              <a:p>
                <a:pPr lvl="2"/>
                <a:r>
                  <a:rPr lang="en-US" dirty="0" smtClean="0"/>
                  <a:t>Update w </a:t>
                </a:r>
                <a:r>
                  <a:rPr lang="en-US" dirty="0" err="1" smtClean="0"/>
                  <a:t>s.t.</a:t>
                </a:r>
                <a:r>
                  <a:rPr lang="sk-SK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sk-SK" dirty="0"/>
                          <m:t>y</m:t>
                        </m:r>
                        <m:r>
                          <m:rPr>
                            <m:nor/>
                          </m:rPr>
                          <a:rPr lang="sk-SK" dirty="0"/>
                          <m:t>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 is closer to y</a:t>
                </a:r>
              </a:p>
              <a:p>
                <a:pPr lvl="2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vs Online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Define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(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Update via SGD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𝑑𝐿</m:t>
                        </m:r>
                        <m:r>
                          <a:rPr lang="en-US" i="1">
                            <a:latin typeface="Cambria Math" charset="0"/>
                          </a:rPr>
                          <m:t>(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),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18" y="3491249"/>
            <a:ext cx="4544165" cy="295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</a:t>
            </a:r>
            <a:r>
              <a:rPr lang="en-US" dirty="0" smtClean="0"/>
              <a:t>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Vowpal </a:t>
            </a:r>
            <a:r>
              <a:rPr lang="en-US" dirty="0" err="1" smtClean="0"/>
              <a:t>Wabbit’s</a:t>
            </a:r>
            <a:r>
              <a:rPr lang="en-US" dirty="0" smtClean="0"/>
              <a:t> learning rate function does a few things by default</a:t>
            </a:r>
          </a:p>
          <a:p>
            <a:r>
              <a:rPr lang="en-US" dirty="0" smtClean="0"/>
              <a:t>They are parameters that help the learner convergence</a:t>
            </a:r>
          </a:p>
          <a:p>
            <a:pPr lvl="1"/>
            <a:r>
              <a:rPr lang="en-US" dirty="0"/>
              <a:t>--invariant, use safe / importance aware updates</a:t>
            </a:r>
          </a:p>
          <a:p>
            <a:pPr lvl="1"/>
            <a:r>
              <a:rPr lang="en-US" dirty="0" smtClean="0"/>
              <a:t>--adaptive, use adaptive, individual learning rates</a:t>
            </a:r>
          </a:p>
          <a:p>
            <a:pPr lvl="1"/>
            <a:r>
              <a:rPr lang="en-US" dirty="0" smtClean="0"/>
              <a:t>--normalized, use per feature normalized updates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9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</a:t>
            </a:r>
            <a:r>
              <a:rPr lang="en-US" dirty="0" smtClean="0"/>
              <a:t>Tricks - Invariant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Often in classification problems, one choice is more expensive than the other</a:t>
                </a:r>
              </a:p>
              <a:p>
                <a:pPr lvl="1"/>
                <a:r>
                  <a:rPr lang="en-US" dirty="0" smtClean="0"/>
                  <a:t>For instance, in spam classification, it’s a lot more expensive to classify a </a:t>
                </a:r>
                <a:r>
                  <a:rPr lang="en-US" u="sng" dirty="0" smtClean="0"/>
                  <a:t>non-spam email as spam</a:t>
                </a:r>
                <a:r>
                  <a:rPr lang="en-US" dirty="0" smtClean="0"/>
                  <a:t> than to classify a </a:t>
                </a:r>
                <a:r>
                  <a:rPr lang="en-US" u="sng" dirty="0" smtClean="0"/>
                  <a:t>spam email as non-spam</a:t>
                </a:r>
              </a:p>
              <a:p>
                <a:r>
                  <a:rPr lang="en-US" dirty="0" smtClean="0"/>
                  <a:t>We want to give an importance weight, I, to the classes</a:t>
                </a:r>
              </a:p>
              <a:p>
                <a:r>
                  <a:rPr lang="en-US" dirty="0" smtClean="0"/>
                  <a:t>How can we update the naïve SGD equation?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),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Tricks - 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Baseline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Let’s scale the gradient by 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𝐼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𝑑𝐿</m:t>
                        </m:r>
                        <m:r>
                          <a:rPr lang="en-US" i="1">
                            <a:latin typeface="Cambria Math" charset="0"/>
                          </a:rPr>
                          <m:t>(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),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Works in batch GD, but not online!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632" y="3705432"/>
            <a:ext cx="4568737" cy="28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Tricks - 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Better solution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</a:t>
                </a:r>
                <a:r>
                  <a:rPr lang="en-US" dirty="0"/>
                  <a:t>Let’s </a:t>
                </a:r>
                <a:r>
                  <a:rPr lang="en-US" dirty="0" smtClean="0"/>
                  <a:t>just update I times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𝑑𝐿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 I times</a:t>
                </a:r>
                <a:endParaRPr lang="en-US" dirty="0"/>
              </a:p>
              <a:p>
                <a:r>
                  <a:rPr lang="en-US" dirty="0" smtClean="0"/>
                  <a:t>Converges a bit better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233" y="3709124"/>
            <a:ext cx="4571535" cy="286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Tricks - 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Invariant solution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Learn to derive the appropriate step size so that we can update in one step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𝑑𝐿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See convergence proof in </a:t>
                </a:r>
                <a:r>
                  <a:rPr lang="en-US" i="1" dirty="0"/>
                  <a:t>Online Importance Weight Aware Updates, </a:t>
                </a:r>
                <a:r>
                  <a:rPr lang="en-US" i="1" dirty="0" err="1" smtClean="0"/>
                  <a:t>Karampatziakis</a:t>
                </a:r>
                <a:r>
                  <a:rPr lang="en-US" i="1" dirty="0"/>
                  <a:t> </a:t>
                </a:r>
                <a:r>
                  <a:rPr lang="en-US" i="1" dirty="0" smtClean="0"/>
                  <a:t>et al, 2010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5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848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Cambria Math</vt:lpstr>
      <vt:lpstr>Century Gothic</vt:lpstr>
      <vt:lpstr>Mangal</vt:lpstr>
      <vt:lpstr>Wingdings 3</vt:lpstr>
      <vt:lpstr>Arial</vt:lpstr>
      <vt:lpstr>Ion</vt:lpstr>
      <vt:lpstr>Online Linear Learning Tricks with Vowpal Wabbit</vt:lpstr>
      <vt:lpstr>Contents</vt:lpstr>
      <vt:lpstr>Batch vs Online Learning</vt:lpstr>
      <vt:lpstr>Batch vs Online Learning</vt:lpstr>
      <vt:lpstr>Learning Rate Tricks</vt:lpstr>
      <vt:lpstr>Learning Rate Tricks - Invariant</vt:lpstr>
      <vt:lpstr>Learning Rate Tricks - Invariant</vt:lpstr>
      <vt:lpstr>Learning Rate Tricks - Invariant</vt:lpstr>
      <vt:lpstr>Learning Rate Tricks - Invariant</vt:lpstr>
      <vt:lpstr>Learning Rate Tricks - Invariant</vt:lpstr>
      <vt:lpstr>Learning Rate Tricks - Adaptive</vt:lpstr>
      <vt:lpstr>Learning Rate Tricks - Normalized</vt:lpstr>
      <vt:lpstr>Learning Rate Tricks - Normalized</vt:lpstr>
      <vt:lpstr>References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Vowpal Wabbit Online Learning Tricks</dc:title>
  <dc:creator>Jason Xie</dc:creator>
  <cp:lastModifiedBy>Jason Xie</cp:lastModifiedBy>
  <cp:revision>43</cp:revision>
  <dcterms:created xsi:type="dcterms:W3CDTF">2017-10-12T21:33:49Z</dcterms:created>
  <dcterms:modified xsi:type="dcterms:W3CDTF">2017-10-12T23:27:23Z</dcterms:modified>
</cp:coreProperties>
</file>