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74700"/>
            <a:ext cx="8229600" cy="1143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0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535940" y="1607565"/>
            <a:ext cx="7867015" cy="207517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200">
                <a:solidFill>
                  <a:schemeClr val="dk1"/>
                </a:solidFill>
                <a:latin typeface="Calibri"/>
                <a:ea typeface="Calibri"/>
                <a:cs typeface="Calibri"/>
                <a:sym typeface="Calibr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 name="Shape 17"/>
        <p:cNvGrpSpPr/>
        <p:nvPr/>
      </p:nvGrpSpPr>
      <p:grpSpPr>
        <a:xfrm>
          <a:off x="0" y="0"/>
          <a:ext cx="0" cy="0"/>
          <a:chOff x="0" y="0"/>
          <a:chExt cx="0" cy="0"/>
        </a:xfrm>
      </p:grpSpPr>
      <p:sp>
        <p:nvSpPr>
          <p:cNvPr id="18" name="Google Shape;18;p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1" name="Shape 21"/>
        <p:cNvGrpSpPr/>
        <p:nvPr/>
      </p:nvGrpSpPr>
      <p:grpSpPr>
        <a:xfrm>
          <a:off x="0" y="0"/>
          <a:ext cx="0" cy="0"/>
          <a:chOff x="0" y="0"/>
          <a:chExt cx="0" cy="0"/>
        </a:xfrm>
      </p:grpSpPr>
      <p:sp>
        <p:nvSpPr>
          <p:cNvPr id="22" name="Google Shape;22;p4"/>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0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5"/>
          <p:cNvSpPr txBox="1"/>
          <p:nvPr>
            <p:ph type="title"/>
          </p:nvPr>
        </p:nvSpPr>
        <p:spPr>
          <a:xfrm>
            <a:off x="457200" y="274700"/>
            <a:ext cx="8229600" cy="1143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0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5"/>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6"/>
          <p:cNvSpPr txBox="1"/>
          <p:nvPr>
            <p:ph type="title"/>
          </p:nvPr>
        </p:nvSpPr>
        <p:spPr>
          <a:xfrm>
            <a:off x="457200" y="274700"/>
            <a:ext cx="8229600" cy="1143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0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700"/>
            <a:ext cx="8229600" cy="11430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535940" y="1607565"/>
            <a:ext cx="7867015" cy="207517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7"/>
          <p:cNvSpPr/>
          <p:nvPr/>
        </p:nvSpPr>
        <p:spPr>
          <a:xfrm>
            <a:off x="685800" y="2130425"/>
            <a:ext cx="7772400" cy="1470025"/>
          </a:xfrm>
          <a:custGeom>
            <a:rect b="b" l="l" r="r" t="t"/>
            <a:pathLst>
              <a:path extrusionOk="0" h="1470025" w="7772400">
                <a:moveTo>
                  <a:pt x="7772400" y="0"/>
                </a:moveTo>
                <a:lnTo>
                  <a:pt x="0" y="0"/>
                </a:lnTo>
                <a:lnTo>
                  <a:pt x="0" y="1470025"/>
                </a:lnTo>
                <a:lnTo>
                  <a:pt x="7772400" y="1470025"/>
                </a:lnTo>
                <a:lnTo>
                  <a:pt x="77724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4" name="Google Shape;44;p7"/>
          <p:cNvSpPr txBox="1"/>
          <p:nvPr>
            <p:ph idx="1" type="body"/>
          </p:nvPr>
        </p:nvSpPr>
        <p:spPr>
          <a:xfrm>
            <a:off x="535940" y="1607565"/>
            <a:ext cx="7867015" cy="2075179"/>
          </a:xfrm>
          <a:prstGeom prst="rect">
            <a:avLst/>
          </a:prstGeom>
          <a:noFill/>
          <a:ln>
            <a:noFill/>
          </a:ln>
        </p:spPr>
        <p:txBody>
          <a:bodyPr anchorCtr="0" anchor="t" bIns="0" lIns="0" spcFirstLastPara="1" rIns="0" wrap="square" tIns="390975">
            <a:spAutoFit/>
          </a:bodyPr>
          <a:lstStyle/>
          <a:p>
            <a:pPr indent="-2718435" lvl="0" marL="3084195" marR="5080" rtl="0" algn="l">
              <a:lnSpc>
                <a:spcPct val="100000"/>
              </a:lnSpc>
              <a:spcBef>
                <a:spcPts val="0"/>
              </a:spcBef>
              <a:spcAft>
                <a:spcPts val="0"/>
              </a:spcAft>
              <a:buNone/>
            </a:pPr>
            <a:r>
              <a:rPr b="1" lang="en-US" sz="5400">
                <a:latin typeface="Calibri"/>
                <a:ea typeface="Calibri"/>
                <a:cs typeface="Calibri"/>
                <a:sym typeface="Calibri"/>
              </a:rPr>
              <a:t>Understanding TypeScript Enums</a:t>
            </a:r>
            <a:endParaRPr sz="5400">
              <a:latin typeface="Calibri"/>
              <a:ea typeface="Calibri"/>
              <a:cs typeface="Calibri"/>
              <a:sym typeface="Calibri"/>
            </a:endParaRPr>
          </a:p>
        </p:txBody>
      </p:sp>
      <p:sp>
        <p:nvSpPr>
          <p:cNvPr id="45" name="Google Shape;45;p7"/>
          <p:cNvSpPr txBox="1"/>
          <p:nvPr/>
        </p:nvSpPr>
        <p:spPr>
          <a:xfrm>
            <a:off x="2339720" y="3813429"/>
            <a:ext cx="4465955" cy="1763395"/>
          </a:xfrm>
          <a:prstGeom prst="rect">
            <a:avLst/>
          </a:prstGeom>
          <a:noFill/>
          <a:ln>
            <a:noFill/>
          </a:ln>
        </p:spPr>
        <p:txBody>
          <a:bodyPr anchorCtr="0" anchor="t" bIns="0" lIns="0" spcFirstLastPara="1" rIns="0" wrap="square" tIns="100950">
            <a:spAutoFit/>
          </a:bodyPr>
          <a:lstStyle/>
          <a:p>
            <a:pPr indent="50165" lvl="0" marL="71755" marR="65405" rtl="0" algn="l">
              <a:lnSpc>
                <a:spcPct val="96000"/>
              </a:lnSpc>
              <a:spcBef>
                <a:spcPts val="0"/>
              </a:spcBef>
              <a:spcAft>
                <a:spcPts val="0"/>
              </a:spcAft>
              <a:buNone/>
            </a:pPr>
            <a:r>
              <a:rPr b="1" lang="en-US" sz="3000">
                <a:solidFill>
                  <a:srgbClr val="1F487C"/>
                </a:solidFill>
                <a:latin typeface="Calibri"/>
                <a:ea typeface="Calibri"/>
                <a:cs typeface="Calibri"/>
                <a:sym typeface="Calibri"/>
              </a:rPr>
              <a:t>A Comprehensive Guide to Enumerations in TypeScript</a:t>
            </a:r>
            <a:endParaRPr sz="3000">
              <a:latin typeface="Calibri"/>
              <a:ea typeface="Calibri"/>
              <a:cs typeface="Calibri"/>
              <a:sym typeface="Calibri"/>
            </a:endParaRPr>
          </a:p>
          <a:p>
            <a:pPr indent="0" lvl="0" marL="12700" rtl="0" algn="l">
              <a:lnSpc>
                <a:spcPct val="100000"/>
              </a:lnSpc>
              <a:spcBef>
                <a:spcPts val="3625"/>
              </a:spcBef>
              <a:spcAft>
                <a:spcPts val="0"/>
              </a:spcAft>
              <a:buNone/>
            </a:pPr>
            <a:r>
              <a:rPr b="1" lang="en-US" sz="3000">
                <a:solidFill>
                  <a:srgbClr val="1F487C"/>
                </a:solidFill>
                <a:latin typeface="Calibri"/>
                <a:ea typeface="Calibri"/>
                <a:cs typeface="Calibri"/>
                <a:sym typeface="Calibri"/>
              </a:rPr>
              <a:t>Presented by Parizah Shaikh</a:t>
            </a:r>
            <a:endParaRPr sz="30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457200" y="274700"/>
            <a:ext cx="8229600" cy="1143000"/>
          </a:xfrm>
          <a:prstGeom prst="rect">
            <a:avLst/>
          </a:prstGeom>
          <a:solidFill>
            <a:srgbClr val="F1F1F1"/>
          </a:solidFill>
          <a:ln>
            <a:noFill/>
          </a:ln>
        </p:spPr>
        <p:txBody>
          <a:bodyPr anchorCtr="0" anchor="t" bIns="0" lIns="0" spcFirstLastPara="1" rIns="0" wrap="square" tIns="200025">
            <a:spAutoFit/>
          </a:bodyPr>
          <a:lstStyle/>
          <a:p>
            <a:pPr indent="0" lvl="0" marL="1905" rtl="0" algn="ctr">
              <a:lnSpc>
                <a:spcPct val="100000"/>
              </a:lnSpc>
              <a:spcBef>
                <a:spcPts val="0"/>
              </a:spcBef>
              <a:spcAft>
                <a:spcPts val="0"/>
              </a:spcAft>
              <a:buNone/>
            </a:pPr>
            <a:r>
              <a:rPr lang="en-US" sz="4400"/>
              <a:t>Example:</a:t>
            </a:r>
            <a:endParaRPr sz="4400"/>
          </a:p>
        </p:txBody>
      </p:sp>
      <p:sp>
        <p:nvSpPr>
          <p:cNvPr id="102" name="Google Shape;102;p16"/>
          <p:cNvSpPr txBox="1"/>
          <p:nvPr/>
        </p:nvSpPr>
        <p:spPr>
          <a:xfrm>
            <a:off x="535940" y="1569465"/>
            <a:ext cx="3597275" cy="4141470"/>
          </a:xfrm>
          <a:prstGeom prst="rect">
            <a:avLst/>
          </a:prstGeom>
          <a:noFill/>
          <a:ln>
            <a:noFill/>
          </a:ln>
        </p:spPr>
        <p:txBody>
          <a:bodyPr anchorCtr="0" anchor="t" bIns="0" lIns="0" spcFirstLastPara="1" rIns="0" wrap="square" tIns="12700">
            <a:spAutoFit/>
          </a:bodyPr>
          <a:lstStyle/>
          <a:p>
            <a:pPr indent="-342265" lvl="0" marL="354965" rtl="0" algn="l">
              <a:lnSpc>
                <a:spcPct val="100000"/>
              </a:lnSpc>
              <a:spcBef>
                <a:spcPts val="0"/>
              </a:spcBef>
              <a:spcAft>
                <a:spcPts val="0"/>
              </a:spcAft>
              <a:buSzPts val="1800"/>
              <a:buFont typeface="Arial"/>
              <a:buChar char="•"/>
            </a:pPr>
            <a:r>
              <a:rPr lang="en-US" sz="1800">
                <a:latin typeface="Calibri"/>
                <a:ea typeface="Calibri"/>
                <a:cs typeface="Calibri"/>
                <a:sym typeface="Calibri"/>
              </a:rPr>
              <a:t>// Define a const enum</a:t>
            </a:r>
            <a:endParaRPr sz="1800">
              <a:latin typeface="Calibri"/>
              <a:ea typeface="Calibri"/>
              <a:cs typeface="Calibri"/>
              <a:sym typeface="Calibri"/>
            </a:endParaRPr>
          </a:p>
          <a:p>
            <a:pPr indent="-342265" lvl="0" marL="354965" rtl="0" algn="l">
              <a:lnSpc>
                <a:spcPct val="100000"/>
              </a:lnSpc>
              <a:spcBef>
                <a:spcPts val="0"/>
              </a:spcBef>
              <a:spcAft>
                <a:spcPts val="0"/>
              </a:spcAft>
              <a:buSzPts val="1800"/>
              <a:buFont typeface="Arial"/>
              <a:buChar char="•"/>
            </a:pPr>
            <a:r>
              <a:rPr lang="en-US" sz="1800">
                <a:latin typeface="Calibri"/>
                <a:ea typeface="Calibri"/>
                <a:cs typeface="Calibri"/>
                <a:sym typeface="Calibri"/>
              </a:rPr>
              <a:t>const enum Direction {</a:t>
            </a:r>
            <a:endParaRPr sz="1800">
              <a:latin typeface="Calibri"/>
              <a:ea typeface="Calibri"/>
              <a:cs typeface="Calibri"/>
              <a:sym typeface="Calibri"/>
            </a:endParaRPr>
          </a:p>
          <a:p>
            <a:pPr indent="-551815" lvl="0" marL="564515" rtl="0" algn="l">
              <a:lnSpc>
                <a:spcPct val="100000"/>
              </a:lnSpc>
              <a:spcBef>
                <a:spcPts val="0"/>
              </a:spcBef>
              <a:spcAft>
                <a:spcPts val="0"/>
              </a:spcAft>
              <a:buSzPts val="1800"/>
              <a:buFont typeface="Arial"/>
              <a:buChar char="•"/>
            </a:pPr>
            <a:r>
              <a:rPr lang="en-US" sz="1800">
                <a:latin typeface="Calibri"/>
                <a:ea typeface="Calibri"/>
                <a:cs typeface="Calibri"/>
                <a:sym typeface="Calibri"/>
              </a:rPr>
              <a:t>Up,</a:t>
            </a:r>
            <a:endParaRPr sz="1800">
              <a:latin typeface="Calibri"/>
              <a:ea typeface="Calibri"/>
              <a:cs typeface="Calibri"/>
              <a:sym typeface="Calibri"/>
            </a:endParaRPr>
          </a:p>
          <a:p>
            <a:pPr indent="-551815" lvl="0" marL="564515" rtl="0" algn="l">
              <a:lnSpc>
                <a:spcPct val="100000"/>
              </a:lnSpc>
              <a:spcBef>
                <a:spcPts val="0"/>
              </a:spcBef>
              <a:spcAft>
                <a:spcPts val="0"/>
              </a:spcAft>
              <a:buSzPts val="1800"/>
              <a:buFont typeface="Arial"/>
              <a:buChar char="•"/>
            </a:pPr>
            <a:r>
              <a:rPr lang="en-US" sz="1800">
                <a:latin typeface="Calibri"/>
                <a:ea typeface="Calibri"/>
                <a:cs typeface="Calibri"/>
                <a:sym typeface="Calibri"/>
              </a:rPr>
              <a:t>Down,</a:t>
            </a:r>
            <a:endParaRPr sz="1800">
              <a:latin typeface="Calibri"/>
              <a:ea typeface="Calibri"/>
              <a:cs typeface="Calibri"/>
              <a:sym typeface="Calibri"/>
            </a:endParaRPr>
          </a:p>
          <a:p>
            <a:pPr indent="-551815" lvl="0" marL="564515" rtl="0" algn="l">
              <a:lnSpc>
                <a:spcPct val="100000"/>
              </a:lnSpc>
              <a:spcBef>
                <a:spcPts val="0"/>
              </a:spcBef>
              <a:spcAft>
                <a:spcPts val="0"/>
              </a:spcAft>
              <a:buSzPts val="1800"/>
              <a:buFont typeface="Arial"/>
              <a:buChar char="•"/>
            </a:pPr>
            <a:r>
              <a:rPr lang="en-US" sz="1800">
                <a:latin typeface="Calibri"/>
                <a:ea typeface="Calibri"/>
                <a:cs typeface="Calibri"/>
                <a:sym typeface="Calibri"/>
              </a:rPr>
              <a:t>Left,</a:t>
            </a:r>
            <a:endParaRPr sz="1800">
              <a:latin typeface="Calibri"/>
              <a:ea typeface="Calibri"/>
              <a:cs typeface="Calibri"/>
              <a:sym typeface="Calibri"/>
            </a:endParaRPr>
          </a:p>
          <a:p>
            <a:pPr indent="-551815" lvl="0" marL="564515" rtl="0" algn="l">
              <a:lnSpc>
                <a:spcPct val="100000"/>
              </a:lnSpc>
              <a:spcBef>
                <a:spcPts val="0"/>
              </a:spcBef>
              <a:spcAft>
                <a:spcPts val="0"/>
              </a:spcAft>
              <a:buSzPts val="1800"/>
              <a:buFont typeface="Arial"/>
              <a:buChar char="•"/>
            </a:pPr>
            <a:r>
              <a:rPr lang="en-US" sz="1800">
                <a:latin typeface="Calibri"/>
                <a:ea typeface="Calibri"/>
                <a:cs typeface="Calibri"/>
                <a:sym typeface="Calibri"/>
              </a:rPr>
              <a:t>Right</a:t>
            </a:r>
            <a:endParaRPr sz="1800">
              <a:latin typeface="Calibri"/>
              <a:ea typeface="Calibri"/>
              <a:cs typeface="Calibri"/>
              <a:sym typeface="Calibri"/>
            </a:endParaRPr>
          </a:p>
          <a:p>
            <a:pPr indent="-342265" lvl="0" marL="354965" rtl="0" algn="l">
              <a:lnSpc>
                <a:spcPct val="100000"/>
              </a:lnSpc>
              <a:spcBef>
                <a:spcPts val="0"/>
              </a:spcBef>
              <a:spcAft>
                <a:spcPts val="0"/>
              </a:spcAft>
              <a:buSzPts val="1800"/>
              <a:buFont typeface="Arial"/>
              <a:buChar char="•"/>
            </a:pPr>
            <a:r>
              <a:rPr lang="en-US" sz="1800">
                <a:latin typeface="Calibri"/>
                <a:ea typeface="Calibri"/>
                <a:cs typeface="Calibri"/>
                <a:sym typeface="Calibri"/>
              </a:rPr>
              <a:t>}</a:t>
            </a:r>
            <a:endParaRPr sz="1800">
              <a:latin typeface="Calibri"/>
              <a:ea typeface="Calibri"/>
              <a:cs typeface="Calibri"/>
              <a:sym typeface="Calibri"/>
            </a:endParaRPr>
          </a:p>
          <a:p>
            <a:pPr indent="-342265" lvl="0" marL="354965" rtl="0" algn="l">
              <a:lnSpc>
                <a:spcPct val="100000"/>
              </a:lnSpc>
              <a:spcBef>
                <a:spcPts val="2165"/>
              </a:spcBef>
              <a:spcAft>
                <a:spcPts val="0"/>
              </a:spcAft>
              <a:buSzPts val="1800"/>
              <a:buFont typeface="Arial"/>
              <a:buChar char="•"/>
            </a:pPr>
            <a:r>
              <a:rPr lang="en-US" sz="1800">
                <a:latin typeface="Calibri"/>
                <a:ea typeface="Calibri"/>
                <a:cs typeface="Calibri"/>
                <a:sym typeface="Calibri"/>
              </a:rPr>
              <a:t>// Use the const enum</a:t>
            </a:r>
            <a:endParaRPr sz="1800">
              <a:latin typeface="Calibri"/>
              <a:ea typeface="Calibri"/>
              <a:cs typeface="Calibri"/>
              <a:sym typeface="Calibri"/>
            </a:endParaRPr>
          </a:p>
          <a:p>
            <a:pPr indent="-342265" lvl="0" marL="354965" rtl="0" algn="l">
              <a:lnSpc>
                <a:spcPct val="100000"/>
              </a:lnSpc>
              <a:spcBef>
                <a:spcPts val="0"/>
              </a:spcBef>
              <a:spcAft>
                <a:spcPts val="0"/>
              </a:spcAft>
              <a:buSzPts val="1800"/>
              <a:buFont typeface="Arial"/>
              <a:buChar char="•"/>
            </a:pPr>
            <a:r>
              <a:rPr lang="en-US" sz="1800">
                <a:latin typeface="Calibri"/>
                <a:ea typeface="Calibri"/>
                <a:cs typeface="Calibri"/>
                <a:sym typeface="Calibri"/>
              </a:rPr>
              <a:t>let move: Direction = Direction.Up;</a:t>
            </a:r>
            <a:endParaRPr sz="1800">
              <a:latin typeface="Calibri"/>
              <a:ea typeface="Calibri"/>
              <a:cs typeface="Calibri"/>
              <a:sym typeface="Calibri"/>
            </a:endParaRPr>
          </a:p>
          <a:p>
            <a:pPr indent="-342265" lvl="0" marL="354965" rtl="0" algn="l">
              <a:lnSpc>
                <a:spcPct val="100000"/>
              </a:lnSpc>
              <a:spcBef>
                <a:spcPts val="2160"/>
              </a:spcBef>
              <a:spcAft>
                <a:spcPts val="0"/>
              </a:spcAft>
              <a:buSzPts val="1800"/>
              <a:buFont typeface="Arial"/>
              <a:buChar char="•"/>
            </a:pPr>
            <a:r>
              <a:rPr lang="en-US" sz="1800">
                <a:latin typeface="Calibri"/>
                <a:ea typeface="Calibri"/>
                <a:cs typeface="Calibri"/>
                <a:sym typeface="Calibri"/>
              </a:rPr>
              <a:t>// Check the value</a:t>
            </a:r>
            <a:endParaRPr sz="1800">
              <a:latin typeface="Calibri"/>
              <a:ea typeface="Calibri"/>
              <a:cs typeface="Calibri"/>
              <a:sym typeface="Calibri"/>
            </a:endParaRPr>
          </a:p>
          <a:p>
            <a:pPr indent="-342265" lvl="0" marL="354965" rtl="0" algn="l">
              <a:lnSpc>
                <a:spcPct val="100000"/>
              </a:lnSpc>
              <a:spcBef>
                <a:spcPts val="0"/>
              </a:spcBef>
              <a:spcAft>
                <a:spcPts val="0"/>
              </a:spcAft>
              <a:buSzPts val="1800"/>
              <a:buFont typeface="Arial"/>
              <a:buChar char="•"/>
            </a:pPr>
            <a:r>
              <a:rPr lang="en-US" sz="1800">
                <a:latin typeface="Calibri"/>
                <a:ea typeface="Calibri"/>
                <a:cs typeface="Calibri"/>
                <a:sym typeface="Calibri"/>
              </a:rPr>
              <a:t>if (move === Direction.Up) {</a:t>
            </a:r>
            <a:endParaRPr sz="1800">
              <a:latin typeface="Calibri"/>
              <a:ea typeface="Calibri"/>
              <a:cs typeface="Calibri"/>
              <a:sym typeface="Calibri"/>
            </a:endParaRPr>
          </a:p>
          <a:p>
            <a:pPr indent="-551815" lvl="0" marL="564515" rtl="0" algn="l">
              <a:lnSpc>
                <a:spcPct val="100000"/>
              </a:lnSpc>
              <a:spcBef>
                <a:spcPts val="0"/>
              </a:spcBef>
              <a:spcAft>
                <a:spcPts val="0"/>
              </a:spcAft>
              <a:buSzPts val="1800"/>
              <a:buFont typeface="Arial"/>
              <a:buChar char="•"/>
            </a:pPr>
            <a:r>
              <a:rPr lang="en-US" sz="1800">
                <a:latin typeface="Calibri"/>
                <a:ea typeface="Calibri"/>
                <a:cs typeface="Calibri"/>
                <a:sym typeface="Calibri"/>
              </a:rPr>
              <a:t>console.log('Moving up!');</a:t>
            </a:r>
            <a:endParaRPr sz="1800">
              <a:latin typeface="Calibri"/>
              <a:ea typeface="Calibri"/>
              <a:cs typeface="Calibri"/>
              <a:sym typeface="Calibri"/>
            </a:endParaRPr>
          </a:p>
          <a:p>
            <a:pPr indent="-342265" lvl="0" marL="354965" rtl="0" algn="l">
              <a:lnSpc>
                <a:spcPct val="100000"/>
              </a:lnSpc>
              <a:spcBef>
                <a:spcPts val="0"/>
              </a:spcBef>
              <a:spcAft>
                <a:spcPts val="0"/>
              </a:spcAft>
              <a:buSzPts val="1800"/>
              <a:buFont typeface="Arial"/>
              <a:buChar char="•"/>
            </a:pPr>
            <a:r>
              <a:rPr lang="en-US" sz="1800">
                <a:latin typeface="Calibri"/>
                <a:ea typeface="Calibri"/>
                <a:cs typeface="Calibri"/>
                <a:sym typeface="Calibri"/>
              </a:rPr>
              <a:t>}</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457200" y="274700"/>
            <a:ext cx="8229600" cy="1143000"/>
          </a:xfrm>
          <a:prstGeom prst="rect">
            <a:avLst/>
          </a:prstGeom>
          <a:solidFill>
            <a:srgbClr val="F1F1F1"/>
          </a:solidFill>
          <a:ln>
            <a:noFill/>
          </a:ln>
        </p:spPr>
        <p:txBody>
          <a:bodyPr anchorCtr="0" anchor="t" bIns="0" lIns="0" spcFirstLastPara="1" rIns="0" wrap="square" tIns="200025">
            <a:spAutoFit/>
          </a:bodyPr>
          <a:lstStyle/>
          <a:p>
            <a:pPr indent="0" lvl="0" marL="0" rtl="0" algn="ctr">
              <a:lnSpc>
                <a:spcPct val="100000"/>
              </a:lnSpc>
              <a:spcBef>
                <a:spcPts val="0"/>
              </a:spcBef>
              <a:spcAft>
                <a:spcPts val="0"/>
              </a:spcAft>
              <a:buNone/>
            </a:pPr>
            <a:r>
              <a:rPr lang="en-US" sz="4400"/>
              <a:t>Benefits of const enum:</a:t>
            </a:r>
            <a:endParaRPr sz="4400"/>
          </a:p>
        </p:txBody>
      </p:sp>
      <p:sp>
        <p:nvSpPr>
          <p:cNvPr id="108" name="Google Shape;108;p17"/>
          <p:cNvSpPr txBox="1"/>
          <p:nvPr>
            <p:ph idx="1" type="body"/>
          </p:nvPr>
        </p:nvSpPr>
        <p:spPr>
          <a:xfrm>
            <a:off x="535940" y="1607565"/>
            <a:ext cx="7867015" cy="2075179"/>
          </a:xfrm>
          <a:prstGeom prst="rect">
            <a:avLst/>
          </a:prstGeom>
          <a:noFill/>
          <a:ln>
            <a:noFill/>
          </a:ln>
        </p:spPr>
        <p:txBody>
          <a:bodyPr anchorCtr="0" anchor="t" bIns="0" lIns="0" spcFirstLastPara="1" rIns="0" wrap="square" tIns="13325">
            <a:spAutoFit/>
          </a:bodyPr>
          <a:lstStyle/>
          <a:p>
            <a:pPr indent="-342900" lvl="0" marL="355600" marR="435609" rtl="0" algn="l">
              <a:lnSpc>
                <a:spcPct val="100000"/>
              </a:lnSpc>
              <a:spcBef>
                <a:spcPts val="0"/>
              </a:spcBef>
              <a:spcAft>
                <a:spcPts val="0"/>
              </a:spcAft>
              <a:buClr>
                <a:schemeClr val="dk1"/>
              </a:buClr>
              <a:buSzPts val="3200"/>
              <a:buFont typeface="Arial"/>
              <a:buChar char="•"/>
            </a:pPr>
            <a:r>
              <a:rPr b="1" lang="en-US">
                <a:latin typeface="Calibri"/>
                <a:ea typeface="Calibri"/>
                <a:cs typeface="Calibri"/>
                <a:sym typeface="Calibri"/>
              </a:rPr>
              <a:t>Performance</a:t>
            </a:r>
            <a:r>
              <a:rPr lang="en-US"/>
              <a:t>: Since the enum values are inlined, there's no extra lookup at runtime.</a:t>
            </a:r>
            <a:endParaRPr/>
          </a:p>
          <a:p>
            <a:pPr indent="-342900" lvl="0" marL="355600" marR="5080" rtl="0" algn="l">
              <a:lnSpc>
                <a:spcPct val="100000"/>
              </a:lnSpc>
              <a:spcBef>
                <a:spcPts val="770"/>
              </a:spcBef>
              <a:spcAft>
                <a:spcPts val="0"/>
              </a:spcAft>
              <a:buClr>
                <a:schemeClr val="dk1"/>
              </a:buClr>
              <a:buSzPts val="3200"/>
              <a:buFont typeface="Arial"/>
              <a:buChar char="•"/>
            </a:pPr>
            <a:r>
              <a:rPr b="1" lang="en-US">
                <a:latin typeface="Calibri"/>
                <a:ea typeface="Calibri"/>
                <a:cs typeface="Calibri"/>
                <a:sym typeface="Calibri"/>
              </a:rPr>
              <a:t>Reduced Code Size</a:t>
            </a:r>
            <a:r>
              <a:rPr lang="en-US"/>
              <a:t>: The inlining of values can lead to smaller bundle sizes in JavaScript.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457200" y="274700"/>
            <a:ext cx="8229600" cy="1143000"/>
          </a:xfrm>
          <a:prstGeom prst="rect">
            <a:avLst/>
          </a:prstGeom>
          <a:solidFill>
            <a:srgbClr val="F1F1F1"/>
          </a:solidFill>
          <a:ln>
            <a:noFill/>
          </a:ln>
        </p:spPr>
        <p:txBody>
          <a:bodyPr anchorCtr="0" anchor="t" bIns="0" lIns="0" spcFirstLastPara="1" rIns="0" wrap="square" tIns="200025">
            <a:spAutoFit/>
          </a:bodyPr>
          <a:lstStyle/>
          <a:p>
            <a:pPr indent="0" lvl="0" marL="0" rtl="0" algn="ctr">
              <a:lnSpc>
                <a:spcPct val="100000"/>
              </a:lnSpc>
              <a:spcBef>
                <a:spcPts val="0"/>
              </a:spcBef>
              <a:spcAft>
                <a:spcPts val="0"/>
              </a:spcAft>
              <a:buNone/>
            </a:pPr>
            <a:r>
              <a:rPr lang="en-US" sz="4400"/>
              <a:t>How It Transpiles:</a:t>
            </a:r>
            <a:endParaRPr sz="4400"/>
          </a:p>
        </p:txBody>
      </p:sp>
      <p:sp>
        <p:nvSpPr>
          <p:cNvPr id="114" name="Google Shape;114;p18"/>
          <p:cNvSpPr txBox="1"/>
          <p:nvPr/>
        </p:nvSpPr>
        <p:spPr>
          <a:xfrm>
            <a:off x="535940" y="1555749"/>
            <a:ext cx="6374765" cy="4384675"/>
          </a:xfrm>
          <a:prstGeom prst="rect">
            <a:avLst/>
          </a:prstGeom>
          <a:noFill/>
          <a:ln>
            <a:noFill/>
          </a:ln>
        </p:spPr>
        <p:txBody>
          <a:bodyPr anchorCtr="0" anchor="t" bIns="0" lIns="0" spcFirstLastPara="1" rIns="0" wrap="square" tIns="12050">
            <a:spAutoFit/>
          </a:bodyPr>
          <a:lstStyle/>
          <a:p>
            <a:pPr indent="-342265" lvl="0" marL="354965" rtl="0" algn="l">
              <a:lnSpc>
                <a:spcPct val="100000"/>
              </a:lnSpc>
              <a:spcBef>
                <a:spcPts val="0"/>
              </a:spcBef>
              <a:spcAft>
                <a:spcPts val="0"/>
              </a:spcAft>
              <a:buSzPts val="2200"/>
              <a:buFont typeface="Arial"/>
              <a:buChar char="•"/>
            </a:pPr>
            <a:r>
              <a:rPr lang="en-US" sz="2200">
                <a:latin typeface="Calibri"/>
                <a:ea typeface="Calibri"/>
                <a:cs typeface="Calibri"/>
                <a:sym typeface="Calibri"/>
              </a:rPr>
              <a:t>Here's how the above code transpiles into JavaScript:</a:t>
            </a:r>
            <a:endParaRPr sz="2200">
              <a:latin typeface="Calibri"/>
              <a:ea typeface="Calibri"/>
              <a:cs typeface="Calibri"/>
              <a:sym typeface="Calibri"/>
            </a:endParaRPr>
          </a:p>
          <a:p>
            <a:pPr indent="-342265" lvl="0" marL="354965" rtl="0" algn="l">
              <a:lnSpc>
                <a:spcPct val="100000"/>
              </a:lnSpc>
              <a:spcBef>
                <a:spcPts val="0"/>
              </a:spcBef>
              <a:spcAft>
                <a:spcPts val="0"/>
              </a:spcAft>
              <a:buSzPts val="2200"/>
              <a:buFont typeface="Arial"/>
              <a:buChar char="•"/>
            </a:pPr>
            <a:r>
              <a:rPr lang="en-US" sz="2200">
                <a:latin typeface="Calibri"/>
                <a:ea typeface="Calibri"/>
                <a:cs typeface="Calibri"/>
                <a:sym typeface="Calibri"/>
              </a:rPr>
              <a:t>const enum Direction {</a:t>
            </a:r>
            <a:endParaRPr sz="2200">
              <a:latin typeface="Calibri"/>
              <a:ea typeface="Calibri"/>
              <a:cs typeface="Calibri"/>
              <a:sym typeface="Calibri"/>
            </a:endParaRPr>
          </a:p>
          <a:p>
            <a:pPr indent="-597535" lvl="0" marL="610235" rtl="0" algn="l">
              <a:lnSpc>
                <a:spcPct val="100000"/>
              </a:lnSpc>
              <a:spcBef>
                <a:spcPts val="5"/>
              </a:spcBef>
              <a:spcAft>
                <a:spcPts val="0"/>
              </a:spcAft>
              <a:buSzPts val="2200"/>
              <a:buFont typeface="Arial"/>
              <a:buChar char="•"/>
            </a:pPr>
            <a:r>
              <a:rPr lang="en-US" sz="2200">
                <a:latin typeface="Calibri"/>
                <a:ea typeface="Calibri"/>
                <a:cs typeface="Calibri"/>
                <a:sym typeface="Calibri"/>
              </a:rPr>
              <a:t>Up,</a:t>
            </a:r>
            <a:endParaRPr sz="2200">
              <a:latin typeface="Calibri"/>
              <a:ea typeface="Calibri"/>
              <a:cs typeface="Calibri"/>
              <a:sym typeface="Calibri"/>
            </a:endParaRPr>
          </a:p>
          <a:p>
            <a:pPr indent="-597535" lvl="0" marL="610235" rtl="0" algn="l">
              <a:lnSpc>
                <a:spcPct val="100000"/>
              </a:lnSpc>
              <a:spcBef>
                <a:spcPts val="0"/>
              </a:spcBef>
              <a:spcAft>
                <a:spcPts val="0"/>
              </a:spcAft>
              <a:buSzPts val="2200"/>
              <a:buFont typeface="Arial"/>
              <a:buChar char="•"/>
            </a:pPr>
            <a:r>
              <a:rPr lang="en-US" sz="2200">
                <a:latin typeface="Calibri"/>
                <a:ea typeface="Calibri"/>
                <a:cs typeface="Calibri"/>
                <a:sym typeface="Calibri"/>
              </a:rPr>
              <a:t>Down,</a:t>
            </a:r>
            <a:endParaRPr sz="2200">
              <a:latin typeface="Calibri"/>
              <a:ea typeface="Calibri"/>
              <a:cs typeface="Calibri"/>
              <a:sym typeface="Calibri"/>
            </a:endParaRPr>
          </a:p>
          <a:p>
            <a:pPr indent="-597535" lvl="0" marL="610235" rtl="0" algn="l">
              <a:lnSpc>
                <a:spcPct val="100000"/>
              </a:lnSpc>
              <a:spcBef>
                <a:spcPts val="0"/>
              </a:spcBef>
              <a:spcAft>
                <a:spcPts val="0"/>
              </a:spcAft>
              <a:buSzPts val="2200"/>
              <a:buFont typeface="Arial"/>
              <a:buChar char="•"/>
            </a:pPr>
            <a:r>
              <a:rPr lang="en-US" sz="2200">
                <a:latin typeface="Calibri"/>
                <a:ea typeface="Calibri"/>
                <a:cs typeface="Calibri"/>
                <a:sym typeface="Calibri"/>
              </a:rPr>
              <a:t>Left,</a:t>
            </a:r>
            <a:endParaRPr sz="2200">
              <a:latin typeface="Calibri"/>
              <a:ea typeface="Calibri"/>
              <a:cs typeface="Calibri"/>
              <a:sym typeface="Calibri"/>
            </a:endParaRPr>
          </a:p>
          <a:p>
            <a:pPr indent="-597535" lvl="0" marL="610235" rtl="0" algn="l">
              <a:lnSpc>
                <a:spcPct val="100000"/>
              </a:lnSpc>
              <a:spcBef>
                <a:spcPts val="0"/>
              </a:spcBef>
              <a:spcAft>
                <a:spcPts val="0"/>
              </a:spcAft>
              <a:buSzPts val="2200"/>
              <a:buFont typeface="Arial"/>
              <a:buChar char="•"/>
            </a:pPr>
            <a:r>
              <a:rPr lang="en-US" sz="2200">
                <a:latin typeface="Calibri"/>
                <a:ea typeface="Calibri"/>
                <a:cs typeface="Calibri"/>
                <a:sym typeface="Calibri"/>
              </a:rPr>
              <a:t>Right</a:t>
            </a:r>
            <a:endParaRPr sz="2200">
              <a:latin typeface="Calibri"/>
              <a:ea typeface="Calibri"/>
              <a:cs typeface="Calibri"/>
              <a:sym typeface="Calibri"/>
            </a:endParaRPr>
          </a:p>
          <a:p>
            <a:pPr indent="-342265" lvl="0" marL="354965" rtl="0" algn="l">
              <a:lnSpc>
                <a:spcPct val="100000"/>
              </a:lnSpc>
              <a:spcBef>
                <a:spcPts val="0"/>
              </a:spcBef>
              <a:spcAft>
                <a:spcPts val="0"/>
              </a:spcAft>
              <a:buSzPts val="2200"/>
              <a:buFont typeface="Arial"/>
              <a:buChar char="•"/>
            </a:pPr>
            <a:r>
              <a:rPr lang="en-US" sz="2200">
                <a:latin typeface="Calibri"/>
                <a:ea typeface="Calibri"/>
                <a:cs typeface="Calibri"/>
                <a:sym typeface="Calibri"/>
              </a:rPr>
              <a:t>}</a:t>
            </a:r>
            <a:endParaRPr sz="2200">
              <a:latin typeface="Calibri"/>
              <a:ea typeface="Calibri"/>
              <a:cs typeface="Calibri"/>
              <a:sym typeface="Calibri"/>
            </a:endParaRPr>
          </a:p>
          <a:p>
            <a:pPr indent="-342265" lvl="0" marL="354965" rtl="0" algn="l">
              <a:lnSpc>
                <a:spcPct val="100000"/>
              </a:lnSpc>
              <a:spcBef>
                <a:spcPts val="2640"/>
              </a:spcBef>
              <a:spcAft>
                <a:spcPts val="0"/>
              </a:spcAft>
              <a:buSzPts val="2200"/>
              <a:buFont typeface="Arial"/>
              <a:buChar char="•"/>
            </a:pPr>
            <a:r>
              <a:rPr lang="en-US" sz="2200">
                <a:latin typeface="Calibri"/>
                <a:ea typeface="Calibri"/>
                <a:cs typeface="Calibri"/>
                <a:sym typeface="Calibri"/>
              </a:rPr>
              <a:t>let move: Direction = Direction.Up;</a:t>
            </a:r>
            <a:endParaRPr sz="2200">
              <a:latin typeface="Calibri"/>
              <a:ea typeface="Calibri"/>
              <a:cs typeface="Calibri"/>
              <a:sym typeface="Calibri"/>
            </a:endParaRPr>
          </a:p>
          <a:p>
            <a:pPr indent="-342265" lvl="0" marL="354965" rtl="0" algn="l">
              <a:lnSpc>
                <a:spcPct val="100000"/>
              </a:lnSpc>
              <a:spcBef>
                <a:spcPts val="2640"/>
              </a:spcBef>
              <a:spcAft>
                <a:spcPts val="0"/>
              </a:spcAft>
              <a:buSzPts val="2200"/>
              <a:buFont typeface="Arial"/>
              <a:buChar char="•"/>
            </a:pPr>
            <a:r>
              <a:rPr lang="en-US" sz="2200">
                <a:latin typeface="Calibri"/>
                <a:ea typeface="Calibri"/>
                <a:cs typeface="Calibri"/>
                <a:sym typeface="Calibri"/>
              </a:rPr>
              <a:t>if (move === Direction.Up) {</a:t>
            </a:r>
            <a:endParaRPr sz="2200">
              <a:latin typeface="Calibri"/>
              <a:ea typeface="Calibri"/>
              <a:cs typeface="Calibri"/>
              <a:sym typeface="Calibri"/>
            </a:endParaRPr>
          </a:p>
          <a:p>
            <a:pPr indent="-597535" lvl="0" marL="610235" rtl="0" algn="l">
              <a:lnSpc>
                <a:spcPct val="100000"/>
              </a:lnSpc>
              <a:spcBef>
                <a:spcPts val="5"/>
              </a:spcBef>
              <a:spcAft>
                <a:spcPts val="0"/>
              </a:spcAft>
              <a:buSzPts val="2200"/>
              <a:buFont typeface="Arial"/>
              <a:buChar char="•"/>
            </a:pPr>
            <a:r>
              <a:rPr lang="en-US" sz="2200">
                <a:latin typeface="Calibri"/>
                <a:ea typeface="Calibri"/>
                <a:cs typeface="Calibri"/>
                <a:sym typeface="Calibri"/>
              </a:rPr>
              <a:t>console.log('Moving up!');</a:t>
            </a:r>
            <a:endParaRPr sz="2200">
              <a:latin typeface="Calibri"/>
              <a:ea typeface="Calibri"/>
              <a:cs typeface="Calibri"/>
              <a:sym typeface="Calibri"/>
            </a:endParaRPr>
          </a:p>
          <a:p>
            <a:pPr indent="-342265" lvl="0" marL="354965" rtl="0" algn="l">
              <a:lnSpc>
                <a:spcPct val="100000"/>
              </a:lnSpc>
              <a:spcBef>
                <a:spcPts val="0"/>
              </a:spcBef>
              <a:spcAft>
                <a:spcPts val="0"/>
              </a:spcAft>
              <a:buSzPts val="2200"/>
              <a:buFont typeface="Arial"/>
              <a:buChar char="•"/>
            </a:pPr>
            <a:r>
              <a:rPr lang="en-US" sz="2200">
                <a:latin typeface="Calibri"/>
                <a:ea typeface="Calibri"/>
                <a:cs typeface="Calibri"/>
                <a:sym typeface="Calibri"/>
              </a:rPr>
              <a:t>}</a:t>
            </a:r>
            <a:endParaRPr sz="22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457200" y="274700"/>
            <a:ext cx="8229600" cy="1143000"/>
          </a:xfrm>
          <a:prstGeom prst="rect">
            <a:avLst/>
          </a:prstGeom>
          <a:solidFill>
            <a:srgbClr val="F1F1F1"/>
          </a:solidFill>
          <a:ln>
            <a:noFill/>
          </a:ln>
        </p:spPr>
        <p:txBody>
          <a:bodyPr anchorCtr="0" anchor="t" bIns="0" lIns="0" spcFirstLastPara="1" rIns="0" wrap="square" tIns="200025">
            <a:spAutoFit/>
          </a:bodyPr>
          <a:lstStyle/>
          <a:p>
            <a:pPr indent="0" lvl="0" marL="2540" rtl="0" algn="ctr">
              <a:lnSpc>
                <a:spcPct val="100000"/>
              </a:lnSpc>
              <a:spcBef>
                <a:spcPts val="0"/>
              </a:spcBef>
              <a:spcAft>
                <a:spcPts val="0"/>
              </a:spcAft>
              <a:buNone/>
            </a:pPr>
            <a:r>
              <a:rPr lang="en-US" sz="4400"/>
              <a:t>Transpiled JavaScript Code:</a:t>
            </a:r>
            <a:endParaRPr sz="4400"/>
          </a:p>
        </p:txBody>
      </p:sp>
      <p:sp>
        <p:nvSpPr>
          <p:cNvPr id="120" name="Google Shape;120;p19"/>
          <p:cNvSpPr txBox="1"/>
          <p:nvPr/>
        </p:nvSpPr>
        <p:spPr>
          <a:xfrm>
            <a:off x="535940" y="1510635"/>
            <a:ext cx="6739890" cy="3537585"/>
          </a:xfrm>
          <a:prstGeom prst="rect">
            <a:avLst/>
          </a:prstGeom>
          <a:noFill/>
          <a:ln>
            <a:noFill/>
          </a:ln>
        </p:spPr>
        <p:txBody>
          <a:bodyPr anchorCtr="0" anchor="t" bIns="0" lIns="0" spcFirstLastPara="1" rIns="0" wrap="square" tIns="109850">
            <a:spAutoFit/>
          </a:bodyPr>
          <a:lstStyle/>
          <a:p>
            <a:pPr indent="-342265" lvl="0" marL="354965" rtl="0" algn="l">
              <a:lnSpc>
                <a:spcPct val="100000"/>
              </a:lnSpc>
              <a:spcBef>
                <a:spcPts val="0"/>
              </a:spcBef>
              <a:spcAft>
                <a:spcPts val="0"/>
              </a:spcAft>
              <a:buSzPts val="3200"/>
              <a:buFont typeface="Arial"/>
              <a:buChar char="•"/>
            </a:pPr>
            <a:r>
              <a:rPr lang="en-US" sz="3200">
                <a:latin typeface="Calibri"/>
                <a:ea typeface="Calibri"/>
                <a:cs typeface="Calibri"/>
                <a:sym typeface="Calibri"/>
              </a:rPr>
              <a:t>// The enum values are inlined directly</a:t>
            </a:r>
            <a:endParaRPr sz="3200">
              <a:latin typeface="Calibri"/>
              <a:ea typeface="Calibri"/>
              <a:cs typeface="Calibri"/>
              <a:sym typeface="Calibri"/>
            </a:endParaRPr>
          </a:p>
          <a:p>
            <a:pPr indent="-342265" lvl="0" marL="354965" rtl="0" algn="l">
              <a:lnSpc>
                <a:spcPct val="100000"/>
              </a:lnSpc>
              <a:spcBef>
                <a:spcPts val="770"/>
              </a:spcBef>
              <a:spcAft>
                <a:spcPts val="0"/>
              </a:spcAft>
              <a:buSzPts val="3200"/>
              <a:buFont typeface="Arial"/>
              <a:buChar char="•"/>
            </a:pPr>
            <a:r>
              <a:rPr lang="en-US" sz="3200">
                <a:latin typeface="Calibri"/>
                <a:ea typeface="Calibri"/>
                <a:cs typeface="Calibri"/>
                <a:sym typeface="Calibri"/>
              </a:rPr>
              <a:t>let move = 0 /* Direction.Up */;</a:t>
            </a:r>
            <a:endParaRPr sz="3200">
              <a:latin typeface="Calibri"/>
              <a:ea typeface="Calibri"/>
              <a:cs typeface="Calibri"/>
              <a:sym typeface="Calibri"/>
            </a:endParaRPr>
          </a:p>
          <a:p>
            <a:pPr indent="0" lvl="0" marL="0" rtl="0" algn="l">
              <a:lnSpc>
                <a:spcPct val="100000"/>
              </a:lnSpc>
              <a:spcBef>
                <a:spcPts val="1470"/>
              </a:spcBef>
              <a:spcAft>
                <a:spcPts val="0"/>
              </a:spcAft>
              <a:buSzPts val="3200"/>
              <a:buFont typeface="Arial"/>
              <a:buNone/>
            </a:pPr>
            <a:r>
              <a:t/>
            </a:r>
            <a:endParaRPr sz="3200">
              <a:latin typeface="Calibri"/>
              <a:ea typeface="Calibri"/>
              <a:cs typeface="Calibri"/>
              <a:sym typeface="Calibri"/>
            </a:endParaRPr>
          </a:p>
          <a:p>
            <a:pPr indent="-342265" lvl="0" marL="354965" rtl="0" algn="l">
              <a:lnSpc>
                <a:spcPct val="100000"/>
              </a:lnSpc>
              <a:spcBef>
                <a:spcPts val="0"/>
              </a:spcBef>
              <a:spcAft>
                <a:spcPts val="0"/>
              </a:spcAft>
              <a:buSzPts val="3200"/>
              <a:buFont typeface="Arial"/>
              <a:buChar char="•"/>
            </a:pPr>
            <a:r>
              <a:rPr lang="en-US" sz="3200">
                <a:latin typeface="Calibri"/>
                <a:ea typeface="Calibri"/>
                <a:cs typeface="Calibri"/>
                <a:sym typeface="Calibri"/>
              </a:rPr>
              <a:t>if (move === 0 /* Direction.Up */) {</a:t>
            </a:r>
            <a:endParaRPr sz="3200">
              <a:latin typeface="Calibri"/>
              <a:ea typeface="Calibri"/>
              <a:cs typeface="Calibri"/>
              <a:sym typeface="Calibri"/>
            </a:endParaRPr>
          </a:p>
          <a:p>
            <a:pPr indent="-711835" lvl="0" marL="724535" rtl="0" algn="l">
              <a:lnSpc>
                <a:spcPct val="100000"/>
              </a:lnSpc>
              <a:spcBef>
                <a:spcPts val="770"/>
              </a:spcBef>
              <a:spcAft>
                <a:spcPts val="0"/>
              </a:spcAft>
              <a:buSzPts val="3200"/>
              <a:buFont typeface="Arial"/>
              <a:buChar char="•"/>
            </a:pPr>
            <a:r>
              <a:rPr lang="en-US" sz="3200">
                <a:latin typeface="Calibri"/>
                <a:ea typeface="Calibri"/>
                <a:cs typeface="Calibri"/>
                <a:sym typeface="Calibri"/>
              </a:rPr>
              <a:t>console.log('Moving up!');</a:t>
            </a:r>
            <a:endParaRPr sz="3200">
              <a:latin typeface="Calibri"/>
              <a:ea typeface="Calibri"/>
              <a:cs typeface="Calibri"/>
              <a:sym typeface="Calibri"/>
            </a:endParaRPr>
          </a:p>
          <a:p>
            <a:pPr indent="-342265" lvl="0" marL="354965" rtl="0" algn="l">
              <a:lnSpc>
                <a:spcPct val="100000"/>
              </a:lnSpc>
              <a:spcBef>
                <a:spcPts val="770"/>
              </a:spcBef>
              <a:spcAft>
                <a:spcPts val="0"/>
              </a:spcAft>
              <a:buSzPts val="3200"/>
              <a:buFont typeface="Arial"/>
              <a:buChar char="•"/>
            </a:pPr>
            <a:r>
              <a:rPr lang="en-US" sz="3200">
                <a:latin typeface="Calibri"/>
                <a:ea typeface="Calibri"/>
                <a:cs typeface="Calibri"/>
                <a:sym typeface="Calibri"/>
              </a:rPr>
              <a:t>}</a:t>
            </a:r>
            <a:endParaRPr sz="32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457200" y="274700"/>
            <a:ext cx="8229600" cy="1143000"/>
          </a:xfrm>
          <a:prstGeom prst="rect">
            <a:avLst/>
          </a:prstGeom>
          <a:solidFill>
            <a:srgbClr val="F1F1F1"/>
          </a:solidFill>
          <a:ln>
            <a:noFill/>
          </a:ln>
        </p:spPr>
        <p:txBody>
          <a:bodyPr anchorCtr="0" anchor="t" bIns="0" lIns="0" spcFirstLastPara="1" rIns="0" wrap="square" tIns="200025">
            <a:spAutoFit/>
          </a:bodyPr>
          <a:lstStyle/>
          <a:p>
            <a:pPr indent="0" lvl="0" marL="1905" rtl="0" algn="ctr">
              <a:lnSpc>
                <a:spcPct val="100000"/>
              </a:lnSpc>
              <a:spcBef>
                <a:spcPts val="0"/>
              </a:spcBef>
              <a:spcAft>
                <a:spcPts val="0"/>
              </a:spcAft>
              <a:buNone/>
            </a:pPr>
            <a:r>
              <a:rPr lang="en-US" sz="4400"/>
              <a:t>Important Considerations:</a:t>
            </a:r>
            <a:endParaRPr sz="4400"/>
          </a:p>
        </p:txBody>
      </p:sp>
      <p:sp>
        <p:nvSpPr>
          <p:cNvPr id="126" name="Google Shape;126;p20"/>
          <p:cNvSpPr txBox="1"/>
          <p:nvPr/>
        </p:nvSpPr>
        <p:spPr>
          <a:xfrm>
            <a:off x="535940" y="1558797"/>
            <a:ext cx="8014334" cy="4123690"/>
          </a:xfrm>
          <a:prstGeom prst="rect">
            <a:avLst/>
          </a:prstGeom>
          <a:noFill/>
          <a:ln>
            <a:noFill/>
          </a:ln>
        </p:spPr>
        <p:txBody>
          <a:bodyPr anchorCtr="0" anchor="t" bIns="0" lIns="0" spcFirstLastPara="1" rIns="0" wrap="square" tIns="61575">
            <a:spAutoFit/>
          </a:bodyPr>
          <a:lstStyle/>
          <a:p>
            <a:pPr indent="-342900" lvl="0" marL="355600" marR="5080" rtl="0" algn="l">
              <a:lnSpc>
                <a:spcPct val="90000"/>
              </a:lnSpc>
              <a:spcBef>
                <a:spcPts val="0"/>
              </a:spcBef>
              <a:spcAft>
                <a:spcPts val="0"/>
              </a:spcAft>
              <a:buSzPts val="3200"/>
              <a:buFont typeface="Arial"/>
              <a:buChar char="•"/>
            </a:pPr>
            <a:r>
              <a:rPr b="1" lang="en-US" sz="3200">
                <a:latin typeface="Calibri"/>
                <a:ea typeface="Calibri"/>
                <a:cs typeface="Calibri"/>
                <a:sym typeface="Calibri"/>
              </a:rPr>
              <a:t>No const enum Members at Runtime</a:t>
            </a:r>
            <a:r>
              <a:rPr lang="en-US" sz="3200">
                <a:latin typeface="Calibri"/>
                <a:ea typeface="Calibri"/>
                <a:cs typeface="Calibri"/>
                <a:sym typeface="Calibri"/>
              </a:rPr>
              <a:t>: Since const enum members are inlined, they do not exist as objects at runtime. This means you cannot use them in situations where you need to reference the enum type at runtime.</a:t>
            </a:r>
            <a:endParaRPr sz="3200">
              <a:latin typeface="Calibri"/>
              <a:ea typeface="Calibri"/>
              <a:cs typeface="Calibri"/>
              <a:sym typeface="Calibri"/>
            </a:endParaRPr>
          </a:p>
          <a:p>
            <a:pPr indent="-342900" lvl="0" marL="355600" marR="172085" rtl="0" algn="l">
              <a:lnSpc>
                <a:spcPct val="90000"/>
              </a:lnSpc>
              <a:spcBef>
                <a:spcPts val="770"/>
              </a:spcBef>
              <a:spcAft>
                <a:spcPts val="0"/>
              </a:spcAft>
              <a:buSzPts val="3200"/>
              <a:buFont typeface="Arial"/>
              <a:buChar char="•"/>
            </a:pPr>
            <a:r>
              <a:rPr b="1" lang="en-US" sz="3200">
                <a:latin typeface="Calibri"/>
                <a:ea typeface="Calibri"/>
                <a:cs typeface="Calibri"/>
                <a:sym typeface="Calibri"/>
              </a:rPr>
              <a:t>Errors in Type Checking</a:t>
            </a:r>
            <a:r>
              <a:rPr lang="en-US" sz="3200">
                <a:latin typeface="Calibri"/>
                <a:ea typeface="Calibri"/>
                <a:cs typeface="Calibri"/>
                <a:sym typeface="Calibri"/>
              </a:rPr>
              <a:t>: If you use a value that is not part of the const enum, TypeScript will catch it at compile time, helping to prevent errors.</a:t>
            </a:r>
            <a:endParaRPr sz="32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457200" y="274700"/>
            <a:ext cx="8229600" cy="1143000"/>
          </a:xfrm>
          <a:prstGeom prst="rect">
            <a:avLst/>
          </a:prstGeom>
          <a:solidFill>
            <a:srgbClr val="F1F1F1"/>
          </a:solidFill>
          <a:ln>
            <a:noFill/>
          </a:ln>
        </p:spPr>
        <p:txBody>
          <a:bodyPr anchorCtr="0" anchor="t" bIns="0" lIns="0" spcFirstLastPara="1" rIns="0" wrap="square" tIns="200025">
            <a:spAutoFit/>
          </a:bodyPr>
          <a:lstStyle/>
          <a:p>
            <a:pPr indent="0" lvl="0" marL="3175" rtl="0" algn="ctr">
              <a:lnSpc>
                <a:spcPct val="100000"/>
              </a:lnSpc>
              <a:spcBef>
                <a:spcPts val="0"/>
              </a:spcBef>
              <a:spcAft>
                <a:spcPts val="0"/>
              </a:spcAft>
              <a:buNone/>
            </a:pPr>
            <a:r>
              <a:rPr lang="en-US" sz="4400"/>
              <a:t>Conclusion</a:t>
            </a:r>
            <a:endParaRPr sz="4400"/>
          </a:p>
        </p:txBody>
      </p:sp>
      <p:sp>
        <p:nvSpPr>
          <p:cNvPr id="132" name="Google Shape;132;p21"/>
          <p:cNvSpPr txBox="1"/>
          <p:nvPr/>
        </p:nvSpPr>
        <p:spPr>
          <a:xfrm>
            <a:off x="459740" y="1551177"/>
            <a:ext cx="7975600" cy="4966335"/>
          </a:xfrm>
          <a:prstGeom prst="rect">
            <a:avLst/>
          </a:prstGeom>
          <a:noFill/>
          <a:ln>
            <a:noFill/>
          </a:ln>
        </p:spPr>
        <p:txBody>
          <a:bodyPr anchorCtr="0" anchor="t" bIns="0" lIns="0" spcFirstLastPara="1" rIns="0" wrap="square" tIns="13325">
            <a:spAutoFit/>
          </a:bodyPr>
          <a:lstStyle/>
          <a:p>
            <a:pPr indent="-342265" lvl="0" marL="354965" rtl="0" algn="l">
              <a:lnSpc>
                <a:spcPct val="100000"/>
              </a:lnSpc>
              <a:spcBef>
                <a:spcPts val="0"/>
              </a:spcBef>
              <a:spcAft>
                <a:spcPts val="0"/>
              </a:spcAft>
              <a:buSzPts val="2300"/>
              <a:buFont typeface="Arial"/>
              <a:buChar char="•"/>
            </a:pPr>
            <a:r>
              <a:rPr b="1" lang="en-US" sz="2300">
                <a:latin typeface="Calibri"/>
                <a:ea typeface="Calibri"/>
                <a:cs typeface="Calibri"/>
                <a:sym typeface="Calibri"/>
              </a:rPr>
              <a:t>Summary of Key Points</a:t>
            </a:r>
            <a:r>
              <a:rPr lang="en-US" sz="2000">
                <a:latin typeface="Calibri"/>
                <a:ea typeface="Calibri"/>
                <a:cs typeface="Calibri"/>
                <a:sym typeface="Calibri"/>
              </a:rPr>
              <a:t>:</a:t>
            </a:r>
            <a:endParaRPr sz="2000">
              <a:latin typeface="Calibri"/>
              <a:ea typeface="Calibri"/>
              <a:cs typeface="Calibri"/>
              <a:sym typeface="Calibri"/>
            </a:endParaRPr>
          </a:p>
          <a:p>
            <a:pPr indent="-342900" lvl="0" marL="355600" marR="339725" rtl="0" algn="l">
              <a:lnSpc>
                <a:spcPct val="80100"/>
              </a:lnSpc>
              <a:spcBef>
                <a:spcPts val="484"/>
              </a:spcBef>
              <a:spcAft>
                <a:spcPts val="0"/>
              </a:spcAft>
              <a:buSzPts val="2000"/>
              <a:buFont typeface="Arial"/>
              <a:buChar char="•"/>
            </a:pPr>
            <a:r>
              <a:rPr b="1" lang="en-US" sz="2000">
                <a:latin typeface="Calibri"/>
                <a:ea typeface="Calibri"/>
                <a:cs typeface="Calibri"/>
                <a:sym typeface="Calibri"/>
              </a:rPr>
              <a:t>Enums Overview</a:t>
            </a:r>
            <a:r>
              <a:rPr lang="en-US" sz="2000">
                <a:latin typeface="Calibri"/>
                <a:ea typeface="Calibri"/>
                <a:cs typeface="Calibri"/>
                <a:sym typeface="Calibri"/>
              </a:rPr>
              <a:t>: Enums are a TypeScript feature that allows you to define a set of named constants, making your code more readable and maintainable.</a:t>
            </a:r>
            <a:endParaRPr sz="2000">
              <a:latin typeface="Calibri"/>
              <a:ea typeface="Calibri"/>
              <a:cs typeface="Calibri"/>
              <a:sym typeface="Calibri"/>
            </a:endParaRPr>
          </a:p>
          <a:p>
            <a:pPr indent="-342265" lvl="0" marL="354965" rtl="0" algn="l">
              <a:lnSpc>
                <a:spcPct val="100000"/>
              </a:lnSpc>
              <a:spcBef>
                <a:spcPts val="2385"/>
              </a:spcBef>
              <a:spcAft>
                <a:spcPts val="0"/>
              </a:spcAft>
              <a:buSzPts val="2400"/>
              <a:buFont typeface="Arial"/>
              <a:buChar char="•"/>
            </a:pPr>
            <a:r>
              <a:rPr b="1" lang="en-US" sz="2400">
                <a:latin typeface="Calibri"/>
                <a:ea typeface="Calibri"/>
                <a:cs typeface="Calibri"/>
                <a:sym typeface="Calibri"/>
              </a:rPr>
              <a:t>Types of Enums</a:t>
            </a:r>
            <a:r>
              <a:rPr lang="en-US" sz="2000">
                <a:latin typeface="Calibri"/>
                <a:ea typeface="Calibri"/>
                <a:cs typeface="Calibri"/>
                <a:sym typeface="Calibri"/>
              </a:rPr>
              <a:t>:</a:t>
            </a:r>
            <a:endParaRPr sz="2000">
              <a:latin typeface="Calibri"/>
              <a:ea typeface="Calibri"/>
              <a:cs typeface="Calibri"/>
              <a:sym typeface="Calibri"/>
            </a:endParaRPr>
          </a:p>
          <a:p>
            <a:pPr indent="-342265" lvl="0" marL="354965" rtl="0" algn="l">
              <a:lnSpc>
                <a:spcPct val="108000"/>
              </a:lnSpc>
              <a:spcBef>
                <a:spcPts val="15"/>
              </a:spcBef>
              <a:spcAft>
                <a:spcPts val="0"/>
              </a:spcAft>
              <a:buSzPts val="2000"/>
              <a:buFont typeface="Arial"/>
              <a:buChar char="•"/>
            </a:pPr>
            <a:r>
              <a:rPr b="1" lang="en-US" sz="2000">
                <a:latin typeface="Calibri"/>
                <a:ea typeface="Calibri"/>
                <a:cs typeface="Calibri"/>
                <a:sym typeface="Calibri"/>
              </a:rPr>
              <a:t>Numeric Enums</a:t>
            </a:r>
            <a:r>
              <a:rPr lang="en-US" sz="2000">
                <a:latin typeface="Calibri"/>
                <a:ea typeface="Calibri"/>
                <a:cs typeface="Calibri"/>
                <a:sym typeface="Calibri"/>
              </a:rPr>
              <a:t>: Use numeric values, which can be auto-incremented or</a:t>
            </a:r>
            <a:endParaRPr sz="2000">
              <a:latin typeface="Calibri"/>
              <a:ea typeface="Calibri"/>
              <a:cs typeface="Calibri"/>
              <a:sym typeface="Calibri"/>
            </a:endParaRPr>
          </a:p>
          <a:p>
            <a:pPr indent="0" lvl="0" marL="355600" rtl="0" algn="l">
              <a:lnSpc>
                <a:spcPct val="108000"/>
              </a:lnSpc>
              <a:spcBef>
                <a:spcPts val="0"/>
              </a:spcBef>
              <a:spcAft>
                <a:spcPts val="0"/>
              </a:spcAft>
              <a:buNone/>
            </a:pPr>
            <a:r>
              <a:rPr lang="en-US" sz="2000">
                <a:latin typeface="Calibri"/>
                <a:ea typeface="Calibri"/>
                <a:cs typeface="Calibri"/>
                <a:sym typeface="Calibri"/>
              </a:rPr>
              <a:t>explicitly set.</a:t>
            </a:r>
            <a:endParaRPr sz="2000">
              <a:latin typeface="Calibri"/>
              <a:ea typeface="Calibri"/>
              <a:cs typeface="Calibri"/>
              <a:sym typeface="Calibri"/>
            </a:endParaRPr>
          </a:p>
          <a:p>
            <a:pPr indent="-342900" lvl="0" marL="355600" marR="385445" rtl="0" algn="l">
              <a:lnSpc>
                <a:spcPct val="80000"/>
              </a:lnSpc>
              <a:spcBef>
                <a:spcPts val="484"/>
              </a:spcBef>
              <a:spcAft>
                <a:spcPts val="0"/>
              </a:spcAft>
              <a:buSzPts val="2000"/>
              <a:buFont typeface="Arial"/>
              <a:buChar char="•"/>
            </a:pPr>
            <a:r>
              <a:rPr b="1" lang="en-US" sz="2000">
                <a:latin typeface="Calibri"/>
                <a:ea typeface="Calibri"/>
                <a:cs typeface="Calibri"/>
                <a:sym typeface="Calibri"/>
              </a:rPr>
              <a:t>String Enums</a:t>
            </a:r>
            <a:r>
              <a:rPr lang="en-US" sz="2000">
                <a:latin typeface="Calibri"/>
                <a:ea typeface="Calibri"/>
                <a:cs typeface="Calibri"/>
                <a:sym typeface="Calibri"/>
              </a:rPr>
              <a:t>: Use string values, providing a clearer representation for debugging and logging.</a:t>
            </a:r>
            <a:endParaRPr sz="2000">
              <a:latin typeface="Calibri"/>
              <a:ea typeface="Calibri"/>
              <a:cs typeface="Calibri"/>
              <a:sym typeface="Calibri"/>
            </a:endParaRPr>
          </a:p>
          <a:p>
            <a:pPr indent="-342265" lvl="0" marL="354965" rtl="0" algn="l">
              <a:lnSpc>
                <a:spcPct val="119200"/>
              </a:lnSpc>
              <a:spcBef>
                <a:spcPts val="0"/>
              </a:spcBef>
              <a:spcAft>
                <a:spcPts val="0"/>
              </a:spcAft>
              <a:buSzPts val="2500"/>
              <a:buFont typeface="Arial"/>
              <a:buChar char="•"/>
            </a:pPr>
            <a:r>
              <a:rPr b="1" lang="en-US" sz="2500">
                <a:latin typeface="Calibri"/>
                <a:ea typeface="Calibri"/>
                <a:cs typeface="Calibri"/>
                <a:sym typeface="Calibri"/>
              </a:rPr>
              <a:t>Using Enums</a:t>
            </a:r>
            <a:r>
              <a:rPr lang="en-US" sz="2000">
                <a:latin typeface="Calibri"/>
                <a:ea typeface="Calibri"/>
                <a:cs typeface="Calibri"/>
                <a:sym typeface="Calibri"/>
              </a:rPr>
              <a:t>:</a:t>
            </a:r>
            <a:endParaRPr sz="2000">
              <a:latin typeface="Calibri"/>
              <a:ea typeface="Calibri"/>
              <a:cs typeface="Calibri"/>
              <a:sym typeface="Calibri"/>
            </a:endParaRPr>
          </a:p>
          <a:p>
            <a:pPr indent="-342900" lvl="0" marL="355600" marR="5080" rtl="0" algn="l">
              <a:lnSpc>
                <a:spcPct val="80100"/>
              </a:lnSpc>
              <a:spcBef>
                <a:spcPts val="495"/>
              </a:spcBef>
              <a:spcAft>
                <a:spcPts val="0"/>
              </a:spcAft>
              <a:buSzPts val="2000"/>
              <a:buFont typeface="Arial"/>
              <a:buChar char="•"/>
            </a:pPr>
            <a:r>
              <a:rPr lang="en-US" sz="2000">
                <a:latin typeface="Calibri"/>
                <a:ea typeface="Calibri"/>
                <a:cs typeface="Calibri"/>
                <a:sym typeface="Calibri"/>
              </a:rPr>
              <a:t>Enums can be used in functions, switch cases, and as types to ensure type safety. They improve code readability by replacing magic numbers and strings with meaningful names.</a:t>
            </a:r>
            <a:endParaRPr sz="2000">
              <a:latin typeface="Calibri"/>
              <a:ea typeface="Calibri"/>
              <a:cs typeface="Calibri"/>
              <a:sym typeface="Calibri"/>
            </a:endParaRPr>
          </a:p>
          <a:p>
            <a:pPr indent="-342900" lvl="0" marL="355600" marR="334010" rtl="0" algn="l">
              <a:lnSpc>
                <a:spcPct val="80700"/>
              </a:lnSpc>
              <a:spcBef>
                <a:spcPts val="540"/>
              </a:spcBef>
              <a:spcAft>
                <a:spcPts val="0"/>
              </a:spcAft>
              <a:buSzPts val="2400"/>
              <a:buFont typeface="Arial"/>
              <a:buChar char="•"/>
            </a:pPr>
            <a:r>
              <a:rPr b="1" lang="en-US" sz="2400">
                <a:latin typeface="Calibri"/>
                <a:ea typeface="Calibri"/>
                <a:cs typeface="Calibri"/>
                <a:sym typeface="Calibri"/>
              </a:rPr>
              <a:t>Best Practices</a:t>
            </a:r>
            <a:r>
              <a:rPr lang="en-US" sz="2000">
                <a:latin typeface="Calibri"/>
                <a:ea typeface="Calibri"/>
                <a:cs typeface="Calibri"/>
                <a:sym typeface="Calibri"/>
              </a:rPr>
              <a:t>: Use enums to define sets of related constants. Avoid overusing enums; consider alternative structures if the set of values is likely to change.</a:t>
            </a:r>
            <a:endParaRPr sz="20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6" name="Shape 136"/>
        <p:cNvGrpSpPr/>
        <p:nvPr/>
      </p:nvGrpSpPr>
      <p:grpSpPr>
        <a:xfrm>
          <a:off x="0" y="0"/>
          <a:ext cx="0" cy="0"/>
          <a:chOff x="0" y="0"/>
          <a:chExt cx="0" cy="0"/>
        </a:xfrm>
      </p:grpSpPr>
      <p:sp>
        <p:nvSpPr>
          <p:cNvPr id="137" name="Google Shape;137;p22"/>
          <p:cNvSpPr/>
          <p:nvPr/>
        </p:nvSpPr>
        <p:spPr>
          <a:xfrm>
            <a:off x="457200" y="609650"/>
            <a:ext cx="8305800" cy="6125210"/>
          </a:xfrm>
          <a:custGeom>
            <a:rect b="b" l="l" r="r" t="t"/>
            <a:pathLst>
              <a:path extrusionOk="0" h="6125209" w="8305800">
                <a:moveTo>
                  <a:pt x="8305800" y="0"/>
                </a:moveTo>
                <a:lnTo>
                  <a:pt x="0" y="0"/>
                </a:lnTo>
                <a:lnTo>
                  <a:pt x="0" y="6124702"/>
                </a:lnTo>
                <a:lnTo>
                  <a:pt x="8305800" y="6124702"/>
                </a:lnTo>
                <a:lnTo>
                  <a:pt x="83058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8" name="Google Shape;138;p22"/>
          <p:cNvSpPr txBox="1"/>
          <p:nvPr>
            <p:ph type="title"/>
          </p:nvPr>
        </p:nvSpPr>
        <p:spPr>
          <a:xfrm>
            <a:off x="457200" y="274700"/>
            <a:ext cx="8229600" cy="1143000"/>
          </a:xfrm>
          <a:prstGeom prst="rect">
            <a:avLst/>
          </a:prstGeom>
          <a:noFill/>
          <a:ln>
            <a:noFill/>
          </a:ln>
        </p:spPr>
        <p:txBody>
          <a:bodyPr anchorCtr="0" anchor="t" bIns="0" lIns="0" spcFirstLastPara="1" rIns="0" wrap="square" tIns="347925">
            <a:spAutoFit/>
          </a:bodyPr>
          <a:lstStyle/>
          <a:p>
            <a:pPr indent="0" lvl="0" marL="193040" rtl="0" algn="l">
              <a:lnSpc>
                <a:spcPct val="100000"/>
              </a:lnSpc>
              <a:spcBef>
                <a:spcPts val="0"/>
              </a:spcBef>
              <a:spcAft>
                <a:spcPts val="0"/>
              </a:spcAft>
              <a:buNone/>
            </a:pPr>
            <a:r>
              <a:rPr lang="en-US"/>
              <a:t>Invitation for Questions and Answers</a:t>
            </a:r>
            <a:r>
              <a:rPr lang="en-US" sz="3200"/>
              <a:t>:</a:t>
            </a:r>
            <a:endParaRPr sz="3200"/>
          </a:p>
        </p:txBody>
      </p:sp>
      <p:sp>
        <p:nvSpPr>
          <p:cNvPr id="139" name="Google Shape;139;p22"/>
          <p:cNvSpPr txBox="1"/>
          <p:nvPr/>
        </p:nvSpPr>
        <p:spPr>
          <a:xfrm>
            <a:off x="535940" y="1714245"/>
            <a:ext cx="8121650" cy="4904105"/>
          </a:xfrm>
          <a:prstGeom prst="rect">
            <a:avLst/>
          </a:prstGeom>
          <a:noFill/>
          <a:ln>
            <a:noFill/>
          </a:ln>
        </p:spPr>
        <p:txBody>
          <a:bodyPr anchorCtr="0" anchor="t" bIns="0" lIns="0" spcFirstLastPara="1" rIns="0" wrap="square" tIns="13325">
            <a:spAutoFit/>
          </a:bodyPr>
          <a:lstStyle/>
          <a:p>
            <a:pPr indent="644525" lvl="0" marL="12700" marR="5080" rtl="0" algn="l">
              <a:lnSpc>
                <a:spcPct val="100000"/>
              </a:lnSpc>
              <a:spcBef>
                <a:spcPts val="0"/>
              </a:spcBef>
              <a:spcAft>
                <a:spcPts val="0"/>
              </a:spcAft>
              <a:buNone/>
            </a:pPr>
            <a:r>
              <a:rPr lang="en-US" sz="3200">
                <a:latin typeface="Calibri"/>
                <a:ea typeface="Calibri"/>
                <a:cs typeface="Calibri"/>
                <a:sym typeface="Calibri"/>
              </a:rPr>
              <a:t>Thank you for your attention. I hope this presentation has given you a clear understanding of TypeScript enums, their benefits, and how to use them effectively.</a:t>
            </a:r>
            <a:endParaRPr sz="3200">
              <a:latin typeface="Calibri"/>
              <a:ea typeface="Calibri"/>
              <a:cs typeface="Calibri"/>
              <a:sym typeface="Calibri"/>
            </a:endParaRPr>
          </a:p>
          <a:p>
            <a:pPr indent="551815" lvl="0" marL="12700" marR="369570" rtl="0" algn="l">
              <a:lnSpc>
                <a:spcPct val="100000"/>
              </a:lnSpc>
              <a:spcBef>
                <a:spcPts val="3844"/>
              </a:spcBef>
              <a:spcAft>
                <a:spcPts val="0"/>
              </a:spcAft>
              <a:buNone/>
            </a:pPr>
            <a:r>
              <a:rPr lang="en-US" sz="3200">
                <a:latin typeface="Calibri"/>
                <a:ea typeface="Calibri"/>
                <a:cs typeface="Calibri"/>
                <a:sym typeface="Calibri"/>
              </a:rPr>
              <a:t>Now, I’d like to open the floor for any questions you may have. Feel free to ask about any specific aspects of enums, their usage, or any other related topics. Your questions are welcome!</a:t>
            </a:r>
            <a:endParaRPr sz="3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700"/>
            <a:ext cx="8229600" cy="1143000"/>
          </a:xfrm>
          <a:prstGeom prst="rect">
            <a:avLst/>
          </a:prstGeom>
          <a:solidFill>
            <a:srgbClr val="F1F1F1"/>
          </a:solidFill>
          <a:ln>
            <a:noFill/>
          </a:ln>
        </p:spPr>
        <p:txBody>
          <a:bodyPr anchorCtr="0" anchor="t" bIns="0" lIns="0" spcFirstLastPara="1" rIns="0" wrap="square" tIns="200025">
            <a:spAutoFit/>
          </a:bodyPr>
          <a:lstStyle/>
          <a:p>
            <a:pPr indent="0" lvl="0" marL="1270" rtl="0" algn="ctr">
              <a:lnSpc>
                <a:spcPct val="100000"/>
              </a:lnSpc>
              <a:spcBef>
                <a:spcPts val="0"/>
              </a:spcBef>
              <a:spcAft>
                <a:spcPts val="0"/>
              </a:spcAft>
              <a:buNone/>
            </a:pPr>
            <a:r>
              <a:rPr lang="en-US" sz="4400"/>
              <a:t>History of Enums:</a:t>
            </a:r>
            <a:endParaRPr sz="4400"/>
          </a:p>
        </p:txBody>
      </p:sp>
      <p:sp>
        <p:nvSpPr>
          <p:cNvPr id="51" name="Google Shape;51;p8"/>
          <p:cNvSpPr txBox="1"/>
          <p:nvPr/>
        </p:nvSpPr>
        <p:spPr>
          <a:xfrm>
            <a:off x="535940" y="1502410"/>
            <a:ext cx="7856220" cy="3521710"/>
          </a:xfrm>
          <a:prstGeom prst="rect">
            <a:avLst/>
          </a:prstGeom>
          <a:noFill/>
          <a:ln>
            <a:noFill/>
          </a:ln>
        </p:spPr>
        <p:txBody>
          <a:bodyPr anchorCtr="0" anchor="t" bIns="0" lIns="0" spcFirstLastPara="1" rIns="0" wrap="square" tIns="121275">
            <a:spAutoFit/>
          </a:bodyPr>
          <a:lstStyle/>
          <a:p>
            <a:pPr indent="-342900" lvl="0" marL="355600" marR="1320165" rtl="0" algn="l">
              <a:lnSpc>
                <a:spcPct val="95945"/>
              </a:lnSpc>
              <a:spcBef>
                <a:spcPts val="0"/>
              </a:spcBef>
              <a:spcAft>
                <a:spcPts val="0"/>
              </a:spcAft>
              <a:buSzPts val="2700"/>
              <a:buFont typeface="Arial"/>
              <a:buChar char="•"/>
            </a:pPr>
            <a:r>
              <a:rPr lang="en-US" sz="2700">
                <a:latin typeface="Calibri"/>
                <a:ea typeface="Calibri"/>
                <a:cs typeface="Calibri"/>
                <a:sym typeface="Calibri"/>
              </a:rPr>
              <a:t>• </a:t>
            </a:r>
            <a:r>
              <a:rPr lang="en-US" sz="3700">
                <a:latin typeface="Calibri"/>
                <a:ea typeface="Calibri"/>
                <a:cs typeface="Calibri"/>
                <a:sym typeface="Calibri"/>
              </a:rPr>
              <a:t>So enums were not available in javascript.</a:t>
            </a:r>
            <a:endParaRPr sz="3700">
              <a:latin typeface="Calibri"/>
              <a:ea typeface="Calibri"/>
              <a:cs typeface="Calibri"/>
              <a:sym typeface="Calibri"/>
            </a:endParaRPr>
          </a:p>
          <a:p>
            <a:pPr indent="0" lvl="0" marL="0" rtl="0" algn="l">
              <a:lnSpc>
                <a:spcPct val="100000"/>
              </a:lnSpc>
              <a:spcBef>
                <a:spcPts val="815"/>
              </a:spcBef>
              <a:spcAft>
                <a:spcPts val="0"/>
              </a:spcAft>
              <a:buSzPts val="3700"/>
              <a:buFont typeface="Arial"/>
              <a:buNone/>
            </a:pPr>
            <a:r>
              <a:t/>
            </a:r>
            <a:endParaRPr sz="3700">
              <a:latin typeface="Calibri"/>
              <a:ea typeface="Calibri"/>
              <a:cs typeface="Calibri"/>
              <a:sym typeface="Calibri"/>
            </a:endParaRPr>
          </a:p>
          <a:p>
            <a:pPr indent="-341630" lvl="0" marL="354330" marR="396875" rtl="0" algn="l">
              <a:lnSpc>
                <a:spcPct val="95945"/>
              </a:lnSpc>
              <a:spcBef>
                <a:spcPts val="5"/>
              </a:spcBef>
              <a:spcAft>
                <a:spcPts val="0"/>
              </a:spcAft>
              <a:buSzPts val="3700"/>
              <a:buFont typeface="Arial"/>
              <a:buChar char="•"/>
            </a:pPr>
            <a:r>
              <a:rPr lang="en-US" sz="3700">
                <a:latin typeface="Calibri"/>
                <a:ea typeface="Calibri"/>
                <a:cs typeface="Calibri"/>
                <a:sym typeface="Calibri"/>
              </a:rPr>
              <a:t>Enums were introduced in TypeScript 	with</a:t>
            </a:r>
            <a:endParaRPr sz="3700">
              <a:latin typeface="Calibri"/>
              <a:ea typeface="Calibri"/>
              <a:cs typeface="Calibri"/>
              <a:sym typeface="Calibri"/>
            </a:endParaRPr>
          </a:p>
          <a:p>
            <a:pPr indent="0" lvl="0" marL="355600" marR="5080" rtl="0" algn="l">
              <a:lnSpc>
                <a:spcPct val="95945"/>
              </a:lnSpc>
              <a:spcBef>
                <a:spcPts val="5"/>
              </a:spcBef>
              <a:spcAft>
                <a:spcPts val="0"/>
              </a:spcAft>
              <a:buNone/>
            </a:pPr>
            <a:r>
              <a:rPr lang="en-US" sz="3700">
                <a:latin typeface="Calibri"/>
                <a:ea typeface="Calibri"/>
                <a:cs typeface="Calibri"/>
                <a:sym typeface="Calibri"/>
              </a:rPr>
              <a:t>version 2.0, which was released in April 2016.</a:t>
            </a:r>
            <a:endParaRPr sz="37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 name="Shape 55"/>
        <p:cNvGrpSpPr/>
        <p:nvPr/>
      </p:nvGrpSpPr>
      <p:grpSpPr>
        <a:xfrm>
          <a:off x="0" y="0"/>
          <a:ext cx="0" cy="0"/>
          <a:chOff x="0" y="0"/>
          <a:chExt cx="0" cy="0"/>
        </a:xfrm>
      </p:grpSpPr>
      <p:sp>
        <p:nvSpPr>
          <p:cNvPr id="56" name="Google Shape;56;p9"/>
          <p:cNvSpPr txBox="1"/>
          <p:nvPr>
            <p:ph type="title"/>
          </p:nvPr>
        </p:nvSpPr>
        <p:spPr>
          <a:xfrm>
            <a:off x="457200" y="274700"/>
            <a:ext cx="8229600" cy="1143000"/>
          </a:xfrm>
          <a:prstGeom prst="rect">
            <a:avLst/>
          </a:prstGeom>
          <a:solidFill>
            <a:srgbClr val="F1F1F1"/>
          </a:solidFill>
          <a:ln>
            <a:noFill/>
          </a:ln>
        </p:spPr>
        <p:txBody>
          <a:bodyPr anchorCtr="0" anchor="t" bIns="0" lIns="0" spcFirstLastPara="1" rIns="0" wrap="square" tIns="15225">
            <a:spAutoFit/>
          </a:bodyPr>
          <a:lstStyle/>
          <a:p>
            <a:pPr indent="0" lvl="0" marL="635" rtl="0" algn="ctr">
              <a:lnSpc>
                <a:spcPct val="100000"/>
              </a:lnSpc>
              <a:spcBef>
                <a:spcPts val="0"/>
              </a:spcBef>
              <a:spcAft>
                <a:spcPts val="0"/>
              </a:spcAft>
              <a:buNone/>
            </a:pPr>
            <a:r>
              <a:rPr lang="en-US" sz="6600"/>
              <a:t>what is an Enum?</a:t>
            </a:r>
            <a:endParaRPr sz="6600"/>
          </a:p>
        </p:txBody>
      </p:sp>
      <p:sp>
        <p:nvSpPr>
          <p:cNvPr id="57" name="Google Shape;57;p9"/>
          <p:cNvSpPr txBox="1"/>
          <p:nvPr/>
        </p:nvSpPr>
        <p:spPr>
          <a:xfrm>
            <a:off x="535940" y="1491391"/>
            <a:ext cx="7930515" cy="4246245"/>
          </a:xfrm>
          <a:prstGeom prst="rect">
            <a:avLst/>
          </a:prstGeom>
          <a:noFill/>
          <a:ln>
            <a:noFill/>
          </a:ln>
        </p:spPr>
        <p:txBody>
          <a:bodyPr anchorCtr="0" anchor="t" bIns="0" lIns="0" spcFirstLastPara="1" rIns="0" wrap="square" tIns="70475">
            <a:spAutoFit/>
          </a:bodyPr>
          <a:lstStyle/>
          <a:p>
            <a:pPr indent="-342265" lvl="0" marL="354965" rtl="0" algn="l">
              <a:lnSpc>
                <a:spcPct val="100000"/>
              </a:lnSpc>
              <a:spcBef>
                <a:spcPts val="0"/>
              </a:spcBef>
              <a:spcAft>
                <a:spcPts val="0"/>
              </a:spcAft>
              <a:buSzPts val="3600"/>
              <a:buFont typeface="Arial"/>
              <a:buChar char="•"/>
            </a:pPr>
            <a:r>
              <a:rPr b="1" lang="en-US" sz="3600">
                <a:latin typeface="Calibri"/>
                <a:ea typeface="Calibri"/>
                <a:cs typeface="Calibri"/>
                <a:sym typeface="Calibri"/>
              </a:rPr>
              <a:t>Explanation</a:t>
            </a:r>
            <a:r>
              <a:rPr lang="en-US" sz="3200">
                <a:latin typeface="Calibri"/>
                <a:ea typeface="Calibri"/>
                <a:cs typeface="Calibri"/>
                <a:sym typeface="Calibri"/>
              </a:rPr>
              <a:t>:</a:t>
            </a:r>
            <a:endParaRPr sz="3200">
              <a:latin typeface="Calibri"/>
              <a:ea typeface="Calibri"/>
              <a:cs typeface="Calibri"/>
              <a:sym typeface="Calibri"/>
            </a:endParaRPr>
          </a:p>
          <a:p>
            <a:pPr indent="-342900" lvl="0" marL="355600" marR="5080" rtl="0" algn="l">
              <a:lnSpc>
                <a:spcPct val="90000"/>
              </a:lnSpc>
              <a:spcBef>
                <a:spcPts val="800"/>
              </a:spcBef>
              <a:spcAft>
                <a:spcPts val="0"/>
              </a:spcAft>
              <a:buSzPts val="3200"/>
              <a:buFont typeface="Arial"/>
              <a:buChar char="•"/>
            </a:pPr>
            <a:r>
              <a:rPr b="1" lang="en-US" sz="3200">
                <a:latin typeface="Calibri"/>
                <a:ea typeface="Calibri"/>
                <a:cs typeface="Calibri"/>
                <a:sym typeface="Calibri"/>
              </a:rPr>
              <a:t>Definition</a:t>
            </a:r>
            <a:r>
              <a:rPr lang="en-US" sz="3200">
                <a:latin typeface="Calibri"/>
                <a:ea typeface="Calibri"/>
                <a:cs typeface="Calibri"/>
                <a:sym typeface="Calibri"/>
              </a:rPr>
              <a:t>: Enums (short for "enumerations") are a feature in TypeScript that allow you to define a set of named constants. Enums make it easier to work with sets of related values by giving them meaningful names. They are useful when you need a predefined list of values that represent some type of category or state.</a:t>
            </a:r>
            <a:endParaRPr sz="3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 name="Shape 61"/>
        <p:cNvGrpSpPr/>
        <p:nvPr/>
      </p:nvGrpSpPr>
      <p:grpSpPr>
        <a:xfrm>
          <a:off x="0" y="0"/>
          <a:ext cx="0" cy="0"/>
          <a:chOff x="0" y="0"/>
          <a:chExt cx="0" cy="0"/>
        </a:xfrm>
      </p:grpSpPr>
      <p:sp>
        <p:nvSpPr>
          <p:cNvPr id="62" name="Google Shape;62;p10"/>
          <p:cNvSpPr txBox="1"/>
          <p:nvPr/>
        </p:nvSpPr>
        <p:spPr>
          <a:xfrm>
            <a:off x="457200" y="274700"/>
            <a:ext cx="8229600" cy="1143000"/>
          </a:xfrm>
          <a:prstGeom prst="rect">
            <a:avLst/>
          </a:prstGeom>
          <a:solidFill>
            <a:srgbClr val="F1F1F1"/>
          </a:solidFill>
          <a:ln>
            <a:noFill/>
          </a:ln>
        </p:spPr>
        <p:txBody>
          <a:bodyPr anchorCtr="0" anchor="t" bIns="0" lIns="0" spcFirstLastPara="1" rIns="0" wrap="square" tIns="0">
            <a:spAutoFit/>
          </a:bodyPr>
          <a:lstStyle/>
          <a:p>
            <a:pPr indent="0" lvl="0" marL="0" rtl="0" algn="ctr">
              <a:lnSpc>
                <a:spcPct val="106125"/>
              </a:lnSpc>
              <a:spcBef>
                <a:spcPts val="0"/>
              </a:spcBef>
              <a:spcAft>
                <a:spcPts val="0"/>
              </a:spcAft>
              <a:buNone/>
            </a:pPr>
            <a:r>
              <a:rPr b="1" lang="en-US" sz="4000">
                <a:latin typeface="Calibri"/>
                <a:ea typeface="Calibri"/>
                <a:cs typeface="Calibri"/>
                <a:sym typeface="Calibri"/>
              </a:rPr>
              <a:t>Automatic Assignment of Numeric</a:t>
            </a:r>
            <a:endParaRPr sz="4000">
              <a:latin typeface="Calibri"/>
              <a:ea typeface="Calibri"/>
              <a:cs typeface="Calibri"/>
              <a:sym typeface="Calibri"/>
            </a:endParaRPr>
          </a:p>
          <a:p>
            <a:pPr indent="0" lvl="0" marL="0" rtl="0" algn="ctr">
              <a:lnSpc>
                <a:spcPct val="118875"/>
              </a:lnSpc>
              <a:spcBef>
                <a:spcPts val="0"/>
              </a:spcBef>
              <a:spcAft>
                <a:spcPts val="0"/>
              </a:spcAft>
              <a:buNone/>
            </a:pPr>
            <a:r>
              <a:rPr b="1" lang="en-US" sz="4000">
                <a:latin typeface="Calibri"/>
                <a:ea typeface="Calibri"/>
                <a:cs typeface="Calibri"/>
                <a:sym typeface="Calibri"/>
              </a:rPr>
              <a:t>Values</a:t>
            </a:r>
            <a:r>
              <a:rPr lang="en-US" sz="4000">
                <a:latin typeface="Calibri"/>
                <a:ea typeface="Calibri"/>
                <a:cs typeface="Calibri"/>
                <a:sym typeface="Calibri"/>
              </a:rPr>
              <a:t>:</a:t>
            </a:r>
            <a:endParaRPr sz="4000">
              <a:latin typeface="Calibri"/>
              <a:ea typeface="Calibri"/>
              <a:cs typeface="Calibri"/>
              <a:sym typeface="Calibri"/>
            </a:endParaRPr>
          </a:p>
        </p:txBody>
      </p:sp>
      <p:sp>
        <p:nvSpPr>
          <p:cNvPr id="63" name="Google Shape;63;p10"/>
          <p:cNvSpPr txBox="1"/>
          <p:nvPr/>
        </p:nvSpPr>
        <p:spPr>
          <a:xfrm>
            <a:off x="535940" y="1607565"/>
            <a:ext cx="7649209" cy="3440429"/>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SzPts val="3200"/>
              <a:buFont typeface="Arial"/>
              <a:buChar char="•"/>
            </a:pPr>
            <a:r>
              <a:rPr lang="en-US" sz="3200">
                <a:latin typeface="Calibri"/>
                <a:ea typeface="Calibri"/>
                <a:cs typeface="Calibri"/>
                <a:sym typeface="Calibri"/>
              </a:rPr>
              <a:t>In TypeScript, when enum constants are not explicitly assigned numeric values, they are automatically assigned incremental numeric values starting from 0. The default numeric value for the first enum constant is 0, and subsequent enum constants receive values incremented by 1.</a:t>
            </a:r>
            <a:endParaRPr sz="3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p11"/>
          <p:cNvSpPr txBox="1"/>
          <p:nvPr>
            <p:ph type="title"/>
          </p:nvPr>
        </p:nvSpPr>
        <p:spPr>
          <a:xfrm>
            <a:off x="457200" y="274700"/>
            <a:ext cx="8229600" cy="1143000"/>
          </a:xfrm>
          <a:prstGeom prst="rect">
            <a:avLst/>
          </a:prstGeom>
          <a:solidFill>
            <a:srgbClr val="F1F1F1"/>
          </a:solidFill>
          <a:ln>
            <a:noFill/>
          </a:ln>
        </p:spPr>
        <p:txBody>
          <a:bodyPr anchorCtr="0" anchor="t" bIns="0" lIns="0" spcFirstLastPara="1" rIns="0" wrap="square" tIns="200025">
            <a:spAutoFit/>
          </a:bodyPr>
          <a:lstStyle/>
          <a:p>
            <a:pPr indent="0" lvl="0" marL="3810" rtl="0" algn="ctr">
              <a:lnSpc>
                <a:spcPct val="100000"/>
              </a:lnSpc>
              <a:spcBef>
                <a:spcPts val="0"/>
              </a:spcBef>
              <a:spcAft>
                <a:spcPts val="0"/>
              </a:spcAft>
              <a:buNone/>
            </a:pPr>
            <a:r>
              <a:rPr lang="en-US" sz="4400"/>
              <a:t>EXAMPLE</a:t>
            </a:r>
            <a:endParaRPr sz="4400"/>
          </a:p>
        </p:txBody>
      </p:sp>
      <p:sp>
        <p:nvSpPr>
          <p:cNvPr id="69" name="Google Shape;69;p11"/>
          <p:cNvSpPr txBox="1"/>
          <p:nvPr/>
        </p:nvSpPr>
        <p:spPr>
          <a:xfrm>
            <a:off x="535940" y="1526794"/>
            <a:ext cx="7720965" cy="848994"/>
          </a:xfrm>
          <a:prstGeom prst="rect">
            <a:avLst/>
          </a:prstGeom>
          <a:noFill/>
          <a:ln>
            <a:noFill/>
          </a:ln>
        </p:spPr>
        <p:txBody>
          <a:bodyPr anchorCtr="0" anchor="t" bIns="0" lIns="0" spcFirstLastPara="1" rIns="0" wrap="square" tIns="104125">
            <a:spAutoFit/>
          </a:bodyPr>
          <a:lstStyle/>
          <a:p>
            <a:pPr indent="-342900" lvl="0" marL="355600" marR="5080" rtl="0" algn="l">
              <a:lnSpc>
                <a:spcPct val="80000"/>
              </a:lnSpc>
              <a:spcBef>
                <a:spcPts val="0"/>
              </a:spcBef>
              <a:spcAft>
                <a:spcPts val="0"/>
              </a:spcAft>
              <a:buSzPts val="3000"/>
              <a:buFont typeface="Arial"/>
              <a:buChar char="•"/>
            </a:pPr>
            <a:r>
              <a:rPr lang="en-US" sz="3000">
                <a:latin typeface="Calibri"/>
                <a:ea typeface="Calibri"/>
                <a:cs typeface="Calibri"/>
                <a:sym typeface="Calibri"/>
              </a:rPr>
              <a:t>// Enum will initialize the first value 0 and add 1 to each additional value</a:t>
            </a:r>
            <a:endParaRPr sz="3000">
              <a:latin typeface="Calibri"/>
              <a:ea typeface="Calibri"/>
              <a:cs typeface="Calibri"/>
              <a:sym typeface="Calibri"/>
            </a:endParaRPr>
          </a:p>
        </p:txBody>
      </p:sp>
      <p:sp>
        <p:nvSpPr>
          <p:cNvPr id="70" name="Google Shape;70;p11"/>
          <p:cNvSpPr txBox="1"/>
          <p:nvPr/>
        </p:nvSpPr>
        <p:spPr>
          <a:xfrm>
            <a:off x="878839" y="3173095"/>
            <a:ext cx="4078604"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000">
                <a:latin typeface="Calibri"/>
                <a:ea typeface="Calibri"/>
                <a:cs typeface="Calibri"/>
                <a:sym typeface="Calibri"/>
              </a:rPr>
              <a:t>Purple,	Orange,	Green,</a:t>
            </a:r>
            <a:endParaRPr sz="3000">
              <a:latin typeface="Calibri"/>
              <a:ea typeface="Calibri"/>
              <a:cs typeface="Calibri"/>
              <a:sym typeface="Calibri"/>
            </a:endParaRPr>
          </a:p>
        </p:txBody>
      </p:sp>
      <p:sp>
        <p:nvSpPr>
          <p:cNvPr id="71" name="Google Shape;71;p11"/>
          <p:cNvSpPr txBox="1"/>
          <p:nvPr/>
        </p:nvSpPr>
        <p:spPr>
          <a:xfrm>
            <a:off x="535940" y="2807334"/>
            <a:ext cx="7877175" cy="848360"/>
          </a:xfrm>
          <a:prstGeom prst="rect">
            <a:avLst/>
          </a:prstGeom>
          <a:noFill/>
          <a:ln>
            <a:noFill/>
          </a:ln>
        </p:spPr>
        <p:txBody>
          <a:bodyPr anchorCtr="0" anchor="t" bIns="0" lIns="0" spcFirstLastPara="1" rIns="0" wrap="square" tIns="12700">
            <a:spAutoFit/>
          </a:bodyPr>
          <a:lstStyle/>
          <a:p>
            <a:pPr indent="-342265" lvl="0" marL="354965" rtl="0" algn="l">
              <a:lnSpc>
                <a:spcPct val="108000"/>
              </a:lnSpc>
              <a:spcBef>
                <a:spcPts val="0"/>
              </a:spcBef>
              <a:spcAft>
                <a:spcPts val="0"/>
              </a:spcAft>
              <a:buSzPts val="3000"/>
              <a:buFont typeface="Arial"/>
              <a:buChar char="•"/>
            </a:pPr>
            <a:r>
              <a:rPr lang="en-US" sz="3000">
                <a:latin typeface="Calibri"/>
                <a:ea typeface="Calibri"/>
                <a:cs typeface="Calibri"/>
                <a:sym typeface="Calibri"/>
              </a:rPr>
              <a:t>enum Colors {	Red= 100,	Blue,	Black,	Pink,</a:t>
            </a:r>
            <a:endParaRPr sz="3000">
              <a:latin typeface="Calibri"/>
              <a:ea typeface="Calibri"/>
              <a:cs typeface="Calibri"/>
              <a:sym typeface="Calibri"/>
            </a:endParaRPr>
          </a:p>
          <a:p>
            <a:pPr indent="0" lvl="0" marL="4749165" rtl="0" algn="l">
              <a:lnSpc>
                <a:spcPct val="108000"/>
              </a:lnSpc>
              <a:spcBef>
                <a:spcPts val="0"/>
              </a:spcBef>
              <a:spcAft>
                <a:spcPts val="0"/>
              </a:spcAft>
              <a:buNone/>
            </a:pPr>
            <a:r>
              <a:rPr lang="en-US" sz="3000">
                <a:latin typeface="Calibri"/>
                <a:ea typeface="Calibri"/>
                <a:cs typeface="Calibri"/>
                <a:sym typeface="Calibri"/>
              </a:rPr>
              <a:t>White}</a:t>
            </a:r>
            <a:endParaRPr sz="3000">
              <a:latin typeface="Calibri"/>
              <a:ea typeface="Calibri"/>
              <a:cs typeface="Calibri"/>
              <a:sym typeface="Calibri"/>
            </a:endParaRPr>
          </a:p>
        </p:txBody>
      </p:sp>
      <p:sp>
        <p:nvSpPr>
          <p:cNvPr id="72" name="Google Shape;72;p11"/>
          <p:cNvSpPr txBox="1"/>
          <p:nvPr/>
        </p:nvSpPr>
        <p:spPr>
          <a:xfrm>
            <a:off x="535940" y="3630244"/>
            <a:ext cx="7494270" cy="2312035"/>
          </a:xfrm>
          <a:prstGeom prst="rect">
            <a:avLst/>
          </a:prstGeom>
          <a:noFill/>
          <a:ln>
            <a:noFill/>
          </a:ln>
        </p:spPr>
        <p:txBody>
          <a:bodyPr anchorCtr="0" anchor="t" bIns="0" lIns="0" spcFirstLastPara="1" rIns="0" wrap="square" tIns="12700">
            <a:spAutoFit/>
          </a:bodyPr>
          <a:lstStyle/>
          <a:p>
            <a:pPr indent="-342265" lvl="0" marL="354965" rtl="0" algn="l">
              <a:lnSpc>
                <a:spcPct val="100000"/>
              </a:lnSpc>
              <a:spcBef>
                <a:spcPts val="0"/>
              </a:spcBef>
              <a:spcAft>
                <a:spcPts val="0"/>
              </a:spcAft>
              <a:buSzPts val="3000"/>
              <a:buFont typeface="Arial"/>
              <a:buChar char="•"/>
            </a:pPr>
            <a:r>
              <a:rPr lang="en-US" sz="3000">
                <a:latin typeface="Calibri"/>
                <a:ea typeface="Calibri"/>
                <a:cs typeface="Calibri"/>
                <a:sym typeface="Calibri"/>
              </a:rPr>
              <a:t>let favoriteColor :Colors = Colors.Black</a:t>
            </a:r>
            <a:endParaRPr sz="3000">
              <a:latin typeface="Calibri"/>
              <a:ea typeface="Calibri"/>
              <a:cs typeface="Calibri"/>
              <a:sym typeface="Calibri"/>
            </a:endParaRPr>
          </a:p>
          <a:p>
            <a:pPr indent="-342265" lvl="0" marL="354965" rtl="0" algn="l">
              <a:lnSpc>
                <a:spcPct val="100000"/>
              </a:lnSpc>
              <a:spcBef>
                <a:spcPts val="0"/>
              </a:spcBef>
              <a:spcAft>
                <a:spcPts val="0"/>
              </a:spcAft>
              <a:buSzPts val="3000"/>
              <a:buFont typeface="Arial"/>
              <a:buChar char="•"/>
            </a:pPr>
            <a:r>
              <a:rPr lang="en-US" sz="3000">
                <a:latin typeface="Calibri"/>
                <a:ea typeface="Calibri"/>
                <a:cs typeface="Calibri"/>
                <a:sym typeface="Calibri"/>
              </a:rPr>
              <a:t>console.log(favoriteColor); // return index 102</a:t>
            </a:r>
            <a:endParaRPr sz="3000">
              <a:latin typeface="Calibri"/>
              <a:ea typeface="Calibri"/>
              <a:cs typeface="Calibri"/>
              <a:sym typeface="Calibri"/>
            </a:endParaRPr>
          </a:p>
          <a:p>
            <a:pPr indent="-342265" lvl="0" marL="354965" rtl="0" algn="l">
              <a:lnSpc>
                <a:spcPct val="100000"/>
              </a:lnSpc>
              <a:spcBef>
                <a:spcPts val="3600"/>
              </a:spcBef>
              <a:spcAft>
                <a:spcPts val="0"/>
              </a:spcAft>
              <a:buSzPts val="3000"/>
              <a:buFont typeface="Arial"/>
              <a:buChar char="•"/>
            </a:pPr>
            <a:r>
              <a:rPr lang="en-US" sz="3000">
                <a:latin typeface="Calibri"/>
                <a:ea typeface="Calibri"/>
                <a:cs typeface="Calibri"/>
                <a:sym typeface="Calibri"/>
              </a:rPr>
              <a:t>let favoritecolorName = Colors[105]</a:t>
            </a:r>
            <a:endParaRPr sz="3000">
              <a:latin typeface="Calibri"/>
              <a:ea typeface="Calibri"/>
              <a:cs typeface="Calibri"/>
              <a:sym typeface="Calibri"/>
            </a:endParaRPr>
          </a:p>
          <a:p>
            <a:pPr indent="-342265" lvl="0" marL="354965" rtl="0" algn="l">
              <a:lnSpc>
                <a:spcPct val="100000"/>
              </a:lnSpc>
              <a:spcBef>
                <a:spcPts val="5"/>
              </a:spcBef>
              <a:spcAft>
                <a:spcPts val="0"/>
              </a:spcAft>
              <a:buSzPts val="3000"/>
              <a:buFont typeface="Arial"/>
              <a:buChar char="•"/>
            </a:pPr>
            <a:r>
              <a:rPr lang="en-US" sz="3000">
                <a:latin typeface="Calibri"/>
                <a:ea typeface="Calibri"/>
                <a:cs typeface="Calibri"/>
                <a:sym typeface="Calibri"/>
              </a:rPr>
              <a:t>console.log(favoritecolorName); // orange</a:t>
            </a:r>
            <a:endParaRPr sz="3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 name="Shape 76"/>
        <p:cNvGrpSpPr/>
        <p:nvPr/>
      </p:nvGrpSpPr>
      <p:grpSpPr>
        <a:xfrm>
          <a:off x="0" y="0"/>
          <a:ext cx="0" cy="0"/>
          <a:chOff x="0" y="0"/>
          <a:chExt cx="0" cy="0"/>
        </a:xfrm>
      </p:grpSpPr>
      <p:sp>
        <p:nvSpPr>
          <p:cNvPr id="77" name="Google Shape;77;p12"/>
          <p:cNvSpPr txBox="1"/>
          <p:nvPr>
            <p:ph type="title"/>
          </p:nvPr>
        </p:nvSpPr>
        <p:spPr>
          <a:xfrm>
            <a:off x="457200" y="274700"/>
            <a:ext cx="8229600" cy="1143000"/>
          </a:xfrm>
          <a:prstGeom prst="rect">
            <a:avLst/>
          </a:prstGeom>
          <a:solidFill>
            <a:srgbClr val="F1F1F1"/>
          </a:solidFill>
          <a:ln>
            <a:noFill/>
          </a:ln>
        </p:spPr>
        <p:txBody>
          <a:bodyPr anchorCtr="0" anchor="t" bIns="0" lIns="0" spcFirstLastPara="1" rIns="0" wrap="square" tIns="200025">
            <a:spAutoFit/>
          </a:bodyPr>
          <a:lstStyle/>
          <a:p>
            <a:pPr indent="0" lvl="0" marL="6350" rtl="0" algn="ctr">
              <a:lnSpc>
                <a:spcPct val="100000"/>
              </a:lnSpc>
              <a:spcBef>
                <a:spcPts val="0"/>
              </a:spcBef>
              <a:spcAft>
                <a:spcPts val="0"/>
              </a:spcAft>
              <a:buNone/>
            </a:pPr>
            <a:r>
              <a:rPr lang="en-US" sz="4400"/>
              <a:t>Special Class for Constants:</a:t>
            </a:r>
            <a:endParaRPr sz="4400"/>
          </a:p>
        </p:txBody>
      </p:sp>
      <p:sp>
        <p:nvSpPr>
          <p:cNvPr id="78" name="Google Shape;78;p12"/>
          <p:cNvSpPr txBox="1"/>
          <p:nvPr/>
        </p:nvSpPr>
        <p:spPr>
          <a:xfrm>
            <a:off x="535940" y="1607565"/>
            <a:ext cx="7766684" cy="4349115"/>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SzPts val="3200"/>
              <a:buFont typeface="Arial"/>
              <a:buChar char="•"/>
            </a:pPr>
            <a:r>
              <a:rPr lang="en-US" sz="3200">
                <a:latin typeface="Calibri"/>
                <a:ea typeface="Calibri"/>
                <a:cs typeface="Calibri"/>
                <a:sym typeface="Calibri"/>
              </a:rPr>
              <a:t>An Enum is a special 'class' that represents a group of constants (unchangeable variables). Enums come in two flavors: string and numeric.</a:t>
            </a:r>
            <a:endParaRPr sz="3200">
              <a:latin typeface="Calibri"/>
              <a:ea typeface="Calibri"/>
              <a:cs typeface="Calibri"/>
              <a:sym typeface="Calibri"/>
            </a:endParaRPr>
          </a:p>
          <a:p>
            <a:pPr indent="0" lvl="0" marL="0" rtl="0" algn="l">
              <a:lnSpc>
                <a:spcPct val="100000"/>
              </a:lnSpc>
              <a:spcBef>
                <a:spcPts val="1340"/>
              </a:spcBef>
              <a:spcAft>
                <a:spcPts val="0"/>
              </a:spcAft>
              <a:buSzPts val="3200"/>
              <a:buFont typeface="Arial"/>
              <a:buNone/>
            </a:pPr>
            <a:r>
              <a:t/>
            </a:r>
            <a:endParaRPr sz="3200">
              <a:latin typeface="Calibri"/>
              <a:ea typeface="Calibri"/>
              <a:cs typeface="Calibri"/>
              <a:sym typeface="Calibri"/>
            </a:endParaRPr>
          </a:p>
          <a:p>
            <a:pPr indent="-341630" lvl="0" marL="354330" rtl="0" algn="l">
              <a:lnSpc>
                <a:spcPct val="100000"/>
              </a:lnSpc>
              <a:spcBef>
                <a:spcPts val="0"/>
              </a:spcBef>
              <a:spcAft>
                <a:spcPts val="0"/>
              </a:spcAft>
              <a:buSzPts val="4100"/>
              <a:buFont typeface="Arial"/>
              <a:buChar char="•"/>
            </a:pPr>
            <a:r>
              <a:rPr b="1" lang="en-US" sz="4100">
                <a:latin typeface="Calibri"/>
                <a:ea typeface="Calibri"/>
                <a:cs typeface="Calibri"/>
                <a:sym typeface="Calibri"/>
              </a:rPr>
              <a:t>Enums as Sets of Values:</a:t>
            </a:r>
            <a:endParaRPr sz="4100">
              <a:latin typeface="Calibri"/>
              <a:ea typeface="Calibri"/>
              <a:cs typeface="Calibri"/>
              <a:sym typeface="Calibri"/>
            </a:endParaRPr>
          </a:p>
          <a:p>
            <a:pPr indent="-342900" lvl="0" marL="355600" marR="205104" rtl="0" algn="l">
              <a:lnSpc>
                <a:spcPct val="100000"/>
              </a:lnSpc>
              <a:spcBef>
                <a:spcPts val="830"/>
              </a:spcBef>
              <a:spcAft>
                <a:spcPts val="0"/>
              </a:spcAft>
              <a:buSzPts val="3200"/>
              <a:buFont typeface="Arial"/>
              <a:buChar char="•"/>
            </a:pPr>
            <a:r>
              <a:rPr lang="en-US" sz="3200">
                <a:latin typeface="Calibri"/>
                <a:ea typeface="Calibri"/>
                <a:cs typeface="Calibri"/>
                <a:sym typeface="Calibri"/>
              </a:rPr>
              <a:t>Enum is the set of values. Enums return indexes or defined indexes or return values.</a:t>
            </a:r>
            <a:endParaRPr sz="3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 name="Shape 82"/>
        <p:cNvGrpSpPr/>
        <p:nvPr/>
      </p:nvGrpSpPr>
      <p:grpSpPr>
        <a:xfrm>
          <a:off x="0" y="0"/>
          <a:ext cx="0" cy="0"/>
          <a:chOff x="0" y="0"/>
          <a:chExt cx="0" cy="0"/>
        </a:xfrm>
      </p:grpSpPr>
      <p:sp>
        <p:nvSpPr>
          <p:cNvPr id="83" name="Google Shape;83;p13"/>
          <p:cNvSpPr txBox="1"/>
          <p:nvPr>
            <p:ph type="title"/>
          </p:nvPr>
        </p:nvSpPr>
        <p:spPr>
          <a:xfrm>
            <a:off x="457200" y="274700"/>
            <a:ext cx="8229600" cy="1143000"/>
          </a:xfrm>
          <a:prstGeom prst="rect">
            <a:avLst/>
          </a:prstGeom>
          <a:solidFill>
            <a:srgbClr val="F1F1F1"/>
          </a:solidFill>
          <a:ln>
            <a:noFill/>
          </a:ln>
        </p:spPr>
        <p:txBody>
          <a:bodyPr anchorCtr="0" anchor="t" bIns="0" lIns="0" spcFirstLastPara="1" rIns="0" wrap="square" tIns="200025">
            <a:spAutoFit/>
          </a:bodyPr>
          <a:lstStyle/>
          <a:p>
            <a:pPr indent="0" lvl="0" marL="1270" rtl="0" algn="ctr">
              <a:lnSpc>
                <a:spcPct val="100000"/>
              </a:lnSpc>
              <a:spcBef>
                <a:spcPts val="0"/>
              </a:spcBef>
              <a:spcAft>
                <a:spcPts val="0"/>
              </a:spcAft>
              <a:buNone/>
            </a:pPr>
            <a:r>
              <a:rPr lang="en-US" sz="4400"/>
              <a:t>Simple Examples</a:t>
            </a:r>
            <a:r>
              <a:rPr b="0" lang="en-US" sz="4400">
                <a:latin typeface="Calibri"/>
                <a:ea typeface="Calibri"/>
                <a:cs typeface="Calibri"/>
                <a:sym typeface="Calibri"/>
              </a:rPr>
              <a:t>:</a:t>
            </a:r>
            <a:endParaRPr sz="4400">
              <a:latin typeface="Calibri"/>
              <a:ea typeface="Calibri"/>
              <a:cs typeface="Calibri"/>
              <a:sym typeface="Calibri"/>
            </a:endParaRPr>
          </a:p>
        </p:txBody>
      </p:sp>
      <p:sp>
        <p:nvSpPr>
          <p:cNvPr id="84" name="Google Shape;84;p13"/>
          <p:cNvSpPr txBox="1"/>
          <p:nvPr/>
        </p:nvSpPr>
        <p:spPr>
          <a:xfrm>
            <a:off x="535940" y="1569465"/>
            <a:ext cx="8064500" cy="4415790"/>
          </a:xfrm>
          <a:prstGeom prst="rect">
            <a:avLst/>
          </a:prstGeom>
          <a:noFill/>
          <a:ln>
            <a:noFill/>
          </a:ln>
        </p:spPr>
        <p:txBody>
          <a:bodyPr anchorCtr="0" anchor="t" bIns="0" lIns="0" spcFirstLastPara="1" rIns="0" wrap="square" tIns="65400">
            <a:spAutoFit/>
          </a:bodyPr>
          <a:lstStyle/>
          <a:p>
            <a:pPr indent="-342900" lvl="0" marL="355600" marR="5080" rtl="0" algn="l">
              <a:lnSpc>
                <a:spcPct val="96111"/>
              </a:lnSpc>
              <a:spcBef>
                <a:spcPts val="0"/>
              </a:spcBef>
              <a:spcAft>
                <a:spcPts val="0"/>
              </a:spcAft>
              <a:buSzPts val="1800"/>
              <a:buFont typeface="Arial"/>
              <a:buChar char="•"/>
            </a:pPr>
            <a:r>
              <a:rPr b="1" lang="en-US" sz="1800">
                <a:latin typeface="Calibri"/>
                <a:ea typeface="Calibri"/>
                <a:cs typeface="Calibri"/>
                <a:sym typeface="Calibri"/>
              </a:rPr>
              <a:t>Numeric Enums</a:t>
            </a:r>
            <a:r>
              <a:rPr lang="en-US" sz="1800">
                <a:latin typeface="Calibri"/>
                <a:ea typeface="Calibri"/>
                <a:cs typeface="Calibri"/>
                <a:sym typeface="Calibri"/>
              </a:rPr>
              <a:t>: Numeric enums are the default type of enums in TypeScript. They are backed by numeric values, which can either be specified explicitly or auto- incremented by default.</a:t>
            </a:r>
            <a:endParaRPr sz="1800">
              <a:latin typeface="Calibri"/>
              <a:ea typeface="Calibri"/>
              <a:cs typeface="Calibri"/>
              <a:sym typeface="Calibri"/>
            </a:endParaRPr>
          </a:p>
          <a:p>
            <a:pPr indent="-342265" lvl="0" marL="354965" rtl="0" algn="l">
              <a:lnSpc>
                <a:spcPct val="100000"/>
              </a:lnSpc>
              <a:spcBef>
                <a:spcPts val="2175"/>
              </a:spcBef>
              <a:spcAft>
                <a:spcPts val="0"/>
              </a:spcAft>
              <a:buSzPts val="1800"/>
              <a:buFont typeface="Arial"/>
              <a:buChar char="•"/>
            </a:pPr>
            <a:r>
              <a:rPr lang="en-US" sz="1800">
                <a:latin typeface="Calibri"/>
                <a:ea typeface="Calibri"/>
                <a:cs typeface="Calibri"/>
                <a:sym typeface="Calibri"/>
              </a:rPr>
              <a:t>enum Direction { Up, Down, Left, Right}</a:t>
            </a:r>
            <a:endParaRPr sz="1800">
              <a:latin typeface="Calibri"/>
              <a:ea typeface="Calibri"/>
              <a:cs typeface="Calibri"/>
              <a:sym typeface="Calibri"/>
            </a:endParaRPr>
          </a:p>
          <a:p>
            <a:pPr indent="-342900" lvl="0" marL="355600" marR="615315" rtl="0" algn="l">
              <a:lnSpc>
                <a:spcPct val="80000"/>
              </a:lnSpc>
              <a:spcBef>
                <a:spcPts val="430"/>
              </a:spcBef>
              <a:spcAft>
                <a:spcPts val="0"/>
              </a:spcAft>
              <a:buSzPts val="1800"/>
              <a:buFont typeface="Arial"/>
              <a:buChar char="•"/>
            </a:pPr>
            <a:r>
              <a:rPr lang="en-US" sz="1800">
                <a:latin typeface="Calibri"/>
                <a:ea typeface="Calibri"/>
                <a:cs typeface="Calibri"/>
                <a:sym typeface="Calibri"/>
              </a:rPr>
              <a:t>In this example, Direction.Up will have the value 0, Direction.Down will be 1, Direction.Left will be 2, and Direction.Right will be 3.</a:t>
            </a:r>
            <a:endParaRPr sz="1800">
              <a:latin typeface="Calibri"/>
              <a:ea typeface="Calibri"/>
              <a:cs typeface="Calibri"/>
              <a:sym typeface="Calibri"/>
            </a:endParaRPr>
          </a:p>
          <a:p>
            <a:pPr indent="-342265" lvl="0" marL="354965" rtl="0" algn="l">
              <a:lnSpc>
                <a:spcPct val="100000"/>
              </a:lnSpc>
              <a:spcBef>
                <a:spcPts val="2160"/>
              </a:spcBef>
              <a:spcAft>
                <a:spcPts val="0"/>
              </a:spcAft>
              <a:buSzPts val="1800"/>
              <a:buFont typeface="Arial"/>
              <a:buChar char="•"/>
            </a:pPr>
            <a:r>
              <a:rPr lang="en-US" sz="1800">
                <a:latin typeface="Calibri"/>
                <a:ea typeface="Calibri"/>
                <a:cs typeface="Calibri"/>
                <a:sym typeface="Calibri"/>
              </a:rPr>
              <a:t>You can also explicitly set the values:</a:t>
            </a:r>
            <a:endParaRPr sz="1800">
              <a:latin typeface="Calibri"/>
              <a:ea typeface="Calibri"/>
              <a:cs typeface="Calibri"/>
              <a:sym typeface="Calibri"/>
            </a:endParaRPr>
          </a:p>
          <a:p>
            <a:pPr indent="-342265" lvl="0" marL="354965" rtl="0" algn="l">
              <a:lnSpc>
                <a:spcPct val="100000"/>
              </a:lnSpc>
              <a:spcBef>
                <a:spcPts val="0"/>
              </a:spcBef>
              <a:spcAft>
                <a:spcPts val="0"/>
              </a:spcAft>
              <a:buSzPts val="1800"/>
              <a:buFont typeface="Arial"/>
              <a:buChar char="•"/>
            </a:pPr>
            <a:r>
              <a:rPr lang="en-US" sz="1800">
                <a:latin typeface="Calibri"/>
                <a:ea typeface="Calibri"/>
                <a:cs typeface="Calibri"/>
                <a:sym typeface="Calibri"/>
              </a:rPr>
              <a:t>enum Direction { Up = 1, Down = 2, Left = 3, Right = 4}</a:t>
            </a:r>
            <a:endParaRPr sz="1800">
              <a:latin typeface="Calibri"/>
              <a:ea typeface="Calibri"/>
              <a:cs typeface="Calibri"/>
              <a:sym typeface="Calibri"/>
            </a:endParaRPr>
          </a:p>
          <a:p>
            <a:pPr indent="0" lvl="0" marL="0" rtl="0" algn="l">
              <a:lnSpc>
                <a:spcPct val="100000"/>
              </a:lnSpc>
              <a:spcBef>
                <a:spcPts val="395"/>
              </a:spcBef>
              <a:spcAft>
                <a:spcPts val="0"/>
              </a:spcAft>
              <a:buSzPts val="1800"/>
              <a:buFont typeface="Arial"/>
              <a:buNone/>
            </a:pPr>
            <a:r>
              <a:t/>
            </a:r>
            <a:endParaRPr sz="1800">
              <a:latin typeface="Calibri"/>
              <a:ea typeface="Calibri"/>
              <a:cs typeface="Calibri"/>
              <a:sym typeface="Calibri"/>
            </a:endParaRPr>
          </a:p>
          <a:p>
            <a:pPr indent="-342900" lvl="0" marL="355600" marR="899160" rtl="0" algn="l">
              <a:lnSpc>
                <a:spcPct val="80000"/>
              </a:lnSpc>
              <a:spcBef>
                <a:spcPts val="0"/>
              </a:spcBef>
              <a:spcAft>
                <a:spcPts val="0"/>
              </a:spcAft>
              <a:buSzPts val="1800"/>
              <a:buFont typeface="Arial"/>
              <a:buChar char="•"/>
            </a:pPr>
            <a:r>
              <a:rPr b="1" lang="en-US" sz="1800">
                <a:latin typeface="Calibri"/>
                <a:ea typeface="Calibri"/>
                <a:cs typeface="Calibri"/>
                <a:sym typeface="Calibri"/>
              </a:rPr>
              <a:t>String Enums</a:t>
            </a:r>
            <a:r>
              <a:rPr lang="en-US" sz="1800">
                <a:latin typeface="Calibri"/>
                <a:ea typeface="Calibri"/>
                <a:cs typeface="Calibri"/>
                <a:sym typeface="Calibri"/>
              </a:rPr>
              <a:t>: String enums allow you to assign string values to the enum members.</a:t>
            </a:r>
            <a:endParaRPr sz="1800">
              <a:latin typeface="Calibri"/>
              <a:ea typeface="Calibri"/>
              <a:cs typeface="Calibri"/>
              <a:sym typeface="Calibri"/>
            </a:endParaRPr>
          </a:p>
          <a:p>
            <a:pPr indent="-342265" lvl="0" marL="354965" rtl="0" algn="l">
              <a:lnSpc>
                <a:spcPct val="100000"/>
              </a:lnSpc>
              <a:spcBef>
                <a:spcPts val="2165"/>
              </a:spcBef>
              <a:spcAft>
                <a:spcPts val="0"/>
              </a:spcAft>
              <a:buSzPts val="1800"/>
              <a:buFont typeface="Arial"/>
              <a:buChar char="•"/>
            </a:pPr>
            <a:r>
              <a:rPr lang="en-US" sz="1800">
                <a:latin typeface="Calibri"/>
                <a:ea typeface="Calibri"/>
                <a:cs typeface="Calibri"/>
                <a:sym typeface="Calibri"/>
              </a:rPr>
              <a:t>enum Direction { Up = "UP", Down = "DOWN", Left = "LEFT", Right = "RIGHT"}</a:t>
            </a:r>
            <a:endParaRPr sz="1800">
              <a:latin typeface="Calibri"/>
              <a:ea typeface="Calibri"/>
              <a:cs typeface="Calibri"/>
              <a:sym typeface="Calibri"/>
            </a:endParaRPr>
          </a:p>
          <a:p>
            <a:pPr indent="-342900" lvl="0" marL="355600" marR="337820" rtl="0" algn="l">
              <a:lnSpc>
                <a:spcPct val="80000"/>
              </a:lnSpc>
              <a:spcBef>
                <a:spcPts val="430"/>
              </a:spcBef>
              <a:spcAft>
                <a:spcPts val="0"/>
              </a:spcAft>
              <a:buSzPts val="1800"/>
              <a:buFont typeface="Arial"/>
              <a:buChar char="•"/>
            </a:pPr>
            <a:r>
              <a:rPr lang="en-US" sz="1800">
                <a:latin typeface="Calibri"/>
                <a:ea typeface="Calibri"/>
                <a:cs typeface="Calibri"/>
                <a:sym typeface="Calibri"/>
              </a:rPr>
              <a:t>Here, Direction.Up will be "UP", Direction.Down will be "DOWN", Direction.Left will be "LEFT", and Direction.Right will be "RIGHT".</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 name="Shape 88"/>
        <p:cNvGrpSpPr/>
        <p:nvPr/>
      </p:nvGrpSpPr>
      <p:grpSpPr>
        <a:xfrm>
          <a:off x="0" y="0"/>
          <a:ext cx="0" cy="0"/>
          <a:chOff x="0" y="0"/>
          <a:chExt cx="0" cy="0"/>
        </a:xfrm>
      </p:grpSpPr>
      <p:sp>
        <p:nvSpPr>
          <p:cNvPr id="89" name="Google Shape;89;p14"/>
          <p:cNvSpPr txBox="1"/>
          <p:nvPr>
            <p:ph type="title"/>
          </p:nvPr>
        </p:nvSpPr>
        <p:spPr>
          <a:xfrm>
            <a:off x="457200" y="274700"/>
            <a:ext cx="8229600" cy="1143000"/>
          </a:xfrm>
          <a:prstGeom prst="rect">
            <a:avLst/>
          </a:prstGeom>
          <a:solidFill>
            <a:srgbClr val="F1F1F1"/>
          </a:solidFill>
          <a:ln>
            <a:noFill/>
          </a:ln>
        </p:spPr>
        <p:txBody>
          <a:bodyPr anchorCtr="0" anchor="t" bIns="0" lIns="0" spcFirstLastPara="1" rIns="0" wrap="square" tIns="166350">
            <a:spAutoFit/>
          </a:bodyPr>
          <a:lstStyle/>
          <a:p>
            <a:pPr indent="0" lvl="0" marL="1270" rtl="0" algn="ctr">
              <a:lnSpc>
                <a:spcPct val="100000"/>
              </a:lnSpc>
              <a:spcBef>
                <a:spcPts val="0"/>
              </a:spcBef>
              <a:spcAft>
                <a:spcPts val="0"/>
              </a:spcAft>
              <a:buNone/>
            </a:pPr>
            <a:r>
              <a:rPr lang="en-US" sz="4800"/>
              <a:t>Usage Example</a:t>
            </a:r>
            <a:r>
              <a:rPr b="0" lang="en-US" sz="4400">
                <a:latin typeface="Calibri"/>
                <a:ea typeface="Calibri"/>
                <a:cs typeface="Calibri"/>
                <a:sym typeface="Calibri"/>
              </a:rPr>
              <a:t>:</a:t>
            </a:r>
            <a:endParaRPr sz="4400">
              <a:latin typeface="Calibri"/>
              <a:ea typeface="Calibri"/>
              <a:cs typeface="Calibri"/>
              <a:sym typeface="Calibri"/>
            </a:endParaRPr>
          </a:p>
        </p:txBody>
      </p:sp>
      <p:sp>
        <p:nvSpPr>
          <p:cNvPr id="90" name="Google Shape;90;p14"/>
          <p:cNvSpPr txBox="1"/>
          <p:nvPr/>
        </p:nvSpPr>
        <p:spPr>
          <a:xfrm>
            <a:off x="535940" y="1577086"/>
            <a:ext cx="7986395" cy="4269105"/>
          </a:xfrm>
          <a:prstGeom prst="rect">
            <a:avLst/>
          </a:prstGeom>
          <a:noFill/>
          <a:ln>
            <a:noFill/>
          </a:ln>
        </p:spPr>
        <p:txBody>
          <a:bodyPr anchorCtr="0" anchor="t" bIns="0" lIns="0" spcFirstLastPara="1" rIns="0" wrap="square" tIns="60950">
            <a:spAutoFit/>
          </a:bodyPr>
          <a:lstStyle/>
          <a:p>
            <a:pPr indent="-342900" lvl="0" marL="355600" marR="5080" rtl="0" algn="l">
              <a:lnSpc>
                <a:spcPct val="80000"/>
              </a:lnSpc>
              <a:spcBef>
                <a:spcPts val="0"/>
              </a:spcBef>
              <a:spcAft>
                <a:spcPts val="0"/>
              </a:spcAft>
              <a:buSzPts val="1600"/>
              <a:buFont typeface="Arial"/>
              <a:buChar char="•"/>
            </a:pPr>
            <a:r>
              <a:rPr lang="en-US" sz="1600">
                <a:latin typeface="Calibri"/>
                <a:ea typeface="Calibri"/>
                <a:cs typeface="Calibri"/>
                <a:sym typeface="Calibri"/>
              </a:rPr>
              <a:t>Enums are often used in situations where you have a set of related constants. For example, you might use an enum to represent the directions in which a character can move in a game:</a:t>
            </a:r>
            <a:endParaRPr sz="1600">
              <a:latin typeface="Calibri"/>
              <a:ea typeface="Calibri"/>
              <a:cs typeface="Calibri"/>
              <a:sym typeface="Calibri"/>
            </a:endParaRPr>
          </a:p>
          <a:p>
            <a:pPr indent="-342265" lvl="0" marL="354965" rtl="0" algn="l">
              <a:lnSpc>
                <a:spcPct val="100000"/>
              </a:lnSpc>
              <a:spcBef>
                <a:spcPts val="0"/>
              </a:spcBef>
              <a:spcAft>
                <a:spcPts val="0"/>
              </a:spcAft>
              <a:buClr>
                <a:srgbClr val="5F497A"/>
              </a:buClr>
              <a:buSzPts val="1600"/>
              <a:buFont typeface="Arial"/>
              <a:buChar char="•"/>
            </a:pPr>
            <a:r>
              <a:rPr lang="en-US" sz="1600">
                <a:solidFill>
                  <a:srgbClr val="5F497A"/>
                </a:solidFill>
                <a:latin typeface="Calibri"/>
                <a:ea typeface="Calibri"/>
                <a:cs typeface="Calibri"/>
                <a:sym typeface="Calibri"/>
              </a:rPr>
              <a:t>function move(direction: Direction) {</a:t>
            </a:r>
            <a:endParaRPr sz="1600">
              <a:latin typeface="Calibri"/>
              <a:ea typeface="Calibri"/>
              <a:cs typeface="Calibri"/>
              <a:sym typeface="Calibri"/>
            </a:endParaRPr>
          </a:p>
          <a:p>
            <a:pPr indent="-342265" lvl="0" marL="354965" rtl="0" algn="l">
              <a:lnSpc>
                <a:spcPct val="100000"/>
              </a:lnSpc>
              <a:spcBef>
                <a:spcPts val="0"/>
              </a:spcBef>
              <a:spcAft>
                <a:spcPts val="0"/>
              </a:spcAft>
              <a:buClr>
                <a:srgbClr val="5F497A"/>
              </a:buClr>
              <a:buSzPts val="1600"/>
              <a:buFont typeface="Arial"/>
              <a:buChar char="•"/>
            </a:pPr>
            <a:r>
              <a:rPr lang="en-US" sz="1600">
                <a:solidFill>
                  <a:srgbClr val="5F497A"/>
                </a:solidFill>
                <a:latin typeface="Calibri"/>
                <a:ea typeface="Calibri"/>
                <a:cs typeface="Calibri"/>
                <a:sym typeface="Calibri"/>
              </a:rPr>
              <a:t>switch (direction) {</a:t>
            </a:r>
            <a:endParaRPr sz="1600">
              <a:latin typeface="Calibri"/>
              <a:ea typeface="Calibri"/>
              <a:cs typeface="Calibri"/>
              <a:sym typeface="Calibri"/>
            </a:endParaRPr>
          </a:p>
          <a:p>
            <a:pPr indent="-387985" lvl="0" marL="400685" rtl="0" algn="l">
              <a:lnSpc>
                <a:spcPct val="100000"/>
              </a:lnSpc>
              <a:spcBef>
                <a:spcPts val="0"/>
              </a:spcBef>
              <a:spcAft>
                <a:spcPts val="0"/>
              </a:spcAft>
              <a:buClr>
                <a:srgbClr val="5F497A"/>
              </a:buClr>
              <a:buSzPts val="1600"/>
              <a:buFont typeface="Arial"/>
              <a:buChar char="•"/>
            </a:pPr>
            <a:r>
              <a:rPr lang="en-US" sz="1600">
                <a:solidFill>
                  <a:srgbClr val="5F497A"/>
                </a:solidFill>
                <a:latin typeface="Calibri"/>
                <a:ea typeface="Calibri"/>
                <a:cs typeface="Calibri"/>
                <a:sym typeface="Calibri"/>
              </a:rPr>
              <a:t>case Direction.Up:</a:t>
            </a:r>
            <a:endParaRPr sz="1600">
              <a:latin typeface="Calibri"/>
              <a:ea typeface="Calibri"/>
              <a:cs typeface="Calibri"/>
              <a:sym typeface="Calibri"/>
            </a:endParaRPr>
          </a:p>
          <a:p>
            <a:pPr indent="-387985" lvl="0" marL="400685" rtl="0" algn="l">
              <a:lnSpc>
                <a:spcPct val="100000"/>
              </a:lnSpc>
              <a:spcBef>
                <a:spcPts val="0"/>
              </a:spcBef>
              <a:spcAft>
                <a:spcPts val="0"/>
              </a:spcAft>
              <a:buClr>
                <a:srgbClr val="5F497A"/>
              </a:buClr>
              <a:buSzPts val="1600"/>
              <a:buFont typeface="Arial"/>
              <a:buChar char="•"/>
            </a:pPr>
            <a:r>
              <a:rPr lang="en-US" sz="1600">
                <a:solidFill>
                  <a:srgbClr val="5F497A"/>
                </a:solidFill>
                <a:latin typeface="Calibri"/>
                <a:ea typeface="Calibri"/>
                <a:cs typeface="Calibri"/>
                <a:sym typeface="Calibri"/>
              </a:rPr>
              <a:t>console.log("Moving up");</a:t>
            </a:r>
            <a:endParaRPr sz="1600">
              <a:latin typeface="Calibri"/>
              <a:ea typeface="Calibri"/>
              <a:cs typeface="Calibri"/>
              <a:sym typeface="Calibri"/>
            </a:endParaRPr>
          </a:p>
          <a:p>
            <a:pPr indent="-387985" lvl="0" marL="400685" rtl="0" algn="l">
              <a:lnSpc>
                <a:spcPct val="100000"/>
              </a:lnSpc>
              <a:spcBef>
                <a:spcPts val="0"/>
              </a:spcBef>
              <a:spcAft>
                <a:spcPts val="0"/>
              </a:spcAft>
              <a:buClr>
                <a:srgbClr val="5F497A"/>
              </a:buClr>
              <a:buSzPts val="1600"/>
              <a:buFont typeface="Arial"/>
              <a:buChar char="•"/>
            </a:pPr>
            <a:r>
              <a:rPr lang="en-US" sz="1600">
                <a:solidFill>
                  <a:srgbClr val="5F497A"/>
                </a:solidFill>
                <a:latin typeface="Calibri"/>
                <a:ea typeface="Calibri"/>
                <a:cs typeface="Calibri"/>
                <a:sym typeface="Calibri"/>
              </a:rPr>
              <a:t>break;</a:t>
            </a:r>
            <a:endParaRPr sz="1600">
              <a:latin typeface="Calibri"/>
              <a:ea typeface="Calibri"/>
              <a:cs typeface="Calibri"/>
              <a:sym typeface="Calibri"/>
            </a:endParaRPr>
          </a:p>
          <a:p>
            <a:pPr indent="-387985" lvl="0" marL="400685" rtl="0" algn="l">
              <a:lnSpc>
                <a:spcPct val="100000"/>
              </a:lnSpc>
              <a:spcBef>
                <a:spcPts val="0"/>
              </a:spcBef>
              <a:spcAft>
                <a:spcPts val="0"/>
              </a:spcAft>
              <a:buClr>
                <a:srgbClr val="5F497A"/>
              </a:buClr>
              <a:buSzPts val="1600"/>
              <a:buFont typeface="Arial"/>
              <a:buChar char="•"/>
            </a:pPr>
            <a:r>
              <a:rPr lang="en-US" sz="1600">
                <a:solidFill>
                  <a:srgbClr val="5F497A"/>
                </a:solidFill>
                <a:latin typeface="Calibri"/>
                <a:ea typeface="Calibri"/>
                <a:cs typeface="Calibri"/>
                <a:sym typeface="Calibri"/>
              </a:rPr>
              <a:t>case Direction.Down:</a:t>
            </a:r>
            <a:endParaRPr sz="1600">
              <a:latin typeface="Calibri"/>
              <a:ea typeface="Calibri"/>
              <a:cs typeface="Calibri"/>
              <a:sym typeface="Calibri"/>
            </a:endParaRPr>
          </a:p>
          <a:p>
            <a:pPr indent="-387985" lvl="0" marL="400685" rtl="0" algn="l">
              <a:lnSpc>
                <a:spcPct val="100000"/>
              </a:lnSpc>
              <a:spcBef>
                <a:spcPts val="0"/>
              </a:spcBef>
              <a:spcAft>
                <a:spcPts val="0"/>
              </a:spcAft>
              <a:buClr>
                <a:srgbClr val="5F497A"/>
              </a:buClr>
              <a:buSzPts val="1600"/>
              <a:buFont typeface="Arial"/>
              <a:buChar char="•"/>
            </a:pPr>
            <a:r>
              <a:rPr lang="en-US" sz="1600">
                <a:solidFill>
                  <a:srgbClr val="5F497A"/>
                </a:solidFill>
                <a:latin typeface="Calibri"/>
                <a:ea typeface="Calibri"/>
                <a:cs typeface="Calibri"/>
                <a:sym typeface="Calibri"/>
              </a:rPr>
              <a:t>console.log("Moving down");</a:t>
            </a:r>
            <a:endParaRPr sz="1600">
              <a:latin typeface="Calibri"/>
              <a:ea typeface="Calibri"/>
              <a:cs typeface="Calibri"/>
              <a:sym typeface="Calibri"/>
            </a:endParaRPr>
          </a:p>
          <a:p>
            <a:pPr indent="-387985" lvl="0" marL="400685" rtl="0" algn="l">
              <a:lnSpc>
                <a:spcPct val="100000"/>
              </a:lnSpc>
              <a:spcBef>
                <a:spcPts val="5"/>
              </a:spcBef>
              <a:spcAft>
                <a:spcPts val="0"/>
              </a:spcAft>
              <a:buClr>
                <a:srgbClr val="5F497A"/>
              </a:buClr>
              <a:buSzPts val="1600"/>
              <a:buFont typeface="Arial"/>
              <a:buChar char="•"/>
            </a:pPr>
            <a:r>
              <a:rPr lang="en-US" sz="1600">
                <a:solidFill>
                  <a:srgbClr val="5F497A"/>
                </a:solidFill>
                <a:latin typeface="Calibri"/>
                <a:ea typeface="Calibri"/>
                <a:cs typeface="Calibri"/>
                <a:sym typeface="Calibri"/>
              </a:rPr>
              <a:t>break;	case Direction.Left:</a:t>
            </a:r>
            <a:endParaRPr sz="1600">
              <a:latin typeface="Calibri"/>
              <a:ea typeface="Calibri"/>
              <a:cs typeface="Calibri"/>
              <a:sym typeface="Calibri"/>
            </a:endParaRPr>
          </a:p>
          <a:p>
            <a:pPr indent="-387985" lvl="0" marL="400685" rtl="0" algn="l">
              <a:lnSpc>
                <a:spcPct val="100000"/>
              </a:lnSpc>
              <a:spcBef>
                <a:spcPts val="0"/>
              </a:spcBef>
              <a:spcAft>
                <a:spcPts val="0"/>
              </a:spcAft>
              <a:buClr>
                <a:srgbClr val="5F497A"/>
              </a:buClr>
              <a:buSzPts val="1600"/>
              <a:buFont typeface="Arial"/>
              <a:buChar char="•"/>
            </a:pPr>
            <a:r>
              <a:rPr lang="en-US" sz="1600">
                <a:solidFill>
                  <a:srgbClr val="5F497A"/>
                </a:solidFill>
                <a:latin typeface="Calibri"/>
                <a:ea typeface="Calibri"/>
                <a:cs typeface="Calibri"/>
                <a:sym typeface="Calibri"/>
              </a:rPr>
              <a:t>console.log("Moving left");</a:t>
            </a:r>
            <a:endParaRPr sz="1600">
              <a:latin typeface="Calibri"/>
              <a:ea typeface="Calibri"/>
              <a:cs typeface="Calibri"/>
              <a:sym typeface="Calibri"/>
            </a:endParaRPr>
          </a:p>
          <a:p>
            <a:pPr indent="-387985" lvl="0" marL="400685" rtl="0" algn="l">
              <a:lnSpc>
                <a:spcPct val="100000"/>
              </a:lnSpc>
              <a:spcBef>
                <a:spcPts val="0"/>
              </a:spcBef>
              <a:spcAft>
                <a:spcPts val="0"/>
              </a:spcAft>
              <a:buClr>
                <a:srgbClr val="5F497A"/>
              </a:buClr>
              <a:buSzPts val="1600"/>
              <a:buFont typeface="Arial"/>
              <a:buChar char="•"/>
            </a:pPr>
            <a:r>
              <a:rPr lang="en-US" sz="1600">
                <a:solidFill>
                  <a:srgbClr val="5F497A"/>
                </a:solidFill>
                <a:latin typeface="Calibri"/>
                <a:ea typeface="Calibri"/>
                <a:cs typeface="Calibri"/>
                <a:sym typeface="Calibri"/>
              </a:rPr>
              <a:t>break;	case Direction.Right:</a:t>
            </a:r>
            <a:endParaRPr sz="1600">
              <a:latin typeface="Calibri"/>
              <a:ea typeface="Calibri"/>
              <a:cs typeface="Calibri"/>
              <a:sym typeface="Calibri"/>
            </a:endParaRPr>
          </a:p>
          <a:p>
            <a:pPr indent="-387985" lvl="0" marL="400685" rtl="0" algn="l">
              <a:lnSpc>
                <a:spcPct val="100000"/>
              </a:lnSpc>
              <a:spcBef>
                <a:spcPts val="0"/>
              </a:spcBef>
              <a:spcAft>
                <a:spcPts val="0"/>
              </a:spcAft>
              <a:buClr>
                <a:srgbClr val="5F497A"/>
              </a:buClr>
              <a:buSzPts val="1600"/>
              <a:buFont typeface="Arial"/>
              <a:buChar char="•"/>
            </a:pPr>
            <a:r>
              <a:rPr lang="en-US" sz="1600">
                <a:solidFill>
                  <a:srgbClr val="5F497A"/>
                </a:solidFill>
                <a:latin typeface="Calibri"/>
                <a:ea typeface="Calibri"/>
                <a:cs typeface="Calibri"/>
                <a:sym typeface="Calibri"/>
              </a:rPr>
              <a:t>console.log("Moving right");</a:t>
            </a:r>
            <a:endParaRPr sz="1600">
              <a:latin typeface="Calibri"/>
              <a:ea typeface="Calibri"/>
              <a:cs typeface="Calibri"/>
              <a:sym typeface="Calibri"/>
            </a:endParaRPr>
          </a:p>
          <a:p>
            <a:pPr indent="-387985" lvl="0" marL="400685" rtl="0" algn="l">
              <a:lnSpc>
                <a:spcPct val="100000"/>
              </a:lnSpc>
              <a:spcBef>
                <a:spcPts val="0"/>
              </a:spcBef>
              <a:spcAft>
                <a:spcPts val="0"/>
              </a:spcAft>
              <a:buClr>
                <a:srgbClr val="5F497A"/>
              </a:buClr>
              <a:buSzPts val="1600"/>
              <a:buFont typeface="Arial"/>
              <a:buChar char="•"/>
            </a:pPr>
            <a:r>
              <a:rPr lang="en-US" sz="1600">
                <a:solidFill>
                  <a:srgbClr val="5F497A"/>
                </a:solidFill>
                <a:latin typeface="Calibri"/>
                <a:ea typeface="Calibri"/>
                <a:cs typeface="Calibri"/>
                <a:sym typeface="Calibri"/>
              </a:rPr>
              <a:t>break; }}</a:t>
            </a:r>
            <a:endParaRPr sz="1600">
              <a:latin typeface="Calibri"/>
              <a:ea typeface="Calibri"/>
              <a:cs typeface="Calibri"/>
              <a:sym typeface="Calibri"/>
            </a:endParaRPr>
          </a:p>
          <a:p>
            <a:pPr indent="-342265" lvl="0" marL="354965" rtl="0" algn="l">
              <a:lnSpc>
                <a:spcPct val="100000"/>
              </a:lnSpc>
              <a:spcBef>
                <a:spcPts val="0"/>
              </a:spcBef>
              <a:spcAft>
                <a:spcPts val="0"/>
              </a:spcAft>
              <a:buClr>
                <a:srgbClr val="5F497A"/>
              </a:buClr>
              <a:buSzPts val="1600"/>
              <a:buFont typeface="Arial"/>
              <a:buChar char="•"/>
            </a:pPr>
            <a:r>
              <a:rPr lang="en-US" sz="1600">
                <a:solidFill>
                  <a:srgbClr val="5F497A"/>
                </a:solidFill>
                <a:latin typeface="Calibri"/>
                <a:ea typeface="Calibri"/>
                <a:cs typeface="Calibri"/>
                <a:sym typeface="Calibri"/>
              </a:rPr>
              <a:t>move(Direction.Up); // Output: Moving up</a:t>
            </a:r>
            <a:endParaRPr sz="1600">
              <a:latin typeface="Calibri"/>
              <a:ea typeface="Calibri"/>
              <a:cs typeface="Calibri"/>
              <a:sym typeface="Calibri"/>
            </a:endParaRPr>
          </a:p>
          <a:p>
            <a:pPr indent="-342900" lvl="0" marL="355600" marR="226695" rtl="0" algn="l">
              <a:lnSpc>
                <a:spcPct val="80000"/>
              </a:lnSpc>
              <a:spcBef>
                <a:spcPts val="385"/>
              </a:spcBef>
              <a:spcAft>
                <a:spcPts val="0"/>
              </a:spcAft>
              <a:buSzPts val="1600"/>
              <a:buFont typeface="Arial"/>
              <a:buChar char="•"/>
            </a:pPr>
            <a:r>
              <a:rPr lang="en-US" sz="1600">
                <a:latin typeface="Calibri"/>
                <a:ea typeface="Calibri"/>
                <a:cs typeface="Calibri"/>
                <a:sym typeface="Calibri"/>
              </a:rPr>
              <a:t>In this example, the move function takes a Direction enum as an argument and performs different actions based on the value of the enum. This makes the code more readable and less error-prone compared to using plain strings or numbers.</a:t>
            </a:r>
            <a:endParaRPr sz="16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15"/>
          <p:cNvSpPr txBox="1"/>
          <p:nvPr>
            <p:ph type="title"/>
          </p:nvPr>
        </p:nvSpPr>
        <p:spPr>
          <a:xfrm>
            <a:off x="457200" y="274700"/>
            <a:ext cx="8229600" cy="1143000"/>
          </a:xfrm>
          <a:prstGeom prst="rect">
            <a:avLst/>
          </a:prstGeom>
          <a:noFill/>
          <a:ln>
            <a:noFill/>
          </a:ln>
        </p:spPr>
        <p:txBody>
          <a:bodyPr anchorCtr="0" anchor="t" bIns="0" lIns="0" spcFirstLastPara="1" rIns="0" wrap="square" tIns="200225">
            <a:spAutoFit/>
          </a:bodyPr>
          <a:lstStyle/>
          <a:p>
            <a:pPr indent="0" lvl="0" marL="2569210" rtl="0" algn="l">
              <a:lnSpc>
                <a:spcPct val="100000"/>
              </a:lnSpc>
              <a:spcBef>
                <a:spcPts val="0"/>
              </a:spcBef>
              <a:spcAft>
                <a:spcPts val="0"/>
              </a:spcAft>
              <a:buNone/>
            </a:pPr>
            <a:r>
              <a:rPr b="0" lang="en-US" sz="4400">
                <a:latin typeface="Calibri"/>
                <a:ea typeface="Calibri"/>
                <a:cs typeface="Calibri"/>
                <a:sym typeface="Calibri"/>
              </a:rPr>
              <a:t>Const Enums:</a:t>
            </a:r>
            <a:endParaRPr sz="4400">
              <a:latin typeface="Calibri"/>
              <a:ea typeface="Calibri"/>
              <a:cs typeface="Calibri"/>
              <a:sym typeface="Calibri"/>
            </a:endParaRPr>
          </a:p>
        </p:txBody>
      </p:sp>
      <p:sp>
        <p:nvSpPr>
          <p:cNvPr id="96" name="Google Shape;96;p15"/>
          <p:cNvSpPr txBox="1"/>
          <p:nvPr/>
        </p:nvSpPr>
        <p:spPr>
          <a:xfrm>
            <a:off x="535940" y="1607565"/>
            <a:ext cx="7938134" cy="3928745"/>
          </a:xfrm>
          <a:prstGeom prst="rect">
            <a:avLst/>
          </a:prstGeom>
          <a:noFill/>
          <a:ln>
            <a:noFill/>
          </a:ln>
        </p:spPr>
        <p:txBody>
          <a:bodyPr anchorCtr="0" anchor="t" bIns="0" lIns="0" spcFirstLastPara="1" rIns="0" wrap="square" tIns="13325">
            <a:spAutoFit/>
          </a:bodyPr>
          <a:lstStyle/>
          <a:p>
            <a:pPr indent="-342900" lvl="0" marL="355600" marR="5080" rtl="0" algn="l">
              <a:lnSpc>
                <a:spcPct val="100000"/>
              </a:lnSpc>
              <a:spcBef>
                <a:spcPts val="0"/>
              </a:spcBef>
              <a:spcAft>
                <a:spcPts val="0"/>
              </a:spcAft>
              <a:buSzPts val="3200"/>
              <a:buFont typeface="Arial"/>
              <a:buChar char="•"/>
            </a:pPr>
            <a:r>
              <a:rPr lang="en-US" sz="3200">
                <a:latin typeface="Calibri"/>
                <a:ea typeface="Calibri"/>
                <a:cs typeface="Calibri"/>
                <a:sym typeface="Calibri"/>
              </a:rPr>
              <a:t>In TypeScript, const enums are a special kind of enums that are optimized for performance. When you use const enum, TypeScript inlines the enum values at compile time, which means no extra JavaScript code is generated for the enum. This can reduce the overall size of the generated code and improve performance.</a:t>
            </a:r>
            <a:endParaRPr sz="3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