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67" r:id="rId3"/>
    <p:sldId id="268" r:id="rId4"/>
    <p:sldId id="257" r:id="rId5"/>
    <p:sldId id="269" r:id="rId6"/>
    <p:sldId id="271" r:id="rId7"/>
    <p:sldId id="273" r:id="rId8"/>
    <p:sldId id="272" r:id="rId9"/>
    <p:sldId id="266" r:id="rId10"/>
    <p:sldId id="258" r:id="rId11"/>
    <p:sldId id="262" r:id="rId12"/>
    <p:sldId id="261" r:id="rId13"/>
    <p:sldId id="260" r:id="rId14"/>
    <p:sldId id="259" r:id="rId15"/>
    <p:sldId id="263" r:id="rId16"/>
    <p:sldId id="264" r:id="rId17"/>
    <p:sldId id="26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94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712AC6-10CF-4F0C-8E92-AC6CF9127762}" type="datetimeFigureOut">
              <a:rPr lang="zh-CN" altLang="en-US" smtClean="0"/>
              <a:t>2016/4/18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261284-168D-434A-B861-D2EC749C1D7F}" type="slidenum">
              <a:rPr lang="zh-CN" altLang="en-US" smtClean="0"/>
              <a:t>‹#›</a:t>
            </a:fld>
            <a:endParaRPr lang="zh-CN" altLang="en-US"/>
          </a:p>
        </p:txBody>
      </p:sp>
    </p:spTree>
    <p:extLst>
      <p:ext uri="{BB962C8B-B14F-4D97-AF65-F5344CB8AC3E}">
        <p14:creationId xmlns:p14="http://schemas.microsoft.com/office/powerpoint/2010/main" val="191321227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051C4-636C-40DD-B7C2-88D6DB9AA4E7}" type="datetimeFigureOut">
              <a:rPr lang="zh-CN" altLang="en-US" smtClean="0"/>
              <a:t>2016/4/18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848E4-D2AE-4B73-922F-6B0ABF4F129A}" type="slidenum">
              <a:rPr lang="zh-CN" altLang="en-US" smtClean="0"/>
              <a:t>‹#›</a:t>
            </a:fld>
            <a:endParaRPr lang="zh-CN" altLang="en-US"/>
          </a:p>
        </p:txBody>
      </p:sp>
    </p:spTree>
    <p:extLst>
      <p:ext uri="{BB962C8B-B14F-4D97-AF65-F5344CB8AC3E}">
        <p14:creationId xmlns:p14="http://schemas.microsoft.com/office/powerpoint/2010/main" val="10285091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页眉占位符 4"/>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220147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373452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21190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3597570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184981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3394566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378008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636368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页眉占位符 5"/>
          <p:cNvSpPr>
            <a:spLocks noGrp="1"/>
          </p:cNvSpPr>
          <p:nvPr>
            <p:ph type="hdr" sz="quarter" idx="10"/>
          </p:nvPr>
        </p:nvSpPr>
        <p:spPr/>
        <p:txBody>
          <a:bodyPr/>
          <a:lstStyle/>
          <a:p>
            <a:r>
              <a:rPr lang="zh-CN" altLang="en-US" smtClean="0"/>
              <a:t>毕业设计</a:t>
            </a:r>
            <a:r>
              <a:rPr lang="en-US" altLang="zh-CN" smtClean="0"/>
              <a:t>(</a:t>
            </a:r>
            <a:r>
              <a:rPr lang="zh-CN" altLang="en-US" smtClean="0"/>
              <a:t>论文</a:t>
            </a:r>
            <a:r>
              <a:rPr lang="en-US" altLang="zh-CN" smtClean="0"/>
              <a:t>)</a:t>
            </a:r>
            <a:r>
              <a:rPr lang="zh-CN" altLang="en-US" smtClean="0"/>
              <a:t>开题报告</a:t>
            </a:r>
            <a:endParaRPr lang="zh-CN" altLang="en-US"/>
          </a:p>
        </p:txBody>
      </p:sp>
    </p:spTree>
    <p:extLst>
      <p:ext uri="{BB962C8B-B14F-4D97-AF65-F5344CB8AC3E}">
        <p14:creationId xmlns:p14="http://schemas.microsoft.com/office/powerpoint/2010/main" val="15075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94702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382367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238356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129699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2016/3/7</a:t>
            </a:r>
            <a:endParaRPr lang="zh-CN" altLang="en-US"/>
          </a:p>
        </p:txBody>
      </p:sp>
      <p:sp>
        <p:nvSpPr>
          <p:cNvPr id="5" name="Footer Placeholder 4"/>
          <p:cNvSpPr>
            <a:spLocks noGrp="1"/>
          </p:cNvSpPr>
          <p:nvPr>
            <p:ph type="ftr" sz="quarter" idx="11"/>
          </p:nvPr>
        </p:nvSpPr>
        <p:spPr/>
        <p:txBody>
          <a:bodyPr/>
          <a:lstStyle/>
          <a:p>
            <a:r>
              <a:rPr lang="zh-CN" altLang="en-US" smtClean="0"/>
              <a:t>毕业论文开题报告</a:t>
            </a:r>
            <a:endParaRPr lang="zh-CN" altLang="en-US"/>
          </a:p>
        </p:txBody>
      </p:sp>
      <p:sp>
        <p:nvSpPr>
          <p:cNvPr id="6" name="Slide Number Placeholder 5"/>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111944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2016/3/7</a:t>
            </a:r>
            <a:endParaRPr lang="zh-CN" altLang="en-US"/>
          </a:p>
        </p:txBody>
      </p:sp>
      <p:sp>
        <p:nvSpPr>
          <p:cNvPr id="6" name="Footer Placeholder 5"/>
          <p:cNvSpPr>
            <a:spLocks noGrp="1"/>
          </p:cNvSpPr>
          <p:nvPr>
            <p:ph type="ftr" sz="quarter" idx="11"/>
          </p:nvPr>
        </p:nvSpPr>
        <p:spPr/>
        <p:txBody>
          <a:bodyPr/>
          <a:lstStyle/>
          <a:p>
            <a:r>
              <a:rPr lang="zh-CN" altLang="en-US" smtClean="0"/>
              <a:t>毕业论文开题报告</a:t>
            </a:r>
            <a:endParaRPr lang="zh-CN" altLang="en-US"/>
          </a:p>
        </p:txBody>
      </p:sp>
      <p:sp>
        <p:nvSpPr>
          <p:cNvPr id="7" name="Slide Number Placeholder 6"/>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301796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2016/3/7</a:t>
            </a:r>
            <a:endParaRPr lang="zh-CN" altLang="en-US"/>
          </a:p>
        </p:txBody>
      </p:sp>
      <p:sp>
        <p:nvSpPr>
          <p:cNvPr id="8" name="Footer Placeholder 7"/>
          <p:cNvSpPr>
            <a:spLocks noGrp="1"/>
          </p:cNvSpPr>
          <p:nvPr>
            <p:ph type="ftr" sz="quarter" idx="11"/>
          </p:nvPr>
        </p:nvSpPr>
        <p:spPr/>
        <p:txBody>
          <a:bodyPr/>
          <a:lstStyle/>
          <a:p>
            <a:r>
              <a:rPr lang="zh-CN" altLang="en-US" smtClean="0"/>
              <a:t>毕业论文开题报告</a:t>
            </a:r>
            <a:endParaRPr lang="zh-CN" altLang="en-US"/>
          </a:p>
        </p:txBody>
      </p:sp>
      <p:sp>
        <p:nvSpPr>
          <p:cNvPr id="9" name="Slide Number Placeholder 8"/>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392962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r>
              <a:rPr lang="en-US" altLang="zh-CN" smtClean="0"/>
              <a:t>2016/3/7</a:t>
            </a:r>
            <a:endParaRPr lang="zh-CN" altLang="en-US"/>
          </a:p>
        </p:txBody>
      </p:sp>
      <p:sp>
        <p:nvSpPr>
          <p:cNvPr id="4" name="Footer Placeholder 3"/>
          <p:cNvSpPr>
            <a:spLocks noGrp="1"/>
          </p:cNvSpPr>
          <p:nvPr>
            <p:ph type="ftr" sz="quarter" idx="11"/>
          </p:nvPr>
        </p:nvSpPr>
        <p:spPr/>
        <p:txBody>
          <a:bodyPr/>
          <a:lstStyle/>
          <a:p>
            <a:r>
              <a:rPr lang="zh-CN" altLang="en-US" smtClean="0"/>
              <a:t>毕业论文开题报告</a:t>
            </a:r>
            <a:endParaRPr lang="zh-CN" altLang="en-US"/>
          </a:p>
        </p:txBody>
      </p:sp>
      <p:sp>
        <p:nvSpPr>
          <p:cNvPr id="5" name="Slide Number Placeholder 4"/>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19629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2016/3/7</a:t>
            </a:r>
            <a:endParaRPr lang="zh-CN" altLang="en-US"/>
          </a:p>
        </p:txBody>
      </p:sp>
      <p:sp>
        <p:nvSpPr>
          <p:cNvPr id="3" name="Footer Placeholder 2"/>
          <p:cNvSpPr>
            <a:spLocks noGrp="1"/>
          </p:cNvSpPr>
          <p:nvPr>
            <p:ph type="ftr" sz="quarter" idx="11"/>
          </p:nvPr>
        </p:nvSpPr>
        <p:spPr/>
        <p:txBody>
          <a:bodyPr/>
          <a:lstStyle/>
          <a:p>
            <a:r>
              <a:rPr lang="zh-CN" altLang="en-US" smtClean="0"/>
              <a:t>毕业论文开题报告</a:t>
            </a:r>
            <a:endParaRPr lang="zh-CN" altLang="en-US"/>
          </a:p>
        </p:txBody>
      </p:sp>
      <p:sp>
        <p:nvSpPr>
          <p:cNvPr id="4" name="Slide Number Placeholder 3"/>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164127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2016/3/7</a:t>
            </a:r>
            <a:endParaRPr lang="zh-CN" altLang="en-US"/>
          </a:p>
        </p:txBody>
      </p:sp>
      <p:sp>
        <p:nvSpPr>
          <p:cNvPr id="6" name="Footer Placeholder 5"/>
          <p:cNvSpPr>
            <a:spLocks noGrp="1"/>
          </p:cNvSpPr>
          <p:nvPr>
            <p:ph type="ftr" sz="quarter" idx="11"/>
          </p:nvPr>
        </p:nvSpPr>
        <p:spPr/>
        <p:txBody>
          <a:bodyPr/>
          <a:lstStyle/>
          <a:p>
            <a:r>
              <a:rPr lang="zh-CN" altLang="en-US" smtClean="0"/>
              <a:t>毕业论文开题报告</a:t>
            </a:r>
            <a:endParaRPr lang="zh-CN" altLang="en-US"/>
          </a:p>
        </p:txBody>
      </p:sp>
      <p:sp>
        <p:nvSpPr>
          <p:cNvPr id="7" name="Slide Number Placeholder 6"/>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82658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2016/3/7</a:t>
            </a:r>
            <a:endParaRPr lang="zh-CN" altLang="en-US"/>
          </a:p>
        </p:txBody>
      </p:sp>
      <p:sp>
        <p:nvSpPr>
          <p:cNvPr id="6" name="Footer Placeholder 5"/>
          <p:cNvSpPr>
            <a:spLocks noGrp="1"/>
          </p:cNvSpPr>
          <p:nvPr>
            <p:ph type="ftr" sz="quarter" idx="11"/>
          </p:nvPr>
        </p:nvSpPr>
        <p:spPr/>
        <p:txBody>
          <a:bodyPr/>
          <a:lstStyle/>
          <a:p>
            <a:r>
              <a:rPr lang="zh-CN" altLang="en-US" smtClean="0"/>
              <a:t>毕业论文开题报告</a:t>
            </a:r>
            <a:endParaRPr lang="zh-CN" altLang="en-US"/>
          </a:p>
        </p:txBody>
      </p:sp>
      <p:sp>
        <p:nvSpPr>
          <p:cNvPr id="7" name="Slide Number Placeholder 6"/>
          <p:cNvSpPr>
            <a:spLocks noGrp="1"/>
          </p:cNvSpPr>
          <p:nvPr>
            <p:ph type="sldNum" sz="quarter" idx="12"/>
          </p:nvPr>
        </p:nvSpPr>
        <p:spPr/>
        <p:txBody>
          <a:body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36589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2016/3/7</a:t>
            </a:r>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毕业论文开题报告</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DC02A-43F8-42E8-897B-0B16420FFFFD}" type="slidenum">
              <a:rPr lang="zh-CN" altLang="en-US" smtClean="0"/>
              <a:t>‹#›</a:t>
            </a:fld>
            <a:endParaRPr lang="zh-CN" altLang="en-US"/>
          </a:p>
        </p:txBody>
      </p:sp>
    </p:spTree>
    <p:extLst>
      <p:ext uri="{BB962C8B-B14F-4D97-AF65-F5344CB8AC3E}">
        <p14:creationId xmlns:p14="http://schemas.microsoft.com/office/powerpoint/2010/main" val="2637856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0500" y="1917699"/>
            <a:ext cx="8763000" cy="1236663"/>
          </a:xfrm>
        </p:spPr>
        <p:txBody>
          <a:bodyPr/>
          <a:lstStyle/>
          <a:p>
            <a:pPr lvl="0"/>
            <a:r>
              <a:rPr kumimoji="0" lang="zh-CN" altLang="zh-CN"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毕业</a:t>
            </a:r>
            <a:r>
              <a:rPr kumimoji="0" lang="zh-CN" altLang="en-US"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论文中期答辩</a:t>
            </a:r>
            <a:endParaRPr lang="zh-CN" altLang="en-US" dirty="0"/>
          </a:p>
        </p:txBody>
      </p:sp>
      <p:sp>
        <p:nvSpPr>
          <p:cNvPr id="3" name="副标题 2"/>
          <p:cNvSpPr>
            <a:spLocks noGrp="1"/>
          </p:cNvSpPr>
          <p:nvPr>
            <p:ph type="subTitle" idx="1"/>
          </p:nvPr>
        </p:nvSpPr>
        <p:spPr>
          <a:xfrm>
            <a:off x="2046615" y="4019460"/>
            <a:ext cx="6142967" cy="1909764"/>
          </a:xfrm>
        </p:spPr>
        <p:txBody>
          <a:bodyPr>
            <a:normAutofit fontScale="92500" lnSpcReduction="20000"/>
          </a:bodyPr>
          <a:lstStyle/>
          <a:p>
            <a:pPr algn="l"/>
            <a:r>
              <a:rPr lang="zh-CN" altLang="zh-CN" b="1" dirty="0">
                <a:latin typeface="楷体" panose="02010609060101010101" pitchFamily="49" charset="-122"/>
                <a:ea typeface="楷体" panose="02010609060101010101" pitchFamily="49" charset="-122"/>
              </a:rPr>
              <a:t>课题</a:t>
            </a:r>
            <a:r>
              <a:rPr lang="zh-CN" altLang="zh-CN" b="1" dirty="0" smtClean="0">
                <a:latin typeface="楷体" panose="02010609060101010101" pitchFamily="49" charset="-122"/>
                <a:ea typeface="楷体" panose="02010609060101010101" pitchFamily="49" charset="-122"/>
              </a:rPr>
              <a:t>名称</a:t>
            </a:r>
            <a:r>
              <a:rPr lang="zh-CN" altLang="en-US" b="1" dirty="0" smtClean="0">
                <a:latin typeface="楷体" panose="02010609060101010101" pitchFamily="49" charset="-122"/>
                <a:ea typeface="楷体" panose="02010609060101010101" pitchFamily="49" charset="-122"/>
              </a:rPr>
              <a:t>：</a:t>
            </a:r>
            <a:r>
              <a:rPr lang="zh-CN" altLang="zh-CN" dirty="0" smtClean="0">
                <a:latin typeface="楷体" panose="02010609060101010101" pitchFamily="49" charset="-122"/>
                <a:ea typeface="楷体" panose="02010609060101010101" pitchFamily="49" charset="-122"/>
              </a:rPr>
              <a:t>结构</a:t>
            </a:r>
            <a:r>
              <a:rPr lang="zh-CN" altLang="zh-CN" dirty="0">
                <a:latin typeface="楷体" panose="02010609060101010101" pitchFamily="49" charset="-122"/>
                <a:ea typeface="楷体" panose="02010609060101010101" pitchFamily="49" charset="-122"/>
              </a:rPr>
              <a:t>频率拓扑优化</a:t>
            </a:r>
            <a:r>
              <a:rPr lang="zh-CN" altLang="zh-CN" dirty="0" smtClean="0">
                <a:latin typeface="楷体" panose="02010609060101010101" pitchFamily="49" charset="-122"/>
                <a:ea typeface="楷体" panose="02010609060101010101" pitchFamily="49" charset="-122"/>
              </a:rPr>
              <a:t>理论研究</a:t>
            </a:r>
            <a:r>
              <a:rPr lang="zh-CN" altLang="zh-CN" dirty="0">
                <a:latin typeface="楷体" panose="02010609060101010101" pitchFamily="49" charset="-122"/>
                <a:ea typeface="楷体" panose="02010609060101010101" pitchFamily="49" charset="-122"/>
              </a:rPr>
              <a:t>和</a:t>
            </a:r>
            <a:r>
              <a:rPr lang="zh-CN" altLang="zh-CN" dirty="0" smtClean="0">
                <a:latin typeface="楷体" panose="02010609060101010101" pitchFamily="49" charset="-122"/>
                <a:ea typeface="楷体" panose="02010609060101010101" pitchFamily="49" charset="-122"/>
              </a:rPr>
              <a:t>分析</a:t>
            </a:r>
            <a:endParaRPr lang="en-US" altLang="zh-CN" dirty="0" smtClean="0">
              <a:latin typeface="楷体" panose="02010609060101010101" pitchFamily="49" charset="-122"/>
              <a:ea typeface="楷体" panose="02010609060101010101" pitchFamily="49" charset="-122"/>
            </a:endParaRPr>
          </a:p>
          <a:p>
            <a:pPr algn="l"/>
            <a:r>
              <a:rPr lang="zh-CN" altLang="zh-CN" sz="2500" b="1" dirty="0" smtClean="0">
                <a:latin typeface="楷体" panose="02010609060101010101" pitchFamily="49" charset="-122"/>
                <a:ea typeface="楷体" panose="02010609060101010101" pitchFamily="49" charset="-122"/>
              </a:rPr>
              <a:t>专业班级</a:t>
            </a:r>
            <a:r>
              <a:rPr lang="zh-CN" altLang="en-US" sz="2500" b="1" dirty="0" smtClean="0">
                <a:latin typeface="楷体" panose="02010609060101010101" pitchFamily="49" charset="-122"/>
                <a:ea typeface="楷体" panose="02010609060101010101" pitchFamily="49" charset="-122"/>
              </a:rPr>
              <a:t>：</a:t>
            </a:r>
            <a:r>
              <a:rPr lang="zh-CN" altLang="zh-CN" sz="2500" dirty="0" smtClean="0">
                <a:latin typeface="楷体" panose="02010609060101010101" pitchFamily="49" charset="-122"/>
                <a:ea typeface="楷体" panose="02010609060101010101" pitchFamily="49" charset="-122"/>
              </a:rPr>
              <a:t>结构</a:t>
            </a:r>
            <a:r>
              <a:rPr lang="en-US" altLang="zh-CN" sz="2500" dirty="0">
                <a:latin typeface="楷体" panose="02010609060101010101" pitchFamily="49" charset="-122"/>
                <a:ea typeface="楷体" panose="02010609060101010101" pitchFamily="49" charset="-122"/>
              </a:rPr>
              <a:t>1201</a:t>
            </a:r>
          </a:p>
          <a:p>
            <a:pPr algn="l"/>
            <a:r>
              <a:rPr lang="zh-CN" altLang="zh-CN" sz="2500" b="1" dirty="0" smtClean="0">
                <a:latin typeface="楷体" panose="02010609060101010101" pitchFamily="49" charset="-122"/>
                <a:ea typeface="楷体" panose="02010609060101010101" pitchFamily="49" charset="-122"/>
              </a:rPr>
              <a:t>学生</a:t>
            </a:r>
            <a:r>
              <a:rPr lang="zh-CN" altLang="en-US" sz="2500" b="1" dirty="0" smtClean="0">
                <a:latin typeface="楷体" panose="02010609060101010101" pitchFamily="49" charset="-122"/>
                <a:ea typeface="楷体" panose="02010609060101010101" pitchFamily="49" charset="-122"/>
              </a:rPr>
              <a:t>：</a:t>
            </a:r>
            <a:r>
              <a:rPr lang="zh-CN" altLang="zh-CN" sz="2500" dirty="0" smtClean="0">
                <a:latin typeface="楷体" panose="02010609060101010101" pitchFamily="49" charset="-122"/>
                <a:ea typeface="楷体" panose="02010609060101010101" pitchFamily="49" charset="-122"/>
              </a:rPr>
              <a:t>郭</a:t>
            </a:r>
            <a:r>
              <a:rPr lang="zh-CN" altLang="zh-CN" sz="2500" dirty="0">
                <a:latin typeface="楷体" panose="02010609060101010101" pitchFamily="49" charset="-122"/>
                <a:ea typeface="楷体" panose="02010609060101010101" pitchFamily="49" charset="-122"/>
              </a:rPr>
              <a:t>缔</a:t>
            </a:r>
            <a:endParaRPr lang="en-US" altLang="zh-CN" sz="2500" dirty="0">
              <a:latin typeface="楷体" panose="02010609060101010101" pitchFamily="49" charset="-122"/>
              <a:ea typeface="楷体" panose="02010609060101010101" pitchFamily="49" charset="-122"/>
            </a:endParaRPr>
          </a:p>
          <a:p>
            <a:pPr algn="l"/>
            <a:r>
              <a:rPr lang="zh-CN" altLang="zh-CN" sz="2500" b="1" dirty="0">
                <a:latin typeface="楷体" panose="02010609060101010101" pitchFamily="49" charset="-122"/>
                <a:ea typeface="楷体" panose="02010609060101010101" pitchFamily="49" charset="-122"/>
              </a:rPr>
              <a:t>学</a:t>
            </a:r>
            <a:r>
              <a:rPr lang="zh-CN" altLang="zh-CN" sz="2500" b="1" dirty="0" smtClean="0">
                <a:latin typeface="楷体" panose="02010609060101010101" pitchFamily="49" charset="-122"/>
                <a:ea typeface="楷体" panose="02010609060101010101" pitchFamily="49" charset="-122"/>
              </a:rPr>
              <a:t>号</a:t>
            </a:r>
            <a:r>
              <a:rPr lang="zh-CN" altLang="en-US" sz="2500" b="1" dirty="0" smtClean="0">
                <a:latin typeface="楷体" panose="02010609060101010101" pitchFamily="49" charset="-122"/>
                <a:ea typeface="楷体" panose="02010609060101010101" pitchFamily="49" charset="-122"/>
              </a:rPr>
              <a:t>：</a:t>
            </a:r>
            <a:r>
              <a:rPr lang="en-US" altLang="zh-CN" sz="2500" dirty="0" smtClean="0">
                <a:latin typeface="楷体" panose="02010609060101010101" pitchFamily="49" charset="-122"/>
                <a:ea typeface="楷体" panose="02010609060101010101" pitchFamily="49" charset="-122"/>
              </a:rPr>
              <a:t>201212070105</a:t>
            </a:r>
            <a:endParaRPr lang="en-US" altLang="zh-CN" sz="2500" dirty="0">
              <a:latin typeface="楷体" panose="02010609060101010101" pitchFamily="49" charset="-122"/>
              <a:ea typeface="楷体" panose="02010609060101010101" pitchFamily="49" charset="-122"/>
            </a:endParaRPr>
          </a:p>
          <a:p>
            <a:pPr algn="l"/>
            <a:r>
              <a:rPr lang="zh-CN" altLang="zh-CN" sz="2500" b="1" dirty="0">
                <a:latin typeface="楷体" panose="02010609060101010101" pitchFamily="49" charset="-122"/>
                <a:ea typeface="楷体" panose="02010609060101010101" pitchFamily="49" charset="-122"/>
              </a:rPr>
              <a:t>指导</a:t>
            </a:r>
            <a:r>
              <a:rPr lang="zh-CN" altLang="zh-CN" sz="2500" b="1" dirty="0" smtClean="0">
                <a:latin typeface="楷体" panose="02010609060101010101" pitchFamily="49" charset="-122"/>
                <a:ea typeface="楷体" panose="02010609060101010101" pitchFamily="49" charset="-122"/>
              </a:rPr>
              <a:t>教师</a:t>
            </a:r>
            <a:r>
              <a:rPr lang="zh-CN" altLang="en-US" sz="2500" b="1" dirty="0" smtClean="0">
                <a:latin typeface="楷体" panose="02010609060101010101" pitchFamily="49" charset="-122"/>
                <a:ea typeface="楷体" panose="02010609060101010101" pitchFamily="49" charset="-122"/>
              </a:rPr>
              <a:t>：</a:t>
            </a:r>
            <a:r>
              <a:rPr lang="zh-CN" altLang="zh-CN" sz="2500" dirty="0" smtClean="0">
                <a:latin typeface="楷体" panose="02010609060101010101" pitchFamily="49" charset="-122"/>
                <a:ea typeface="楷体" panose="02010609060101010101" pitchFamily="49" charset="-122"/>
              </a:rPr>
              <a:t>黄晓东</a:t>
            </a:r>
            <a:endParaRPr lang="zh-CN" altLang="en-US" sz="2500" dirty="0">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152400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1"/>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09937" y="639764"/>
            <a:ext cx="2524125" cy="847725"/>
          </a:xfrm>
          <a:prstGeom prst="rect">
            <a:avLst/>
          </a:prstGeom>
          <a:noFill/>
          <a:extLst>
            <a:ext uri="{909E8E84-426E-40DD-AFC4-6F175D3DCCD1}">
              <a14:hiddenFill xmlns:a14="http://schemas.microsoft.com/office/drawing/2010/main">
                <a:solidFill>
                  <a:srgbClr val="FFFFFF"/>
                </a:solidFill>
              </a14:hiddenFill>
            </a:ext>
          </a:extLst>
        </p:spPr>
      </p:pic>
      <p:sp>
        <p:nvSpPr>
          <p:cNvPr id="8" name="页脚占位符 7"/>
          <p:cNvSpPr>
            <a:spLocks noGrp="1"/>
          </p:cNvSpPr>
          <p:nvPr>
            <p:ph type="ftr" sz="quarter" idx="11"/>
          </p:nvPr>
        </p:nvSpPr>
        <p:spPr/>
        <p:txBody>
          <a:bodyPr/>
          <a:lstStyle/>
          <a:p>
            <a:r>
              <a:rPr lang="zh-CN" altLang="en-US" dirty="0" smtClean="0"/>
              <a:t>毕业论文开题报告</a:t>
            </a:r>
            <a:endParaRPr lang="zh-CN" altLang="en-US" dirty="0"/>
          </a:p>
        </p:txBody>
      </p:sp>
      <p:sp>
        <p:nvSpPr>
          <p:cNvPr id="9" name="灯片编号占位符 8"/>
          <p:cNvSpPr>
            <a:spLocks noGrp="1"/>
          </p:cNvSpPr>
          <p:nvPr>
            <p:ph type="sldNum" sz="quarter" idx="12"/>
          </p:nvPr>
        </p:nvSpPr>
        <p:spPr/>
        <p:txBody>
          <a:bodyPr/>
          <a:lstStyle/>
          <a:p>
            <a:fld id="{1F4DC02A-43F8-42E8-897B-0B16420FFFFD}" type="slidenum">
              <a:rPr lang="zh-CN" altLang="en-US" smtClean="0"/>
              <a:t>1</a:t>
            </a:fld>
            <a:endParaRPr lang="zh-CN" altLang="en-US"/>
          </a:p>
        </p:txBody>
      </p:sp>
    </p:spTree>
    <p:extLst>
      <p:ext uri="{BB962C8B-B14F-4D97-AF65-F5344CB8AC3E}">
        <p14:creationId xmlns:p14="http://schemas.microsoft.com/office/powerpoint/2010/main" val="324884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4"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研究目的</a:t>
            </a:r>
          </a:p>
        </p:txBody>
      </p:sp>
      <p:sp>
        <p:nvSpPr>
          <p:cNvPr id="5"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r>
              <a:rPr lang="zh-CN" altLang="zh-CN" sz="2400" dirty="0">
                <a:latin typeface="华文细黑" panose="02010600040101010101" pitchFamily="2" charset="-122"/>
                <a:ea typeface="华文细黑" panose="02010600040101010101" pitchFamily="2" charset="-122"/>
              </a:rPr>
              <a:t>频率优化在很多工程领域有着非常重要的意义，如航空和汽车领域。为避免共振的发生，</a:t>
            </a:r>
            <a:r>
              <a:rPr lang="zh-CN" altLang="en-US" sz="2400" dirty="0">
                <a:latin typeface="华文细黑" panose="02010600040101010101" pitchFamily="2" charset="-122"/>
                <a:ea typeface="华文细黑" panose="02010600040101010101" pitchFamily="2" charset="-122"/>
              </a:rPr>
              <a:t>通常</a:t>
            </a:r>
            <a:r>
              <a:rPr lang="zh-CN" altLang="zh-CN" sz="2400" dirty="0">
                <a:latin typeface="华文细黑" panose="02010600040101010101" pitchFamily="2" charset="-122"/>
                <a:ea typeface="华文细黑" panose="02010600040101010101" pitchFamily="2" charset="-122"/>
              </a:rPr>
              <a:t>需要尽可能提高结构的一阶固有频率</a:t>
            </a:r>
            <a:r>
              <a:rPr lang="zh-CN" altLang="zh-CN" sz="2400" dirty="0" smtClean="0">
                <a:latin typeface="华文细黑" panose="02010600040101010101" pitchFamily="2" charset="-122"/>
                <a:ea typeface="华文细黑" panose="02010600040101010101" pitchFamily="2" charset="-122"/>
              </a:rPr>
              <a:t>。本文</a:t>
            </a:r>
            <a:r>
              <a:rPr lang="zh-CN" altLang="zh-CN" sz="2400" dirty="0">
                <a:latin typeface="华文细黑" panose="02010600040101010101" pitchFamily="2" charset="-122"/>
                <a:ea typeface="华文细黑" panose="02010600040101010101" pitchFamily="2" charset="-122"/>
              </a:rPr>
              <a:t>将分析利用基于改进的</a:t>
            </a:r>
            <a:r>
              <a:rPr lang="en-US" altLang="zh-CN" sz="2400" dirty="0">
                <a:latin typeface="华文细黑" panose="02010600040101010101" pitchFamily="2" charset="-122"/>
                <a:ea typeface="华文细黑" panose="02010600040101010101" pitchFamily="2" charset="-122"/>
              </a:rPr>
              <a:t>SIMP</a:t>
            </a:r>
            <a:r>
              <a:rPr lang="zh-CN" altLang="zh-CN" sz="2400" dirty="0">
                <a:latin typeface="华文细黑" panose="02010600040101010101" pitchFamily="2" charset="-122"/>
                <a:ea typeface="华文细黑" panose="02010600040101010101" pitchFamily="2" charset="-122"/>
              </a:rPr>
              <a:t>模型的</a:t>
            </a:r>
            <a:r>
              <a:rPr lang="en-US" altLang="zh-CN" sz="2400" dirty="0">
                <a:latin typeface="华文细黑" panose="02010600040101010101" pitchFamily="2" charset="-122"/>
                <a:ea typeface="华文细黑" panose="02010600040101010101" pitchFamily="2" charset="-122"/>
              </a:rPr>
              <a:t>BESO</a:t>
            </a:r>
            <a:r>
              <a:rPr lang="zh-CN" altLang="zh-CN" sz="2400" dirty="0">
                <a:latin typeface="华文细黑" panose="02010600040101010101" pitchFamily="2" charset="-122"/>
                <a:ea typeface="华文细黑" panose="02010600040101010101" pitchFamily="2" charset="-122"/>
              </a:rPr>
              <a:t>算法，利用商业数学软件编写计算程序，来实现基频最大化的结构拓扑优化。并通过若干个算例，分析程序的可行性。</a:t>
            </a:r>
          </a:p>
        </p:txBody>
      </p:sp>
      <p:sp>
        <p:nvSpPr>
          <p:cNvPr id="3" name="灯片编号占位符 2"/>
          <p:cNvSpPr>
            <a:spLocks noGrp="1"/>
          </p:cNvSpPr>
          <p:nvPr>
            <p:ph type="sldNum" sz="quarter" idx="12"/>
          </p:nvPr>
        </p:nvSpPr>
        <p:spPr/>
        <p:txBody>
          <a:bodyPr/>
          <a:lstStyle/>
          <a:p>
            <a:fld id="{1F4DC02A-43F8-42E8-897B-0B16420FFFFD}" type="slidenum">
              <a:rPr lang="zh-CN" altLang="en-US" smtClean="0"/>
              <a:t>10</a:t>
            </a:fld>
            <a:endParaRPr lang="zh-CN" altLang="en-US"/>
          </a:p>
        </p:txBody>
      </p:sp>
    </p:spTree>
    <p:extLst>
      <p:ext uri="{BB962C8B-B14F-4D97-AF65-F5344CB8AC3E}">
        <p14:creationId xmlns:p14="http://schemas.microsoft.com/office/powerpoint/2010/main" val="2503455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dirty="0"/>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黑体" panose="02010609060101010101" pitchFamily="49" charset="-122"/>
                <a:ea typeface="黑体" panose="02010609060101010101" pitchFamily="49" charset="-122"/>
              </a:rPr>
              <a:t>研究现状</a:t>
            </a:r>
            <a:r>
              <a:rPr lang="zh-CN" altLang="en-US" dirty="0">
                <a:latin typeface="黑体" panose="02010609060101010101" pitchFamily="49" charset="-122"/>
                <a:ea typeface="黑体" panose="02010609060101010101" pitchFamily="49" charset="-122"/>
              </a:rPr>
              <a:t>和发展趋势</a:t>
            </a:r>
          </a:p>
        </p:txBody>
      </p:sp>
      <p:sp>
        <p:nvSpPr>
          <p:cNvPr id="4" name="内容占位符 2"/>
          <p:cNvSpPr txBox="1">
            <a:spLocks/>
          </p:cNvSpPr>
          <p:nvPr/>
        </p:nvSpPr>
        <p:spPr>
          <a:xfrm>
            <a:off x="628650" y="1323975"/>
            <a:ext cx="7886700" cy="50323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70000"/>
              </a:lnSpc>
              <a:buNone/>
            </a:pPr>
            <a:r>
              <a:rPr lang="zh-CN" altLang="zh-CN" sz="2400" dirty="0">
                <a:latin typeface="华文细黑" panose="02010600040101010101" pitchFamily="2" charset="-122"/>
                <a:ea typeface="华文细黑" panose="02010600040101010101" pitchFamily="2" charset="-122"/>
              </a:rPr>
              <a:t>目前被广泛研究的拓扑优化方法有均匀化（</a:t>
            </a:r>
            <a:r>
              <a:rPr lang="en-US" altLang="zh-CN" sz="2400" dirty="0">
                <a:latin typeface="华文细黑" panose="02010600040101010101" pitchFamily="2" charset="-122"/>
                <a:ea typeface="华文细黑" panose="02010600040101010101" pitchFamily="2" charset="-122"/>
              </a:rPr>
              <a:t>Homogenization Method</a:t>
            </a:r>
            <a:r>
              <a:rPr lang="zh-CN" altLang="zh-CN" sz="2400" dirty="0">
                <a:latin typeface="华文细黑" panose="02010600040101010101" pitchFamily="2" charset="-122"/>
                <a:ea typeface="华文细黑" panose="02010600040101010101" pitchFamily="2" charset="-122"/>
              </a:rPr>
              <a:t>）、密度法、遗传算法、变厚度法、渐进结构优化法（</a:t>
            </a:r>
            <a:r>
              <a:rPr lang="en-US" altLang="zh-CN" sz="2400" dirty="0">
                <a:latin typeface="华文细黑" panose="02010600040101010101" pitchFamily="2" charset="-122"/>
                <a:ea typeface="华文细黑" panose="02010600040101010101" pitchFamily="2" charset="-122"/>
              </a:rPr>
              <a:t>Evolutionary Structural Optimization</a:t>
            </a:r>
            <a:r>
              <a:rPr lang="zh-CN" altLang="zh-CN" sz="2400" dirty="0">
                <a:latin typeface="华文细黑" panose="02010600040101010101" pitchFamily="2" charset="-122"/>
                <a:ea typeface="华文细黑" panose="02010600040101010101" pitchFamily="2" charset="-122"/>
              </a:rPr>
              <a:t>）以及由此发展出的双方向渐进结构优化法（</a:t>
            </a:r>
            <a:r>
              <a:rPr lang="en-US" altLang="zh-CN" sz="2400" dirty="0">
                <a:latin typeface="华文细黑" panose="02010600040101010101" pitchFamily="2" charset="-122"/>
                <a:ea typeface="华文细黑" panose="02010600040101010101" pitchFamily="2" charset="-122"/>
              </a:rPr>
              <a:t>BESO</a:t>
            </a:r>
            <a:r>
              <a:rPr lang="zh-CN" altLang="zh-CN" sz="2400" dirty="0">
                <a:latin typeface="华文细黑" panose="02010600040101010101" pitchFamily="2" charset="-122"/>
                <a:ea typeface="华文细黑" panose="02010600040101010101" pitchFamily="2" charset="-122"/>
              </a:rPr>
              <a:t>）。本文主要是对</a:t>
            </a:r>
            <a:r>
              <a:rPr lang="en-US" altLang="zh-CN" sz="2400" dirty="0">
                <a:latin typeface="华文细黑" panose="02010600040101010101" pitchFamily="2" charset="-122"/>
                <a:ea typeface="华文细黑" panose="02010600040101010101" pitchFamily="2" charset="-122"/>
              </a:rPr>
              <a:t>BESO</a:t>
            </a:r>
            <a:r>
              <a:rPr lang="zh-CN" altLang="zh-CN" sz="2400" dirty="0">
                <a:latin typeface="华文细黑" panose="02010600040101010101" pitchFamily="2" charset="-122"/>
                <a:ea typeface="华文细黑" panose="02010600040101010101" pitchFamily="2" charset="-122"/>
              </a:rPr>
              <a:t>算法在基于频率的拓扑优化的问题进行讨论</a:t>
            </a:r>
            <a:r>
              <a:rPr lang="zh-CN" altLang="zh-CN" sz="2400" dirty="0" smtClean="0">
                <a:latin typeface="华文细黑" panose="02010600040101010101" pitchFamily="2" charset="-122"/>
                <a:ea typeface="华文细黑" panose="02010600040101010101" pitchFamily="2" charset="-122"/>
              </a:rPr>
              <a:t>。</a:t>
            </a:r>
            <a:endParaRPr lang="zh-CN" altLang="zh-CN" sz="2400" dirty="0">
              <a:latin typeface="华文细黑" panose="02010600040101010101" pitchFamily="2" charset="-122"/>
              <a:ea typeface="华文细黑" panose="02010600040101010101" pitchFamily="2" charset="-122"/>
            </a:endParaRPr>
          </a:p>
        </p:txBody>
      </p:sp>
      <p:sp>
        <p:nvSpPr>
          <p:cNvPr id="5" name="灯片编号占位符 4"/>
          <p:cNvSpPr>
            <a:spLocks noGrp="1"/>
          </p:cNvSpPr>
          <p:nvPr>
            <p:ph type="sldNum" sz="quarter" idx="12"/>
          </p:nvPr>
        </p:nvSpPr>
        <p:spPr/>
        <p:txBody>
          <a:bodyPr/>
          <a:lstStyle/>
          <a:p>
            <a:fld id="{1F4DC02A-43F8-42E8-897B-0B16420FFFFD}" type="slidenum">
              <a:rPr lang="zh-CN" altLang="en-US" smtClean="0"/>
              <a:t>11</a:t>
            </a:fld>
            <a:endParaRPr lang="zh-CN" altLang="en-US"/>
          </a:p>
        </p:txBody>
      </p:sp>
    </p:spTree>
    <p:extLst>
      <p:ext uri="{BB962C8B-B14F-4D97-AF65-F5344CB8AC3E}">
        <p14:creationId xmlns:p14="http://schemas.microsoft.com/office/powerpoint/2010/main" val="242283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研究现状和发展趋势</a:t>
            </a: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70000"/>
              </a:lnSpc>
              <a:buNone/>
            </a:pPr>
            <a:r>
              <a:rPr lang="zh-CN" altLang="zh-CN" sz="2400" dirty="0">
                <a:latin typeface="华文细黑" panose="02010600040101010101" pitchFamily="2" charset="-122"/>
                <a:ea typeface="华文细黑" panose="02010600040101010101" pitchFamily="2" charset="-122"/>
              </a:rPr>
              <a:t>渐进结构优化方法（</a:t>
            </a:r>
            <a:r>
              <a:rPr lang="en-US" altLang="zh-CN" sz="2400" dirty="0">
                <a:latin typeface="华文细黑" panose="02010600040101010101" pitchFamily="2" charset="-122"/>
                <a:ea typeface="华文细黑" panose="02010600040101010101" pitchFamily="2" charset="-122"/>
              </a:rPr>
              <a:t>Evolutionary Structural Optimization-ESO</a:t>
            </a:r>
            <a:r>
              <a:rPr lang="zh-CN" altLang="zh-CN" sz="2400" dirty="0">
                <a:latin typeface="华文细黑" panose="02010600040101010101" pitchFamily="2" charset="-122"/>
                <a:ea typeface="华文细黑" panose="02010600040101010101" pitchFamily="2" charset="-122"/>
              </a:rPr>
              <a:t>），由谢亿民和</a:t>
            </a:r>
            <a:r>
              <a:rPr lang="en-US" altLang="zh-CN" sz="2400" dirty="0">
                <a:latin typeface="华文细黑" panose="02010600040101010101" pitchFamily="2" charset="-122"/>
                <a:ea typeface="华文细黑" panose="02010600040101010101" pitchFamily="2" charset="-122"/>
              </a:rPr>
              <a:t>Steven G.P.</a:t>
            </a:r>
            <a:r>
              <a:rPr lang="zh-CN" altLang="zh-CN" sz="2400" dirty="0">
                <a:latin typeface="华文细黑" panose="02010600040101010101" pitchFamily="2" charset="-122"/>
                <a:ea typeface="华文细黑" panose="02010600040101010101" pitchFamily="2" charset="-122"/>
              </a:rPr>
              <a:t>于</a:t>
            </a:r>
            <a:r>
              <a:rPr lang="en-US" altLang="zh-CN" sz="2400" dirty="0">
                <a:latin typeface="华文细黑" panose="02010600040101010101" pitchFamily="2" charset="-122"/>
                <a:ea typeface="华文细黑" panose="02010600040101010101" pitchFamily="2" charset="-122"/>
              </a:rPr>
              <a:t>90</a:t>
            </a:r>
            <a:r>
              <a:rPr lang="zh-CN" altLang="zh-CN" sz="2400" dirty="0">
                <a:latin typeface="华文细黑" panose="02010600040101010101" pitchFamily="2" charset="-122"/>
                <a:ea typeface="华文细黑" panose="02010600040101010101" pitchFamily="2" charset="-122"/>
              </a:rPr>
              <a:t>年代提出，用于解决连续体结构的拓扑优化问题。</a:t>
            </a:r>
            <a:r>
              <a:rPr lang="en-US" altLang="zh-CN" sz="2400" dirty="0">
                <a:latin typeface="华文细黑" panose="02010600040101010101" pitchFamily="2" charset="-122"/>
                <a:ea typeface="华文细黑" panose="02010600040101010101" pitchFamily="2" charset="-122"/>
              </a:rPr>
              <a:t>ESO</a:t>
            </a:r>
            <a:r>
              <a:rPr lang="zh-CN" altLang="zh-CN" sz="2400" dirty="0">
                <a:latin typeface="华文细黑" panose="02010600040101010101" pitchFamily="2" charset="-122"/>
                <a:ea typeface="华文细黑" panose="02010600040101010101" pitchFamily="2" charset="-122"/>
              </a:rPr>
              <a:t>算法的主要思想是通过从初始设计域内将无效或者低效的部分逐步删除，实现结构的拓扑分布和形状达到最佳。</a:t>
            </a:r>
            <a:r>
              <a:rPr lang="en-US" altLang="zh-CN" sz="2400" dirty="0">
                <a:latin typeface="华文细黑" panose="02010600040101010101" pitchFamily="2" charset="-122"/>
                <a:ea typeface="华文细黑" panose="02010600040101010101" pitchFamily="2" charset="-122"/>
              </a:rPr>
              <a:t>ESO</a:t>
            </a:r>
            <a:r>
              <a:rPr lang="zh-CN" altLang="zh-CN" sz="2400" dirty="0">
                <a:latin typeface="华文细黑" panose="02010600040101010101" pitchFamily="2" charset="-122"/>
                <a:ea typeface="华文细黑" panose="02010600040101010101" pitchFamily="2" charset="-122"/>
              </a:rPr>
              <a:t>算法为应力、刚度优化，或振动频率等方向的优化提供了统一的解决思路</a:t>
            </a:r>
            <a:r>
              <a:rPr lang="zh-CN" altLang="zh-CN" sz="2400" dirty="0" smtClean="0">
                <a:latin typeface="华文细黑" panose="02010600040101010101" pitchFamily="2" charset="-122"/>
                <a:ea typeface="华文细黑" panose="02010600040101010101" pitchFamily="2" charset="-122"/>
              </a:rPr>
              <a:t>。</a:t>
            </a:r>
            <a:endParaRPr lang="zh-CN" altLang="zh-CN" sz="2400" dirty="0">
              <a:latin typeface="华文细黑" panose="02010600040101010101" pitchFamily="2" charset="-122"/>
              <a:ea typeface="华文细黑" panose="02010600040101010101" pitchFamily="2" charset="-122"/>
            </a:endParaRPr>
          </a:p>
        </p:txBody>
      </p:sp>
      <p:sp>
        <p:nvSpPr>
          <p:cNvPr id="5" name="灯片编号占位符 4"/>
          <p:cNvSpPr>
            <a:spLocks noGrp="1"/>
          </p:cNvSpPr>
          <p:nvPr>
            <p:ph type="sldNum" sz="quarter" idx="12"/>
          </p:nvPr>
        </p:nvSpPr>
        <p:spPr/>
        <p:txBody>
          <a:bodyPr/>
          <a:lstStyle/>
          <a:p>
            <a:fld id="{1F4DC02A-43F8-42E8-897B-0B16420FFFFD}" type="slidenum">
              <a:rPr lang="zh-CN" altLang="en-US" smtClean="0"/>
              <a:t>12</a:t>
            </a:fld>
            <a:endParaRPr lang="zh-CN" altLang="en-US"/>
          </a:p>
        </p:txBody>
      </p:sp>
    </p:spTree>
    <p:extLst>
      <p:ext uri="{BB962C8B-B14F-4D97-AF65-F5344CB8AC3E}">
        <p14:creationId xmlns:p14="http://schemas.microsoft.com/office/powerpoint/2010/main" val="1908374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研究现状和发展趋势</a:t>
            </a: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70000"/>
              </a:lnSpc>
              <a:buNone/>
            </a:pPr>
            <a:r>
              <a:rPr lang="zh-CN" altLang="zh-CN" sz="2400" dirty="0">
                <a:latin typeface="华文细黑" panose="02010600040101010101" pitchFamily="2" charset="-122"/>
                <a:ea typeface="华文细黑" panose="02010600040101010101" pitchFamily="2" charset="-122"/>
              </a:rPr>
              <a:t>由于在低密度区域会产生伪局部模态，固体各向同性微材料惩罚模型（</a:t>
            </a:r>
            <a:r>
              <a:rPr lang="en-US" altLang="zh-CN" sz="2400" dirty="0">
                <a:latin typeface="华文细黑" panose="02010600040101010101" pitchFamily="2" charset="-122"/>
                <a:ea typeface="华文细黑" panose="02010600040101010101" pitchFamily="2" charset="-122"/>
              </a:rPr>
              <a:t>SIMP</a:t>
            </a:r>
            <a:r>
              <a:rPr lang="zh-CN" altLang="zh-CN" sz="2400" dirty="0">
                <a:latin typeface="华文细黑" panose="02010600040101010101" pitchFamily="2" charset="-122"/>
                <a:ea typeface="华文细黑" panose="02010600040101010101" pitchFamily="2" charset="-122"/>
              </a:rPr>
              <a:t>）无法很好的解决频率优化。黄晓东于</a:t>
            </a:r>
            <a:r>
              <a:rPr lang="en-US" altLang="zh-CN" sz="2400" dirty="0">
                <a:latin typeface="华文细黑" panose="02010600040101010101" pitchFamily="2" charset="-122"/>
                <a:ea typeface="华文细黑" panose="02010600040101010101" pitchFamily="2" charset="-122"/>
              </a:rPr>
              <a:t>2010</a:t>
            </a:r>
            <a:r>
              <a:rPr lang="zh-CN" altLang="zh-CN" sz="2400" dirty="0">
                <a:latin typeface="华文细黑" panose="02010600040101010101" pitchFamily="2" charset="-122"/>
                <a:ea typeface="华文细黑" panose="02010600040101010101" pitchFamily="2" charset="-122"/>
              </a:rPr>
              <a:t>年提出基于改进的</a:t>
            </a:r>
            <a:r>
              <a:rPr lang="en-US" altLang="zh-CN" sz="2400" dirty="0">
                <a:latin typeface="华文细黑" panose="02010600040101010101" pitchFamily="2" charset="-122"/>
                <a:ea typeface="华文细黑" panose="02010600040101010101" pitchFamily="2" charset="-122"/>
              </a:rPr>
              <a:t>SIMP</a:t>
            </a:r>
            <a:r>
              <a:rPr lang="zh-CN" altLang="zh-CN" sz="2400" dirty="0">
                <a:latin typeface="华文细黑" panose="02010600040101010101" pitchFamily="2" charset="-122"/>
                <a:ea typeface="华文细黑" panose="02010600040101010101" pitchFamily="2" charset="-122"/>
              </a:rPr>
              <a:t>模型的</a:t>
            </a:r>
            <a:r>
              <a:rPr lang="en-US" altLang="zh-CN" sz="2400" dirty="0">
                <a:latin typeface="华文细黑" panose="02010600040101010101" pitchFamily="2" charset="-122"/>
                <a:ea typeface="华文细黑" panose="02010600040101010101" pitchFamily="2" charset="-122"/>
              </a:rPr>
              <a:t>BESO</a:t>
            </a:r>
            <a:r>
              <a:rPr lang="zh-CN" altLang="zh-CN" sz="2400" dirty="0">
                <a:latin typeface="华文细黑" panose="02010600040101010101" pitchFamily="2" charset="-122"/>
                <a:ea typeface="华文细黑" panose="02010600040101010101" pitchFamily="2" charset="-122"/>
              </a:rPr>
              <a:t>算法，计算结果表明这个算法是高效的，并且可以对多种频率优化问题优化得到收敛的实体</a:t>
            </a:r>
            <a:r>
              <a:rPr lang="en-US" altLang="zh-CN" sz="2400" dirty="0">
                <a:latin typeface="华文细黑" panose="02010600040101010101" pitchFamily="2" charset="-122"/>
                <a:ea typeface="华文细黑" panose="02010600040101010101" pitchFamily="2" charset="-122"/>
              </a:rPr>
              <a:t>-</a:t>
            </a:r>
            <a:r>
              <a:rPr lang="zh-CN" altLang="zh-CN" sz="2400" dirty="0">
                <a:latin typeface="华文细黑" panose="02010600040101010101" pitchFamily="2" charset="-122"/>
                <a:ea typeface="华文细黑" panose="02010600040101010101" pitchFamily="2" charset="-122"/>
              </a:rPr>
              <a:t>空心或者双材料的优化结果。对于进化过程中的稳定性问题，采用了新的网格过滤法进行优化，有效得避免了棋盘格现象的产生。</a:t>
            </a:r>
          </a:p>
        </p:txBody>
      </p:sp>
      <p:sp>
        <p:nvSpPr>
          <p:cNvPr id="5" name="灯片编号占位符 4"/>
          <p:cNvSpPr>
            <a:spLocks noGrp="1"/>
          </p:cNvSpPr>
          <p:nvPr>
            <p:ph type="sldNum" sz="quarter" idx="12"/>
          </p:nvPr>
        </p:nvSpPr>
        <p:spPr/>
        <p:txBody>
          <a:bodyPr/>
          <a:lstStyle/>
          <a:p>
            <a:fld id="{1F4DC02A-43F8-42E8-897B-0B16420FFFFD}" type="slidenum">
              <a:rPr lang="zh-CN" altLang="en-US" smtClean="0"/>
              <a:t>13</a:t>
            </a:fld>
            <a:endParaRPr lang="zh-CN" altLang="en-US"/>
          </a:p>
        </p:txBody>
      </p:sp>
    </p:spTree>
    <p:extLst>
      <p:ext uri="{BB962C8B-B14F-4D97-AF65-F5344CB8AC3E}">
        <p14:creationId xmlns:p14="http://schemas.microsoft.com/office/powerpoint/2010/main" val="3719694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黑体" panose="02010609060101010101" pitchFamily="49" charset="-122"/>
                <a:ea typeface="黑体" panose="02010609060101010101" pitchFamily="49" charset="-122"/>
              </a:rPr>
              <a:t>研究</a:t>
            </a:r>
            <a:r>
              <a:rPr lang="zh-CN" altLang="en-US" dirty="0">
                <a:latin typeface="黑体" panose="02010609060101010101" pitchFamily="49" charset="-122"/>
                <a:ea typeface="黑体" panose="02010609060101010101" pitchFamily="49" charset="-122"/>
              </a:rPr>
              <a:t>途径</a:t>
            </a:r>
          </a:p>
        </p:txBody>
      </p:sp>
      <p:sp>
        <p:nvSpPr>
          <p:cNvPr id="4" name="内容占位符 2"/>
          <p:cNvSpPr txBox="1">
            <a:spLocks/>
          </p:cNvSpPr>
          <p:nvPr/>
        </p:nvSpPr>
        <p:spPr>
          <a:xfrm>
            <a:off x="628650" y="1323975"/>
            <a:ext cx="7886700" cy="503237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利用所</a:t>
            </a:r>
            <a:r>
              <a:rPr lang="zh-CN" altLang="en-US" sz="2400" dirty="0">
                <a:latin typeface="华文细黑" panose="02010600040101010101" pitchFamily="2" charset="-122"/>
                <a:ea typeface="华文细黑" panose="02010600040101010101" pitchFamily="2" charset="-122"/>
              </a:rPr>
              <a:t>学的弹性力学，振动理论与有限元分析等</a:t>
            </a:r>
            <a:r>
              <a:rPr lang="zh-CN" altLang="en-US" sz="2400" dirty="0" smtClean="0">
                <a:latin typeface="华文细黑" panose="02010600040101010101" pitchFamily="2" charset="-122"/>
                <a:ea typeface="华文细黑" panose="02010600040101010101" pitchFamily="2" charset="-122"/>
              </a:rPr>
              <a:t>知识，学习</a:t>
            </a:r>
            <a:r>
              <a:rPr lang="zh-CN" altLang="en-US" sz="2400" dirty="0">
                <a:latin typeface="华文细黑" panose="02010600040101010101" pitchFamily="2" charset="-122"/>
                <a:ea typeface="华文细黑" panose="02010600040101010101" pitchFamily="2" charset="-122"/>
              </a:rPr>
              <a:t>理解并分析拓扑优化</a:t>
            </a:r>
            <a:r>
              <a:rPr lang="zh-CN" altLang="en-US" sz="2400" dirty="0" smtClean="0">
                <a:latin typeface="华文细黑" panose="02010600040101010101" pitchFamily="2" charset="-122"/>
                <a:ea typeface="华文细黑" panose="02010600040101010101" pitchFamily="2" charset="-122"/>
              </a:rPr>
              <a:t>理论。</a:t>
            </a:r>
            <a:endParaRPr lang="en-US" altLang="zh-CN" sz="2400" dirty="0" smtClean="0">
              <a:latin typeface="华文细黑" panose="02010600040101010101" pitchFamily="2" charset="-122"/>
              <a:ea typeface="华文细黑" panose="02010600040101010101" pitchFamily="2" charset="-122"/>
            </a:endParaRPr>
          </a:p>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重点有：完成</a:t>
            </a:r>
            <a:r>
              <a:rPr lang="zh-CN" altLang="en-US" sz="2400" dirty="0">
                <a:latin typeface="华文细黑" panose="02010600040101010101" pitchFamily="2" charset="-122"/>
                <a:ea typeface="华文细黑" panose="02010600040101010101" pitchFamily="2" charset="-122"/>
              </a:rPr>
              <a:t>有限元列式推导，敏度分析等公式推导，利用</a:t>
            </a:r>
            <a:r>
              <a:rPr lang="en-US" altLang="zh-CN" sz="2400" dirty="0" err="1">
                <a:latin typeface="华文细黑" panose="02010600040101010101" pitchFamily="2" charset="-122"/>
                <a:ea typeface="华文细黑" panose="02010600040101010101" pitchFamily="2" charset="-122"/>
              </a:rPr>
              <a:t>Matlab</a:t>
            </a:r>
            <a:r>
              <a:rPr lang="zh-CN" altLang="en-US" sz="2400" dirty="0">
                <a:latin typeface="华文细黑" panose="02010600040101010101" pitchFamily="2" charset="-122"/>
                <a:ea typeface="华文细黑" panose="02010600040101010101" pitchFamily="2" charset="-122"/>
              </a:rPr>
              <a:t>进行基于频率的拓扑优化程序的编写，并利用程序进行算例分析，验证程序的正确性。</a:t>
            </a:r>
          </a:p>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难点有：研究</a:t>
            </a:r>
            <a:r>
              <a:rPr lang="zh-CN" altLang="en-US" sz="2400" dirty="0">
                <a:latin typeface="华文细黑" panose="02010600040101010101" pitchFamily="2" charset="-122"/>
                <a:ea typeface="华文细黑" panose="02010600040101010101" pitchFamily="2" charset="-122"/>
              </a:rPr>
              <a:t>棋盘格现象，分析其成因并研究包括网格过滤法在内的各种处理办法。分析</a:t>
            </a:r>
            <a:r>
              <a:rPr lang="en-US" altLang="zh-CN" sz="2400" dirty="0">
                <a:latin typeface="华文细黑" panose="02010600040101010101" pitchFamily="2" charset="-122"/>
                <a:ea typeface="华文细黑" panose="02010600040101010101" pitchFamily="2" charset="-122"/>
              </a:rPr>
              <a:t>SIMP</a:t>
            </a:r>
            <a:r>
              <a:rPr lang="zh-CN" altLang="en-US" sz="2400" dirty="0">
                <a:latin typeface="华文细黑" panose="02010600040101010101" pitchFamily="2" charset="-122"/>
                <a:ea typeface="华文细黑" panose="02010600040101010101" pitchFamily="2" charset="-122"/>
              </a:rPr>
              <a:t>法出现不稳定结果的原因，并对其进行优化。分析计算结果不收敛的改进方法</a:t>
            </a:r>
            <a:r>
              <a:rPr lang="zh-CN" altLang="en-US" sz="2400" dirty="0" smtClean="0">
                <a:latin typeface="华文细黑" panose="02010600040101010101" pitchFamily="2" charset="-122"/>
                <a:ea typeface="华文细黑" panose="02010600040101010101" pitchFamily="2" charset="-122"/>
              </a:rPr>
              <a:t>。</a:t>
            </a:r>
            <a:endParaRPr lang="en-US" altLang="zh-CN" sz="2400" dirty="0" smtClean="0">
              <a:latin typeface="华文细黑" panose="02010600040101010101" pitchFamily="2" charset="-122"/>
              <a:ea typeface="华文细黑" panose="02010600040101010101" pitchFamily="2" charset="-122"/>
            </a:endParaRPr>
          </a:p>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拟尝试元胞自动机</a:t>
            </a:r>
            <a:r>
              <a:rPr lang="zh-CN" altLang="en-US" sz="2400" dirty="0">
                <a:latin typeface="华文细黑" panose="02010600040101010101" pitchFamily="2" charset="-122"/>
                <a:ea typeface="华文细黑" panose="02010600040101010101" pitchFamily="2" charset="-122"/>
              </a:rPr>
              <a:t>中对元</a:t>
            </a:r>
            <a:r>
              <a:rPr lang="zh-CN" altLang="en-US" sz="2400" dirty="0" smtClean="0">
                <a:latin typeface="华文细黑" panose="02010600040101010101" pitchFamily="2" charset="-122"/>
                <a:ea typeface="华文细黑" panose="02010600040101010101" pitchFamily="2" charset="-122"/>
              </a:rPr>
              <a:t>胞判断生死的方法来避免棋盘格现象的产生。并将其与网格过滤法进行比较分析。</a:t>
            </a:r>
            <a:endParaRPr lang="zh-CN" altLang="en-US" sz="2400" dirty="0">
              <a:latin typeface="华文细黑" panose="02010600040101010101" pitchFamily="2" charset="-122"/>
              <a:ea typeface="华文细黑" panose="02010600040101010101" pitchFamily="2" charset="-122"/>
            </a:endParaRPr>
          </a:p>
        </p:txBody>
      </p:sp>
      <p:sp>
        <p:nvSpPr>
          <p:cNvPr id="5" name="灯片编号占位符 4"/>
          <p:cNvSpPr>
            <a:spLocks noGrp="1"/>
          </p:cNvSpPr>
          <p:nvPr>
            <p:ph type="sldNum" sz="quarter" idx="12"/>
          </p:nvPr>
        </p:nvSpPr>
        <p:spPr/>
        <p:txBody>
          <a:bodyPr/>
          <a:lstStyle/>
          <a:p>
            <a:fld id="{1F4DC02A-43F8-42E8-897B-0B16420FFFFD}" type="slidenum">
              <a:rPr lang="zh-CN" altLang="en-US" smtClean="0"/>
              <a:t>14</a:t>
            </a:fld>
            <a:endParaRPr lang="zh-CN" altLang="en-US"/>
          </a:p>
        </p:txBody>
      </p:sp>
    </p:spTree>
    <p:extLst>
      <p:ext uri="{BB962C8B-B14F-4D97-AF65-F5344CB8AC3E}">
        <p14:creationId xmlns:p14="http://schemas.microsoft.com/office/powerpoint/2010/main" val="3773642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黑体" panose="02010609060101010101" pitchFamily="49" charset="-122"/>
                <a:ea typeface="黑体" panose="02010609060101010101" pitchFamily="49" charset="-122"/>
              </a:rPr>
              <a:t>研究进度</a:t>
            </a:r>
            <a:r>
              <a:rPr lang="zh-CN" altLang="en-US" dirty="0">
                <a:latin typeface="黑体" panose="02010609060101010101" pitchFamily="49" charset="-122"/>
                <a:ea typeface="黑体" panose="02010609060101010101" pitchFamily="49" charset="-122"/>
              </a:rPr>
              <a:t>计划</a:t>
            </a: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18</a:t>
            </a:r>
            <a:r>
              <a:rPr lang="zh-CN" altLang="en-US" sz="2400" dirty="0">
                <a:latin typeface="华文细黑" panose="02010600040101010101" pitchFamily="2" charset="-122"/>
                <a:ea typeface="华文细黑" panose="02010600040101010101" pitchFamily="2" charset="-122"/>
              </a:rPr>
              <a:t>日</a:t>
            </a: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3</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7</a:t>
            </a:r>
            <a:r>
              <a:rPr lang="zh-CN" altLang="en-US" sz="2400" dirty="0">
                <a:latin typeface="华文细黑" panose="02010600040101010101" pitchFamily="2" charset="-122"/>
                <a:ea typeface="华文细黑" panose="02010600040101010101" pitchFamily="2" charset="-122"/>
              </a:rPr>
              <a:t>日搜集资料，理论学习</a:t>
            </a:r>
          </a:p>
          <a:p>
            <a:pPr marL="0" indent="457200">
              <a:lnSpc>
                <a:spcPct val="150000"/>
              </a:lnSpc>
              <a:buNone/>
            </a:pP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3</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8</a:t>
            </a:r>
            <a:r>
              <a:rPr lang="zh-CN" altLang="en-US" sz="2400" dirty="0">
                <a:latin typeface="华文细黑" panose="02010600040101010101" pitchFamily="2" charset="-122"/>
                <a:ea typeface="华文细黑" panose="02010600040101010101" pitchFamily="2" charset="-122"/>
              </a:rPr>
              <a:t>日</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9</a:t>
            </a:r>
            <a:r>
              <a:rPr lang="zh-CN" altLang="en-US" sz="2400" dirty="0">
                <a:latin typeface="华文细黑" panose="02010600040101010101" pitchFamily="2" charset="-122"/>
                <a:ea typeface="华文细黑" panose="02010600040101010101" pitchFamily="2" charset="-122"/>
              </a:rPr>
              <a:t>日程序实现和调试，算例演算</a:t>
            </a:r>
          </a:p>
          <a:p>
            <a:pPr marL="0" indent="457200">
              <a:lnSpc>
                <a:spcPct val="150000"/>
              </a:lnSpc>
              <a:buNone/>
            </a:pP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15</a:t>
            </a:r>
            <a:r>
              <a:rPr lang="zh-CN" altLang="en-US" sz="2400" dirty="0">
                <a:latin typeface="华文细黑" panose="02010600040101010101" pitchFamily="2" charset="-122"/>
                <a:ea typeface="华文细黑" panose="02010600040101010101" pitchFamily="2" charset="-122"/>
              </a:rPr>
              <a:t>日</a:t>
            </a:r>
            <a:r>
              <a:rPr lang="en-US" altLang="zh-CN" sz="2400" dirty="0">
                <a:latin typeface="华文细黑" panose="02010600040101010101" pitchFamily="2" charset="-122"/>
                <a:ea typeface="华文细黑" panose="02010600040101010101" pitchFamily="2" charset="-122"/>
              </a:rPr>
              <a:t>~5</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19</a:t>
            </a:r>
            <a:r>
              <a:rPr lang="zh-CN" altLang="en-US" sz="2400" dirty="0">
                <a:latin typeface="华文细黑" panose="02010600040101010101" pitchFamily="2" charset="-122"/>
                <a:ea typeface="华文细黑" panose="02010600040101010101" pitchFamily="2" charset="-122"/>
              </a:rPr>
              <a:t>日理论分析，论文撰写</a:t>
            </a:r>
          </a:p>
          <a:p>
            <a:pPr marL="0" indent="457200">
              <a:lnSpc>
                <a:spcPct val="150000"/>
              </a:lnSpc>
              <a:buNone/>
            </a:pPr>
            <a:r>
              <a:rPr lang="en-US" altLang="zh-CN" sz="2400" dirty="0">
                <a:latin typeface="华文细黑" panose="02010600040101010101" pitchFamily="2" charset="-122"/>
                <a:ea typeface="华文细黑" panose="02010600040101010101" pitchFamily="2" charset="-122"/>
              </a:rPr>
              <a:t>2016</a:t>
            </a:r>
            <a:r>
              <a:rPr lang="zh-CN" altLang="en-US" sz="2400" dirty="0">
                <a:latin typeface="华文细黑" panose="02010600040101010101" pitchFamily="2" charset="-122"/>
                <a:ea typeface="华文细黑" panose="02010600040101010101" pitchFamily="2" charset="-122"/>
              </a:rPr>
              <a:t>年</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10</a:t>
            </a:r>
            <a:r>
              <a:rPr lang="zh-CN" altLang="en-US" sz="2400" dirty="0">
                <a:latin typeface="华文细黑" panose="02010600040101010101" pitchFamily="2" charset="-122"/>
                <a:ea typeface="华文细黑" panose="02010600040101010101" pitchFamily="2" charset="-122"/>
              </a:rPr>
              <a:t>日～</a:t>
            </a:r>
            <a:r>
              <a:rPr lang="en-US" altLang="zh-CN" sz="2400" dirty="0">
                <a:latin typeface="华文细黑" panose="02010600040101010101" pitchFamily="2" charset="-122"/>
                <a:ea typeface="华文细黑" panose="02010600040101010101" pitchFamily="2" charset="-122"/>
              </a:rPr>
              <a:t>4</a:t>
            </a:r>
            <a:r>
              <a:rPr lang="zh-CN" altLang="en-US" sz="2400" dirty="0">
                <a:latin typeface="华文细黑" panose="02010600040101010101" pitchFamily="2" charset="-122"/>
                <a:ea typeface="华文细黑" panose="02010600040101010101" pitchFamily="2" charset="-122"/>
              </a:rPr>
              <a:t>月</a:t>
            </a:r>
            <a:r>
              <a:rPr lang="en-US" altLang="zh-CN" sz="2400" dirty="0">
                <a:latin typeface="华文细黑" panose="02010600040101010101" pitchFamily="2" charset="-122"/>
                <a:ea typeface="华文细黑" panose="02010600040101010101" pitchFamily="2" charset="-122"/>
              </a:rPr>
              <a:t>14</a:t>
            </a:r>
            <a:r>
              <a:rPr lang="zh-CN" altLang="en-US" sz="2400" dirty="0">
                <a:latin typeface="华文细黑" panose="02010600040101010101" pitchFamily="2" charset="-122"/>
                <a:ea typeface="华文细黑" panose="02010600040101010101" pitchFamily="2" charset="-122"/>
              </a:rPr>
              <a:t>日中期检查</a:t>
            </a:r>
          </a:p>
        </p:txBody>
      </p:sp>
      <p:sp>
        <p:nvSpPr>
          <p:cNvPr id="5" name="灯片编号占位符 4"/>
          <p:cNvSpPr>
            <a:spLocks noGrp="1"/>
          </p:cNvSpPr>
          <p:nvPr>
            <p:ph type="sldNum" sz="quarter" idx="12"/>
          </p:nvPr>
        </p:nvSpPr>
        <p:spPr/>
        <p:txBody>
          <a:bodyPr/>
          <a:lstStyle/>
          <a:p>
            <a:fld id="{1F4DC02A-43F8-42E8-897B-0B16420FFFFD}" type="slidenum">
              <a:rPr lang="zh-CN" altLang="en-US" smtClean="0"/>
              <a:t>15</a:t>
            </a:fld>
            <a:endParaRPr lang="zh-CN" altLang="en-US"/>
          </a:p>
        </p:txBody>
      </p:sp>
    </p:spTree>
    <p:extLst>
      <p:ext uri="{BB962C8B-B14F-4D97-AF65-F5344CB8AC3E}">
        <p14:creationId xmlns:p14="http://schemas.microsoft.com/office/powerpoint/2010/main" val="2384154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628650" y="0"/>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参考文献</a:t>
            </a: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r>
              <a:rPr lang="en-US" altLang="zh-CN" sz="2400" dirty="0" smtClean="0">
                <a:latin typeface="华文细黑" panose="02010600040101010101" pitchFamily="2" charset="-122"/>
                <a:ea typeface="华文细黑" panose="02010600040101010101" pitchFamily="2" charset="-122"/>
              </a:rPr>
              <a:t>[1] X</a:t>
            </a:r>
            <a:r>
              <a:rPr lang="en-US" altLang="zh-CN" sz="2400" dirty="0">
                <a:latin typeface="华文细黑" panose="02010600040101010101" pitchFamily="2" charset="-122"/>
                <a:ea typeface="华文细黑" panose="02010600040101010101" pitchFamily="2" charset="-122"/>
              </a:rPr>
              <a:t>. Huang and Y.M. </a:t>
            </a:r>
            <a:r>
              <a:rPr lang="en-US" altLang="zh-CN" sz="2400" dirty="0" err="1">
                <a:latin typeface="华文细黑" panose="02010600040101010101" pitchFamily="2" charset="-122"/>
                <a:ea typeface="华文细黑" panose="02010600040101010101" pitchFamily="2" charset="-122"/>
              </a:rPr>
              <a:t>Xie</a:t>
            </a:r>
            <a:r>
              <a:rPr lang="en-US" altLang="zh-CN" sz="2400" dirty="0">
                <a:latin typeface="华文细黑" panose="02010600040101010101" pitchFamily="2" charset="-122"/>
                <a:ea typeface="华文细黑" panose="02010600040101010101" pitchFamily="2" charset="-122"/>
              </a:rPr>
              <a:t>, Evolutionary Topology Optimization of Continuum Structures: Methods and Applications, John Wiley &amp; Sons, </a:t>
            </a:r>
            <a:r>
              <a:rPr lang="en-US" altLang="zh-CN" sz="2400" dirty="0" err="1">
                <a:latin typeface="华文细黑" panose="02010600040101010101" pitchFamily="2" charset="-122"/>
                <a:ea typeface="华文细黑" panose="02010600040101010101" pitchFamily="2" charset="-122"/>
              </a:rPr>
              <a:t>Chichester</a:t>
            </a:r>
            <a:r>
              <a:rPr lang="en-US" altLang="zh-CN" sz="2400" dirty="0">
                <a:latin typeface="华文细黑" panose="02010600040101010101" pitchFamily="2" charset="-122"/>
                <a:ea typeface="华文细黑" panose="02010600040101010101" pitchFamily="2" charset="-122"/>
              </a:rPr>
              <a:t>, 2010.</a:t>
            </a:r>
          </a:p>
          <a:p>
            <a:pPr marL="0" indent="457200">
              <a:lnSpc>
                <a:spcPct val="150000"/>
              </a:lnSpc>
              <a:buNone/>
            </a:pPr>
            <a:r>
              <a:rPr lang="en-US" altLang="zh-CN" sz="2400" dirty="0" smtClean="0">
                <a:latin typeface="华文细黑" panose="02010600040101010101" pitchFamily="2" charset="-122"/>
                <a:ea typeface="华文细黑" panose="02010600040101010101" pitchFamily="2" charset="-122"/>
              </a:rPr>
              <a:t>[2] X</a:t>
            </a:r>
            <a:r>
              <a:rPr lang="en-US" altLang="zh-CN" sz="2400" dirty="0">
                <a:latin typeface="华文细黑" panose="02010600040101010101" pitchFamily="2" charset="-122"/>
                <a:ea typeface="华文细黑" panose="02010600040101010101" pitchFamily="2" charset="-122"/>
              </a:rPr>
              <a:t>. Huang, Z.H. </a:t>
            </a:r>
            <a:r>
              <a:rPr lang="en-US" altLang="zh-CN" sz="2400" dirty="0" err="1">
                <a:latin typeface="华文细黑" panose="02010600040101010101" pitchFamily="2" charset="-122"/>
                <a:ea typeface="华文细黑" panose="02010600040101010101" pitchFamily="2" charset="-122"/>
              </a:rPr>
              <a:t>Zuo</a:t>
            </a:r>
            <a:r>
              <a:rPr lang="en-US" altLang="zh-CN" sz="2400" dirty="0">
                <a:latin typeface="华文细黑" panose="02010600040101010101" pitchFamily="2" charset="-122"/>
                <a:ea typeface="华文细黑" panose="02010600040101010101" pitchFamily="2" charset="-122"/>
              </a:rPr>
              <a:t> and Y.M. </a:t>
            </a:r>
            <a:r>
              <a:rPr lang="en-US" altLang="zh-CN" sz="2400" dirty="0" err="1">
                <a:latin typeface="华文细黑" panose="02010600040101010101" pitchFamily="2" charset="-122"/>
                <a:ea typeface="华文细黑" panose="02010600040101010101" pitchFamily="2" charset="-122"/>
              </a:rPr>
              <a:t>Xie</a:t>
            </a:r>
            <a:r>
              <a:rPr lang="en-US" altLang="zh-CN" sz="2400" dirty="0">
                <a:latin typeface="华文细黑" panose="02010600040101010101" pitchFamily="2" charset="-122"/>
                <a:ea typeface="华文细黑" panose="02010600040101010101" pitchFamily="2" charset="-122"/>
              </a:rPr>
              <a:t>, ‘Evolutionary topology optimization of vibrating continuum structures for natural frequencies’, Computers &amp; Structures. 88, pp 357-364, 2010.</a:t>
            </a:r>
          </a:p>
        </p:txBody>
      </p:sp>
      <p:sp>
        <p:nvSpPr>
          <p:cNvPr id="5" name="灯片编号占位符 4"/>
          <p:cNvSpPr>
            <a:spLocks noGrp="1"/>
          </p:cNvSpPr>
          <p:nvPr>
            <p:ph type="sldNum" sz="quarter" idx="12"/>
          </p:nvPr>
        </p:nvSpPr>
        <p:spPr/>
        <p:txBody>
          <a:bodyPr/>
          <a:lstStyle/>
          <a:p>
            <a:fld id="{1F4DC02A-43F8-42E8-897B-0B16420FFFFD}" type="slidenum">
              <a:rPr lang="zh-CN" altLang="en-US" smtClean="0"/>
              <a:t>16</a:t>
            </a:fld>
            <a:endParaRPr lang="zh-CN" altLang="en-US"/>
          </a:p>
        </p:txBody>
      </p:sp>
    </p:spTree>
    <p:extLst>
      <p:ext uri="{BB962C8B-B14F-4D97-AF65-F5344CB8AC3E}">
        <p14:creationId xmlns:p14="http://schemas.microsoft.com/office/powerpoint/2010/main" val="1454925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毕业论文开题报告</a:t>
            </a:r>
            <a:endParaRPr lang="zh-CN" altLang="en-US"/>
          </a:p>
        </p:txBody>
      </p:sp>
      <p:sp>
        <p:nvSpPr>
          <p:cNvPr id="3" name="标题 1"/>
          <p:cNvSpPr txBox="1">
            <a:spLocks/>
          </p:cNvSpPr>
          <p:nvPr/>
        </p:nvSpPr>
        <p:spPr>
          <a:xfrm>
            <a:off x="2308225" y="2514600"/>
            <a:ext cx="452755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黑体" panose="02010609060101010101" pitchFamily="49" charset="-122"/>
                <a:ea typeface="黑体" panose="02010609060101010101" pitchFamily="49" charset="-122"/>
              </a:rPr>
              <a:t>感谢</a:t>
            </a:r>
            <a:r>
              <a:rPr lang="zh-CN" altLang="en-US" dirty="0" smtClean="0">
                <a:latin typeface="黑体" panose="02010609060101010101" pitchFamily="49" charset="-122"/>
                <a:ea typeface="黑体" panose="02010609060101010101" pitchFamily="49" charset="-122"/>
              </a:rPr>
              <a:t>各位老师！！</a:t>
            </a:r>
            <a:endParaRPr lang="zh-CN" altLang="en-US" dirty="0">
              <a:latin typeface="黑体" panose="02010609060101010101" pitchFamily="49" charset="-122"/>
              <a:ea typeface="黑体" panose="02010609060101010101" pitchFamily="49" charset="-122"/>
            </a:endParaRPr>
          </a:p>
        </p:txBody>
      </p:sp>
      <p:sp>
        <p:nvSpPr>
          <p:cNvPr id="4" name="内容占位符 2"/>
          <p:cNvSpPr txBox="1">
            <a:spLocks/>
          </p:cNvSpPr>
          <p:nvPr/>
        </p:nvSpPr>
        <p:spPr>
          <a:xfrm>
            <a:off x="628650" y="1323975"/>
            <a:ext cx="7886700" cy="50323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50000"/>
              </a:lnSpc>
              <a:buNone/>
            </a:pPr>
            <a:endParaRPr lang="en-US" altLang="zh-CN" sz="2400" dirty="0">
              <a:latin typeface="华文细黑" panose="02010600040101010101" pitchFamily="2" charset="-122"/>
              <a:ea typeface="华文细黑" panose="02010600040101010101" pitchFamily="2" charset="-122"/>
            </a:endParaRPr>
          </a:p>
        </p:txBody>
      </p:sp>
      <p:sp>
        <p:nvSpPr>
          <p:cNvPr id="5" name="灯片编号占位符 4"/>
          <p:cNvSpPr>
            <a:spLocks noGrp="1"/>
          </p:cNvSpPr>
          <p:nvPr>
            <p:ph type="sldNum" sz="quarter" idx="12"/>
          </p:nvPr>
        </p:nvSpPr>
        <p:spPr/>
        <p:txBody>
          <a:bodyPr/>
          <a:lstStyle/>
          <a:p>
            <a:fld id="{1F4DC02A-43F8-42E8-897B-0B16420FFFFD}" type="slidenum">
              <a:rPr lang="zh-CN" altLang="en-US" smtClean="0"/>
              <a:t>17</a:t>
            </a:fld>
            <a:endParaRPr lang="zh-CN" altLang="en-US"/>
          </a:p>
        </p:txBody>
      </p:sp>
    </p:spTree>
    <p:extLst>
      <p:ext uri="{BB962C8B-B14F-4D97-AF65-F5344CB8AC3E}">
        <p14:creationId xmlns:p14="http://schemas.microsoft.com/office/powerpoint/2010/main" val="2536643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dirty="0" smtClean="0">
                <a:latin typeface="黑体" panose="02010609060101010101" pitchFamily="49" charset="-122"/>
                <a:ea typeface="黑体" panose="02010609060101010101" pitchFamily="49" charset="-122"/>
              </a:rPr>
              <a:t>问题描述</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323976"/>
                <a:ext cx="7886700" cy="5032376"/>
              </a:xfrm>
            </p:spPr>
            <p:txBody>
              <a:bodyPr>
                <a:normAutofit fontScale="92500"/>
              </a:bodyPr>
              <a:lstStyle/>
              <a:p>
                <a:pPr marL="0" indent="457200">
                  <a:lnSpc>
                    <a:spcPct val="150000"/>
                  </a:lnSpc>
                  <a:buNone/>
                </a:pPr>
                <a:r>
                  <a:rPr lang="zh-CN" altLang="en-US" sz="2200" dirty="0" smtClean="0">
                    <a:latin typeface="华文细黑" panose="02010600040101010101" pitchFamily="2" charset="-122"/>
                    <a:ea typeface="华文细黑" panose="02010600040101010101" pitchFamily="2" charset="-122"/>
                  </a:rPr>
                  <a:t>考虑频率优化中使连续结构的某阶固有振动频率最大化的问题。该问题可以用以下函数表示：</a:t>
                </a:r>
                <a:endParaRPr lang="en-US" altLang="zh-CN" sz="2200" dirty="0">
                  <a:latin typeface="华文细黑" panose="02010600040101010101" pitchFamily="2" charset="-122"/>
                  <a:ea typeface="华文细黑" panose="02010600040101010101" pitchFamily="2" charset="-122"/>
                </a:endParaRPr>
              </a:p>
              <a:p>
                <a:pPr marL="0" indent="457200">
                  <a:lnSpc>
                    <a:spcPct val="100000"/>
                  </a:lnSpc>
                  <a:spcBef>
                    <a:spcPts val="0"/>
                  </a:spcBef>
                  <a:buNone/>
                </a:pPr>
                <a14:m>
                  <m:oMathPara xmlns:m="http://schemas.openxmlformats.org/officeDocument/2006/math">
                    <m:oMathParaPr>
                      <m:jc m:val="center"/>
                    </m:oMathParaPr>
                    <m:oMath xmlns:m="http://schemas.openxmlformats.org/officeDocument/2006/math">
                      <m:d>
                        <m:dPr>
                          <m:begChr m:val="{"/>
                          <m:endChr m:val=""/>
                          <m:ctrlPr>
                            <a:rPr lang="en-US" altLang="zh-CN" sz="2200" i="1" dirty="0" smtClean="0">
                              <a:solidFill>
                                <a:schemeClr val="accent2">
                                  <a:lumMod val="75000"/>
                                </a:schemeClr>
                              </a:solidFill>
                              <a:latin typeface="Cambria Math" panose="02040503050406030204" pitchFamily="18" charset="0"/>
                              <a:ea typeface="华文细黑" panose="02010600040101010101" pitchFamily="2" charset="-122"/>
                            </a:rPr>
                          </m:ctrlPr>
                        </m:dPr>
                        <m:e>
                          <m:eqArr>
                            <m:eqArrPr>
                              <m:ctrlPr>
                                <a:rPr lang="en-US" altLang="zh-CN" sz="2200" i="1" dirty="0" smtClean="0">
                                  <a:solidFill>
                                    <a:schemeClr val="accent2">
                                      <a:lumMod val="75000"/>
                                    </a:schemeClr>
                                  </a:solidFill>
                                  <a:latin typeface="Cambria Math" panose="02040503050406030204" pitchFamily="18" charset="0"/>
                                  <a:ea typeface="华文细黑" panose="02010600040101010101" pitchFamily="2" charset="-122"/>
                                </a:rPr>
                              </m:ctrlPr>
                            </m:eqArrPr>
                            <m:e>
                              <m:r>
                                <a:rPr lang="en-US" altLang="zh-CN" sz="2200" i="1" dirty="0">
                                  <a:solidFill>
                                    <a:schemeClr val="accent2">
                                      <a:lumMod val="75000"/>
                                    </a:schemeClr>
                                  </a:solidFill>
                                  <a:latin typeface="Cambria Math" panose="02040503050406030204" pitchFamily="18" charset="0"/>
                                  <a:ea typeface="华文细黑" panose="02010600040101010101" pitchFamily="2" charset="-122"/>
                                </a:rPr>
                                <m:t>&amp;</m:t>
                              </m:r>
                              <m:r>
                                <m:rPr>
                                  <m:nor/>
                                </m:rPr>
                                <a:rPr lang="en-US" altLang="zh-CN" sz="2200" dirty="0">
                                  <a:solidFill>
                                    <a:schemeClr val="accent2">
                                      <a:lumMod val="75000"/>
                                    </a:schemeClr>
                                  </a:solidFill>
                                  <a:latin typeface="Cambria Math" panose="02040503050406030204" pitchFamily="18" charset="0"/>
                                  <a:ea typeface="华文细黑" panose="02010600040101010101" pitchFamily="2" charset="-122"/>
                                </a:rPr>
                                <m:t>Maximize</m:t>
                              </m:r>
                              <m:r>
                                <m:rPr>
                                  <m:nor/>
                                </m:rPr>
                                <a:rPr lang="en-US" altLang="zh-CN" sz="2200" dirty="0">
                                  <a:solidFill>
                                    <a:schemeClr val="accent2">
                                      <a:lumMod val="75000"/>
                                    </a:schemeClr>
                                  </a:solidFill>
                                  <a:latin typeface="Cambria Math" panose="02040503050406030204" pitchFamily="18" charset="0"/>
                                  <a:ea typeface="华文细黑" panose="02010600040101010101" pitchFamily="2" charset="-122"/>
                                </a:rPr>
                                <m:t>: </m:t>
                              </m:r>
                              <m:sSub>
                                <m:sSubPr>
                                  <m:ctrlPr>
                                    <a:rPr lang="en-US" altLang="zh-CN" sz="2200" b="0" i="1" dirty="0">
                                      <a:solidFill>
                                        <a:schemeClr val="accent2">
                                          <a:lumMod val="75000"/>
                                        </a:schemeClr>
                                      </a:solidFill>
                                      <a:latin typeface="Cambria Math" panose="02040503050406030204" pitchFamily="18" charset="0"/>
                                      <a:ea typeface="华文细黑" panose="02010600040101010101" pitchFamily="2" charset="-122"/>
                                    </a:rPr>
                                  </m:ctrlPr>
                                </m:sSubPr>
                                <m:e>
                                  <m:r>
                                    <a:rPr lang="zh-CN" altLang="en-US" sz="2200">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200">
                                      <a:solidFill>
                                        <a:schemeClr val="accent2">
                                          <a:lumMod val="75000"/>
                                        </a:schemeClr>
                                      </a:solidFill>
                                      <a:latin typeface="Cambria Math" panose="02040503050406030204" pitchFamily="18" charset="0"/>
                                      <a:ea typeface="华文细黑" panose="02010600040101010101" pitchFamily="2" charset="-122"/>
                                    </a:rPr>
                                    <m:t>𝑖</m:t>
                                  </m:r>
                                </m:sub>
                              </m:sSub>
                            </m:e>
                            <m:e>
                              <m:r>
                                <a:rPr lang="en-US" altLang="zh-CN" sz="2200" i="1">
                                  <a:solidFill>
                                    <a:schemeClr val="accent2">
                                      <a:lumMod val="75000"/>
                                    </a:schemeClr>
                                  </a:solidFill>
                                  <a:latin typeface="Cambria Math" panose="02040503050406030204" pitchFamily="18" charset="0"/>
                                  <a:ea typeface="华文细黑" panose="02010600040101010101" pitchFamily="2" charset="-122"/>
                                </a:rPr>
                                <m:t>&amp;</m:t>
                              </m:r>
                              <m:r>
                                <m:rPr>
                                  <m:nor/>
                                </m:rPr>
                                <a:rPr lang="en-US" altLang="zh-CN" sz="2200" i="0">
                                  <a:solidFill>
                                    <a:schemeClr val="accent2">
                                      <a:lumMod val="75000"/>
                                    </a:schemeClr>
                                  </a:solidFill>
                                  <a:latin typeface="Cambria Math" panose="02040503050406030204" pitchFamily="18" charset="0"/>
                                  <a:ea typeface="华文细黑" panose="02010600040101010101" pitchFamily="2" charset="-122"/>
                                </a:rPr>
                                <m:t>Subject</m:t>
                              </m:r>
                              <m:r>
                                <m:rPr>
                                  <m:nor/>
                                </m:rPr>
                                <a:rPr lang="en-US" altLang="zh-CN" sz="2200" i="0">
                                  <a:solidFill>
                                    <a:schemeClr val="accent2">
                                      <a:lumMod val="75000"/>
                                    </a:schemeClr>
                                  </a:solidFill>
                                  <a:latin typeface="Cambria Math" panose="02040503050406030204" pitchFamily="18" charset="0"/>
                                  <a:ea typeface="华文细黑" panose="02010600040101010101" pitchFamily="2" charset="-122"/>
                                </a:rPr>
                                <m:t> </m:t>
                              </m:r>
                              <m:r>
                                <m:rPr>
                                  <m:nor/>
                                </m:rPr>
                                <a:rPr lang="en-US" altLang="zh-CN" sz="2200" i="0">
                                  <a:solidFill>
                                    <a:schemeClr val="accent2">
                                      <a:lumMod val="75000"/>
                                    </a:schemeClr>
                                  </a:solidFill>
                                  <a:latin typeface="Cambria Math" panose="02040503050406030204" pitchFamily="18" charset="0"/>
                                  <a:ea typeface="华文细黑" panose="02010600040101010101" pitchFamily="2" charset="-122"/>
                                </a:rPr>
                                <m:t>to</m:t>
                              </m:r>
                              <m:r>
                                <m:rPr>
                                  <m:nor/>
                                </m:rPr>
                                <a:rPr lang="en-US" altLang="zh-CN" sz="2200">
                                  <a:solidFill>
                                    <a:schemeClr val="accent2">
                                      <a:lumMod val="75000"/>
                                    </a:schemeClr>
                                  </a:solidFill>
                                  <a:latin typeface="Cambria Math" panose="02040503050406030204" pitchFamily="18" charset="0"/>
                                  <a:ea typeface="华文细黑" panose="02010600040101010101" pitchFamily="2" charset="-122"/>
                                </a:rPr>
                                <m:t>:</m:t>
                              </m:r>
                              <m:r>
                                <m:rPr>
                                  <m:nor/>
                                </m:rPr>
                                <a:rPr lang="en-US" altLang="zh-CN" sz="2200" b="0" i="0" smtClean="0">
                                  <a:solidFill>
                                    <a:schemeClr val="accent2">
                                      <a:lumMod val="75000"/>
                                    </a:schemeClr>
                                  </a:solidFill>
                                  <a:latin typeface="Cambria Math" panose="02040503050406030204" pitchFamily="18" charset="0"/>
                                  <a:ea typeface="华文细黑" panose="02010600040101010101" pitchFamily="2" charset="-122"/>
                                </a:rPr>
                                <m:t> </m:t>
                              </m:r>
                              <m:sSup>
                                <m:sSupPr>
                                  <m:ctrlP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ctrlPr>
                                </m:sSupPr>
                                <m:e>
                                  <m:r>
                                    <a:rPr lang="en-US" altLang="zh-CN" sz="2200" i="1">
                                      <a:solidFill>
                                        <a:schemeClr val="accent2">
                                          <a:lumMod val="75000"/>
                                        </a:schemeClr>
                                      </a:solidFill>
                                      <a:latin typeface="Cambria Math" panose="02040503050406030204" pitchFamily="18" charset="0"/>
                                      <a:ea typeface="华文细黑" panose="02010600040101010101" pitchFamily="2" charset="-122"/>
                                    </a:rPr>
                                    <m:t>𝑉</m:t>
                                  </m:r>
                                </m:e>
                                <m:sup>
                                  <m:r>
                                    <a:rPr lang="zh-CN" altLang="en-US" sz="2200" i="1">
                                      <a:solidFill>
                                        <a:schemeClr val="accent2">
                                          <a:lumMod val="75000"/>
                                        </a:schemeClr>
                                      </a:solidFill>
                                      <a:latin typeface="Cambria Math" panose="02040503050406030204" pitchFamily="18" charset="0"/>
                                      <a:ea typeface="华文细黑" panose="02010600040101010101" pitchFamily="2" charset="-122"/>
                                    </a:rPr>
                                    <m:t>∗</m:t>
                                  </m:r>
                                </m:sup>
                              </m:sSup>
                              <m:r>
                                <a:rPr lang="en-US" altLang="zh-CN" sz="2200" b="0" i="0" smtClean="0">
                                  <a:solidFill>
                                    <a:schemeClr val="accent2">
                                      <a:lumMod val="75000"/>
                                    </a:schemeClr>
                                  </a:solidFill>
                                  <a:latin typeface="Cambria Math" panose="02040503050406030204" pitchFamily="18" charset="0"/>
                                  <a:ea typeface="华文细黑" panose="02010600040101010101" pitchFamily="2" charset="-122"/>
                                </a:rPr>
                                <m:t>−</m:t>
                              </m:r>
                              <m:limUpp>
                                <m:limUppPr>
                                  <m:ctrlP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ctrlPr>
                                </m:limUppPr>
                                <m:e>
                                  <m:limLow>
                                    <m:limLowPr>
                                      <m:ctrlP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ctrlPr>
                                    </m:limLowPr>
                                    <m:e>
                                      <m: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t>∑</m:t>
                                      </m:r>
                                    </m:e>
                                    <m:lim>
                                      <m: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t>𝑖</m:t>
                                      </m:r>
                                      <m: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t>=1</m:t>
                                      </m:r>
                                    </m:lim>
                                  </m:limLow>
                                </m:e>
                                <m:lim>
                                  <m: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t>𝑁</m:t>
                                  </m:r>
                                </m:lim>
                              </m:limUpp>
                              <m:sSub>
                                <m:sSubPr>
                                  <m:ctrlPr>
                                    <a:rPr lang="en-US" altLang="zh-CN" sz="2200" b="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200" i="1">
                                      <a:solidFill>
                                        <a:schemeClr val="accent2">
                                          <a:lumMod val="75000"/>
                                        </a:schemeClr>
                                      </a:solidFill>
                                      <a:latin typeface="Cambria Math" panose="02040503050406030204" pitchFamily="18" charset="0"/>
                                      <a:ea typeface="华文细黑" panose="02010600040101010101" pitchFamily="2" charset="-122"/>
                                    </a:rPr>
                                    <m:t>𝑉</m:t>
                                  </m:r>
                                </m:e>
                                <m:sub>
                                  <m:r>
                                    <a:rPr lang="en-US" altLang="zh-CN" sz="2200" i="1">
                                      <a:solidFill>
                                        <a:schemeClr val="accent2">
                                          <a:lumMod val="75000"/>
                                        </a:schemeClr>
                                      </a:solidFill>
                                      <a:latin typeface="Cambria Math" panose="02040503050406030204" pitchFamily="18" charset="0"/>
                                      <a:ea typeface="华文细黑" panose="02010600040101010101" pitchFamily="2" charset="-122"/>
                                    </a:rPr>
                                    <m:t>𝑖</m:t>
                                  </m:r>
                                </m:sub>
                              </m:sSub>
                              <m:sSub>
                                <m:sSubPr>
                                  <m:ctrlP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200" i="1">
                                      <a:solidFill>
                                        <a:schemeClr val="accent2">
                                          <a:lumMod val="75000"/>
                                        </a:schemeClr>
                                      </a:solidFill>
                                      <a:latin typeface="Cambria Math" panose="02040503050406030204" pitchFamily="18" charset="0"/>
                                      <a:ea typeface="华文细黑" panose="02010600040101010101" pitchFamily="2" charset="-122"/>
                                    </a:rPr>
                                    <m:t>𝑖</m:t>
                                  </m:r>
                                </m:sub>
                              </m:sSub>
                            </m:e>
                            <m:e>
                              <m:r>
                                <a:rPr lang="en-US" altLang="zh-CN" sz="2200" i="1">
                                  <a:solidFill>
                                    <a:schemeClr val="accent2">
                                      <a:lumMod val="75000"/>
                                    </a:schemeClr>
                                  </a:solidFill>
                                  <a:latin typeface="Cambria Math" panose="02040503050406030204" pitchFamily="18" charset="0"/>
                                  <a:ea typeface="华文细黑" panose="02010600040101010101" pitchFamily="2" charset="-122"/>
                                </a:rPr>
                                <m:t>&amp;</m:t>
                              </m:r>
                              <m:sSub>
                                <m:sSubPr>
                                  <m:ctrlPr>
                                    <a:rPr lang="en-US" altLang="zh-CN" sz="2200" b="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2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2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200" i="1">
                                  <a:solidFill>
                                    <a:schemeClr val="accent2">
                                      <a:lumMod val="75000"/>
                                    </a:schemeClr>
                                  </a:solidFill>
                                  <a:latin typeface="Cambria Math" panose="02040503050406030204" pitchFamily="18" charset="0"/>
                                  <a:ea typeface="华文细黑" panose="02010600040101010101" pitchFamily="2" charset="-122"/>
                                </a:rPr>
                                <m:t>=</m:t>
                              </m:r>
                              <m:sSub>
                                <m:sSubPr>
                                  <m:ctrlP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200" i="1">
                                      <a:solidFill>
                                        <a:schemeClr val="accent2">
                                          <a:lumMod val="75000"/>
                                        </a:schemeClr>
                                      </a:solidFill>
                                      <a:latin typeface="Cambria Math" panose="02040503050406030204" pitchFamily="18" charset="0"/>
                                      <a:ea typeface="华文细黑" panose="02010600040101010101" pitchFamily="2" charset="-122"/>
                                    </a:rPr>
                                    <m:t>𝑚𝑖𝑛</m:t>
                                  </m:r>
                                </m:sub>
                              </m:sSub>
                              <m:r>
                                <a:rPr lang="en-US" altLang="zh-CN" sz="2200" i="1">
                                  <a:solidFill>
                                    <a:schemeClr val="accent2">
                                      <a:lumMod val="75000"/>
                                    </a:schemeClr>
                                  </a:solidFill>
                                  <a:latin typeface="Cambria Math" panose="02040503050406030204" pitchFamily="18" charset="0"/>
                                  <a:ea typeface="华文细黑" panose="02010600040101010101" pitchFamily="2" charset="-122"/>
                                </a:rPr>
                                <m:t>𝑜𝑟</m:t>
                              </m:r>
                              <m:r>
                                <a:rPr lang="en-US" altLang="zh-CN" sz="2200" b="0" i="1" smtClean="0">
                                  <a:solidFill>
                                    <a:schemeClr val="accent2">
                                      <a:lumMod val="75000"/>
                                    </a:schemeClr>
                                  </a:solidFill>
                                  <a:latin typeface="Cambria Math" panose="02040503050406030204" pitchFamily="18" charset="0"/>
                                  <a:ea typeface="华文细黑" panose="02010600040101010101" pitchFamily="2" charset="-122"/>
                                </a:rPr>
                                <m:t> 1</m:t>
                              </m:r>
                            </m:e>
                          </m:eqArr>
                        </m:e>
                      </m:d>
                    </m:oMath>
                  </m:oMathPara>
                </a14:m>
                <a:endParaRPr lang="en-US" altLang="zh-CN" sz="2200" dirty="0" smtClean="0">
                  <a:latin typeface="华文细黑" panose="02010600040101010101" pitchFamily="2" charset="-122"/>
                  <a:ea typeface="华文细黑" panose="02010600040101010101" pitchFamily="2" charset="-122"/>
                </a:endParaRPr>
              </a:p>
              <a:p>
                <a:pPr marL="0" indent="457200">
                  <a:lnSpc>
                    <a:spcPct val="150000"/>
                  </a:lnSpc>
                  <a:buNone/>
                </a:pPr>
                <a14:m>
                  <m:oMath xmlns:m="http://schemas.openxmlformats.org/officeDocument/2006/math">
                    <m:sSub>
                      <m:sSubPr>
                        <m:ctrlPr>
                          <a:rPr lang="en-US" altLang="zh-CN" sz="2200" i="1">
                            <a:latin typeface="Cambria Math" panose="02040503050406030204" pitchFamily="18" charset="0"/>
                            <a:ea typeface="华文细黑" panose="02010600040101010101" pitchFamily="2" charset="-122"/>
                          </a:rPr>
                        </m:ctrlPr>
                      </m:sSubPr>
                      <m:e>
                        <m:r>
                          <a:rPr lang="en-US" altLang="zh-CN" sz="2200" b="0" i="1">
                            <a:latin typeface="Cambria Math" panose="02040503050406030204" pitchFamily="18" charset="0"/>
                            <a:ea typeface="华文细黑" panose="02010600040101010101" pitchFamily="2" charset="-122"/>
                          </a:rPr>
                          <m:t>𝑉</m:t>
                        </m:r>
                      </m:e>
                      <m:sub>
                        <m:r>
                          <a:rPr lang="en-US" altLang="zh-CN" sz="2200" b="0" i="1">
                            <a:latin typeface="Cambria Math" panose="02040503050406030204" pitchFamily="18" charset="0"/>
                            <a:ea typeface="华文细黑" panose="02010600040101010101" pitchFamily="2" charset="-122"/>
                          </a:rPr>
                          <m:t>𝑖</m:t>
                        </m:r>
                      </m:sub>
                    </m:sSub>
                  </m:oMath>
                </a14:m>
                <a:r>
                  <a:rPr lang="zh-CN" altLang="en-US" sz="2200" dirty="0">
                    <a:latin typeface="Cambria Math" panose="02040503050406030204" pitchFamily="18" charset="0"/>
                    <a:ea typeface="华文细黑" panose="02010600040101010101" pitchFamily="2" charset="-122"/>
                  </a:rPr>
                  <a:t>为单个单元的体积，</a:t>
                </a:r>
                <a14:m>
                  <m:oMath xmlns:m="http://schemas.openxmlformats.org/officeDocument/2006/math">
                    <m:sSup>
                      <m:sSupPr>
                        <m:ctrlPr>
                          <a:rPr lang="en-US" altLang="zh-CN" sz="2200" i="1">
                            <a:latin typeface="Cambria Math" panose="02040503050406030204" pitchFamily="18" charset="0"/>
                            <a:ea typeface="华文细黑" panose="02010600040101010101" pitchFamily="2" charset="-122"/>
                          </a:rPr>
                        </m:ctrlPr>
                      </m:sSupPr>
                      <m:e>
                        <m:r>
                          <a:rPr lang="en-US" altLang="zh-CN" sz="2200" b="0" i="1">
                            <a:latin typeface="Cambria Math" panose="02040503050406030204" pitchFamily="18" charset="0"/>
                            <a:ea typeface="华文细黑" panose="02010600040101010101" pitchFamily="2" charset="-122"/>
                          </a:rPr>
                          <m:t>𝑉</m:t>
                        </m:r>
                      </m:e>
                      <m:sup>
                        <m:r>
                          <a:rPr lang="zh-CN" altLang="en-US" sz="2200" b="0" i="1">
                            <a:latin typeface="Cambria Math" panose="02040503050406030204" pitchFamily="18" charset="0"/>
                            <a:ea typeface="华文细黑" panose="02010600040101010101" pitchFamily="2" charset="-122"/>
                          </a:rPr>
                          <m:t>∗</m:t>
                        </m:r>
                      </m:sup>
                    </m:sSup>
                  </m:oMath>
                </a14:m>
                <a:r>
                  <a:rPr lang="zh-CN" altLang="en-US" sz="2200" dirty="0">
                    <a:latin typeface="Cambria Math" panose="02040503050406030204" pitchFamily="18" charset="0"/>
                    <a:ea typeface="华文细黑" panose="02010600040101010101" pitchFamily="2" charset="-122"/>
                  </a:rPr>
                  <a:t>为目标体积。</a:t>
                </a:r>
                <a14:m>
                  <m:oMath xmlns:m="http://schemas.openxmlformats.org/officeDocument/2006/math">
                    <m:r>
                      <a:rPr lang="en-US" altLang="zh-CN" sz="2200" b="0" i="1">
                        <a:latin typeface="Cambria Math" panose="02040503050406030204" pitchFamily="18" charset="0"/>
                        <a:ea typeface="华文细黑" panose="02010600040101010101" pitchFamily="2" charset="-122"/>
                      </a:rPr>
                      <m:t>𝑁</m:t>
                    </m:r>
                  </m:oMath>
                </a14:m>
                <a:r>
                  <a:rPr lang="zh-CN" altLang="en-US" sz="2200" dirty="0">
                    <a:latin typeface="Cambria Math" panose="02040503050406030204" pitchFamily="18" charset="0"/>
                    <a:ea typeface="华文细黑" panose="02010600040101010101" pitchFamily="2" charset="-122"/>
                  </a:rPr>
                  <a:t>为结构中总的单元数。双向设计变量</a:t>
                </a:r>
                <a14:m>
                  <m:oMath xmlns:m="http://schemas.openxmlformats.org/officeDocument/2006/math">
                    <m:sSub>
                      <m:sSubPr>
                        <m:ctrlPr>
                          <a:rPr lang="en-US" altLang="zh-CN" sz="2200" i="1">
                            <a:latin typeface="Cambria Math" panose="02040503050406030204" pitchFamily="18" charset="0"/>
                            <a:ea typeface="华文细黑" panose="02010600040101010101" pitchFamily="2" charset="-122"/>
                          </a:rPr>
                        </m:ctrlPr>
                      </m:sSubPr>
                      <m:e>
                        <m:r>
                          <a:rPr lang="en-US" altLang="zh-CN" sz="2200" b="0" i="1">
                            <a:latin typeface="Cambria Math" panose="02040503050406030204" pitchFamily="18" charset="0"/>
                            <a:ea typeface="华文细黑" panose="02010600040101010101" pitchFamily="2" charset="-122"/>
                          </a:rPr>
                          <m:t>𝑥</m:t>
                        </m:r>
                      </m:e>
                      <m:sub>
                        <m:r>
                          <a:rPr lang="en-US" altLang="zh-CN" sz="2200" b="0" i="1">
                            <a:latin typeface="Cambria Math" panose="02040503050406030204" pitchFamily="18" charset="0"/>
                            <a:ea typeface="华文细黑" panose="02010600040101010101" pitchFamily="2" charset="-122"/>
                          </a:rPr>
                          <m:t>𝑖</m:t>
                        </m:r>
                      </m:sub>
                    </m:sSub>
                  </m:oMath>
                </a14:m>
                <a:r>
                  <a:rPr lang="zh-CN" altLang="en-US" sz="2200" dirty="0">
                    <a:latin typeface="Cambria Math" panose="02040503050406030204" pitchFamily="18" charset="0"/>
                    <a:ea typeface="华文细黑" panose="02010600040101010101" pitchFamily="2" charset="-122"/>
                  </a:rPr>
                  <a:t>，表示某一个单元的密度，最小值</a:t>
                </a:r>
                <a14:m>
                  <m:oMath xmlns:m="http://schemas.openxmlformats.org/officeDocument/2006/math">
                    <m:sSub>
                      <m:sSubPr>
                        <m:ctrlPr>
                          <a:rPr lang="en-US" altLang="zh-CN" sz="2200" i="1">
                            <a:latin typeface="Cambria Math" panose="02040503050406030204" pitchFamily="18" charset="0"/>
                            <a:ea typeface="华文细黑" panose="02010600040101010101" pitchFamily="2" charset="-122"/>
                          </a:rPr>
                        </m:ctrlPr>
                      </m:sSubPr>
                      <m:e>
                        <m:r>
                          <a:rPr lang="en-US" altLang="zh-CN" sz="2200" b="0" i="1">
                            <a:latin typeface="Cambria Math" panose="02040503050406030204" pitchFamily="18" charset="0"/>
                            <a:ea typeface="华文细黑" panose="02010600040101010101" pitchFamily="2" charset="-122"/>
                          </a:rPr>
                          <m:t>𝑥</m:t>
                        </m:r>
                      </m:e>
                      <m:sub>
                        <m:r>
                          <a:rPr lang="en-US" altLang="zh-CN" sz="2200" b="0" i="1">
                            <a:latin typeface="Cambria Math" panose="02040503050406030204" pitchFamily="18" charset="0"/>
                            <a:ea typeface="华文细黑" panose="02010600040101010101" pitchFamily="2" charset="-122"/>
                          </a:rPr>
                          <m:t>𝑚𝑖𝑛</m:t>
                        </m:r>
                      </m:sub>
                    </m:sSub>
                    <m:r>
                      <a:rPr lang="en-US" altLang="zh-CN" sz="2200" b="0">
                        <a:latin typeface="Cambria Math" panose="02040503050406030204" pitchFamily="18" charset="0"/>
                        <a:ea typeface="华文细黑" panose="02010600040101010101" pitchFamily="2" charset="-122"/>
                      </a:rPr>
                      <m:t> </m:t>
                    </m:r>
                  </m:oMath>
                </a14:m>
                <a:r>
                  <a:rPr lang="en-US" altLang="zh-CN" sz="2200" dirty="0">
                    <a:latin typeface="Cambria Math" panose="02040503050406030204" pitchFamily="18" charset="0"/>
                    <a:ea typeface="华文细黑" panose="02010600040101010101" pitchFamily="2" charset="-122"/>
                  </a:rPr>
                  <a:t>(</a:t>
                </a:r>
                <a:r>
                  <a:rPr lang="zh-CN" altLang="en-US" sz="2200" dirty="0">
                    <a:latin typeface="Cambria Math" panose="02040503050406030204" pitchFamily="18" charset="0"/>
                    <a:ea typeface="华文细黑" panose="02010600040101010101" pitchFamily="2" charset="-122"/>
                  </a:rPr>
                  <a:t>比如</a:t>
                </a:r>
                <a:r>
                  <a:rPr lang="en-US" altLang="zh-CN" sz="2200" dirty="0">
                    <a:latin typeface="Cambria Math" panose="02040503050406030204" pitchFamily="18" charset="0"/>
                    <a:ea typeface="华文细黑" panose="02010600040101010101" pitchFamily="2" charset="-122"/>
                  </a:rPr>
                  <a:t>10e-6)</a:t>
                </a:r>
                <a:r>
                  <a:rPr lang="zh-CN" altLang="en-US" sz="2200" dirty="0">
                    <a:latin typeface="Cambria Math" panose="02040503050406030204" pitchFamily="18" charset="0"/>
                    <a:ea typeface="华文细黑" panose="02010600040101010101" pitchFamily="2" charset="-122"/>
                  </a:rPr>
                  <a:t>用来指示某一单元为空。</a:t>
                </a:r>
                <a:r>
                  <a:rPr lang="zh-CN" altLang="en-US" dirty="0">
                    <a:latin typeface="Cambria Math" panose="02040503050406030204" pitchFamily="18" charset="0"/>
                    <a:ea typeface="华文细黑" panose="02010600040101010101" pitchFamily="2" charset="-122"/>
                  </a:rPr>
                  <a:t/>
                </a:r>
                <a:br>
                  <a:rPr lang="zh-CN" altLang="en-US" dirty="0">
                    <a:latin typeface="Cambria Math" panose="02040503050406030204" pitchFamily="18" charset="0"/>
                    <a:ea typeface="华文细黑" panose="02010600040101010101" pitchFamily="2" charset="-122"/>
                  </a:rPr>
                </a:br>
                <a:endParaRPr lang="en-US" altLang="zh-CN" dirty="0">
                  <a:latin typeface="Cambria Math" panose="02040503050406030204" pitchFamily="18" charset="0"/>
                  <a:ea typeface="华文细黑"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323976"/>
                <a:ext cx="7886700" cy="5032376"/>
              </a:xfrm>
              <a:blipFill rotWithShape="0">
                <a:blip r:embed="rId3"/>
                <a:stretch>
                  <a:fillRect l="-773"/>
                </a:stretch>
              </a:blipFill>
            </p:spPr>
            <p:txBody>
              <a:bodyPr/>
              <a:lstStyle/>
              <a:p>
                <a:r>
                  <a:rPr lang="zh-CN" altLang="en-US">
                    <a:noFill/>
                  </a:rPr>
                  <a:t> </a:t>
                </a:r>
              </a:p>
            </p:txBody>
          </p:sp>
        </mc:Fallback>
      </mc:AlternateContent>
      <p:sp>
        <p:nvSpPr>
          <p:cNvPr id="5" name="页脚占位符 4"/>
          <p:cNvSpPr>
            <a:spLocks noGrp="1"/>
          </p:cNvSpPr>
          <p:nvPr>
            <p:ph type="ftr" sz="quarter" idx="11"/>
          </p:nvPr>
        </p:nvSpPr>
        <p:spPr/>
        <p:txBody>
          <a:bodyPr/>
          <a:lstStyle/>
          <a:p>
            <a:r>
              <a:rPr lang="zh-CN" altLang="en-US" dirty="0" smtClean="0"/>
              <a:t>毕业论文中期答辩</a:t>
            </a:r>
            <a:endParaRPr lang="zh-CN" altLang="en-US" dirty="0"/>
          </a:p>
        </p:txBody>
      </p:sp>
      <p:sp>
        <p:nvSpPr>
          <p:cNvPr id="4" name="灯片编号占位符 3"/>
          <p:cNvSpPr>
            <a:spLocks noGrp="1"/>
          </p:cNvSpPr>
          <p:nvPr>
            <p:ph type="sldNum" sz="quarter" idx="12"/>
          </p:nvPr>
        </p:nvSpPr>
        <p:spPr/>
        <p:txBody>
          <a:bodyPr/>
          <a:lstStyle/>
          <a:p>
            <a:fld id="{1F4DC02A-43F8-42E8-897B-0B16420FFFFD}" type="slidenum">
              <a:rPr lang="zh-CN" altLang="en-US" smtClean="0"/>
              <a:t>2</a:t>
            </a:fld>
            <a:endParaRPr lang="zh-CN" altLang="en-US"/>
          </a:p>
        </p:txBody>
      </p:sp>
    </p:spTree>
    <p:extLst>
      <p:ext uri="{BB962C8B-B14F-4D97-AF65-F5344CB8AC3E}">
        <p14:creationId xmlns:p14="http://schemas.microsoft.com/office/powerpoint/2010/main" val="1928906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smtClean="0">
                <a:latin typeface="黑体" panose="02010609060101010101" pitchFamily="49" charset="-122"/>
                <a:ea typeface="黑体" panose="02010609060101010101" pitchFamily="49" charset="-122"/>
              </a:rPr>
              <a:t>敏度推导</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228282"/>
                <a:ext cx="7886700" cy="5032376"/>
              </a:xfrm>
            </p:spPr>
            <p:txBody>
              <a:bodyPr>
                <a:normAutofit fontScale="77500" lnSpcReduction="20000"/>
              </a:bodyPr>
              <a:lstStyle/>
              <a:p>
                <a:pPr marL="0" indent="457200">
                  <a:lnSpc>
                    <a:spcPct val="170000"/>
                  </a:lnSpc>
                  <a:buNone/>
                </a:pPr>
                <a:r>
                  <a:rPr lang="zh-CN" altLang="en-US" sz="2600" dirty="0" smtClean="0">
                    <a:latin typeface="华文细黑" panose="02010600040101010101" pitchFamily="2" charset="-122"/>
                    <a:ea typeface="华文细黑" panose="02010600040101010101" pitchFamily="2" charset="-122"/>
                  </a:rPr>
                  <a:t>我们设定一个变量</a:t>
                </a:r>
                <a14:m>
                  <m:oMath xmlns:m="http://schemas.openxmlformats.org/officeDocument/2006/math">
                    <m:sSub>
                      <m:sSubPr>
                        <m:ctrlPr>
                          <a:rPr lang="en-US" altLang="zh-CN" sz="2600" i="1">
                            <a:latin typeface="Cambria Math" panose="02040503050406030204" pitchFamily="18" charset="0"/>
                            <a:ea typeface="华文细黑" panose="02010600040101010101" pitchFamily="2" charset="-122"/>
                          </a:rPr>
                        </m:ctrlPr>
                      </m:sSubPr>
                      <m:e>
                        <m:r>
                          <a:rPr lang="en-US" altLang="zh-CN" sz="2600" i="1" smtClean="0">
                            <a:latin typeface="Cambria Math" panose="02040503050406030204" pitchFamily="18" charset="0"/>
                            <a:ea typeface="华文细黑" panose="02010600040101010101" pitchFamily="2" charset="-122"/>
                          </a:rPr>
                          <m:t>𝑥</m:t>
                        </m:r>
                      </m:e>
                      <m:sub>
                        <m:r>
                          <a:rPr lang="en-US" altLang="zh-CN" sz="2600" i="1">
                            <a:latin typeface="Cambria Math" panose="02040503050406030204" pitchFamily="18" charset="0"/>
                            <a:ea typeface="华文细黑" panose="02010600040101010101" pitchFamily="2" charset="-122"/>
                          </a:rPr>
                          <m:t>𝑖</m:t>
                        </m:r>
                      </m:sub>
                    </m:sSub>
                  </m:oMath>
                </a14:m>
                <a:r>
                  <a:rPr lang="zh-CN" altLang="en-US" sz="2600" dirty="0" smtClean="0">
                    <a:latin typeface="华文细黑" panose="02010600040101010101" pitchFamily="2" charset="-122"/>
                    <a:ea typeface="华文细黑" panose="02010600040101010101" pitchFamily="2" charset="-122"/>
                  </a:rPr>
                  <a:t>，</a:t>
                </a:r>
                <a14:m>
                  <m:oMath xmlns:m="http://schemas.openxmlformats.org/officeDocument/2006/math">
                    <m:r>
                      <a:rPr lang="zh-CN" altLang="en-US" sz="2600" i="1">
                        <a:latin typeface="Cambria Math" panose="02040503050406030204" pitchFamily="18" charset="0"/>
                        <a:ea typeface="华文细黑" panose="02010600040101010101" pitchFamily="2" charset="-122"/>
                      </a:rPr>
                      <m:t>并且</m:t>
                    </m:r>
                  </m:oMath>
                </a14:m>
                <a:r>
                  <a:rPr lang="zh-CN" altLang="en-US" sz="2600" dirty="0" smtClean="0">
                    <a:latin typeface="华文细黑" panose="02010600040101010101" pitchFamily="2" charset="-122"/>
                    <a:ea typeface="华文细黑" panose="02010600040101010101" pitchFamily="2" charset="-122"/>
                  </a:rPr>
                  <a:t>将材料属性表示为</a:t>
                </a:r>
                <a14:m>
                  <m:oMath xmlns:m="http://schemas.openxmlformats.org/officeDocument/2006/math">
                    <m:sSub>
                      <m:sSubPr>
                        <m:ctrlPr>
                          <a:rPr lang="en-US" altLang="zh-CN" sz="2600" i="1">
                            <a:latin typeface="Cambria Math" panose="02040503050406030204" pitchFamily="18" charset="0"/>
                            <a:ea typeface="华文细黑" panose="02010600040101010101" pitchFamily="2" charset="-122"/>
                          </a:rPr>
                        </m:ctrlPr>
                      </m:sSubPr>
                      <m:e>
                        <m:r>
                          <a:rPr lang="en-US" altLang="zh-CN" sz="2600" i="1">
                            <a:latin typeface="Cambria Math" panose="02040503050406030204" pitchFamily="18" charset="0"/>
                            <a:ea typeface="华文细黑" panose="02010600040101010101" pitchFamily="2" charset="-122"/>
                          </a:rPr>
                          <m:t>𝑥</m:t>
                        </m:r>
                      </m:e>
                      <m:sub>
                        <m:r>
                          <a:rPr lang="en-US" altLang="zh-CN" sz="2600" i="1">
                            <a:latin typeface="Cambria Math" panose="02040503050406030204" pitchFamily="18" charset="0"/>
                            <a:ea typeface="华文细黑" panose="02010600040101010101" pitchFamily="2" charset="-122"/>
                          </a:rPr>
                          <m:t>𝑖</m:t>
                        </m:r>
                      </m:sub>
                    </m:sSub>
                  </m:oMath>
                </a14:m>
                <a:r>
                  <a:rPr lang="zh-CN" altLang="en-US" sz="2600" dirty="0" smtClean="0">
                    <a:latin typeface="华文细黑" panose="02010600040101010101" pitchFamily="2" charset="-122"/>
                    <a:ea typeface="华文细黑" panose="02010600040101010101" pitchFamily="2" charset="-122"/>
                  </a:rPr>
                  <a:t>的函数</a:t>
                </a:r>
                <a:endParaRPr lang="en-US" altLang="zh-CN" sz="2600" baseline="-25000" dirty="0" smtClean="0">
                  <a:latin typeface="华文细黑" panose="02010600040101010101" pitchFamily="2" charset="-122"/>
                  <a:ea typeface="华文细黑" panose="02010600040101010101" pitchFamily="2" charset="-122"/>
                </a:endParaRPr>
              </a:p>
              <a:p>
                <a:pPr marL="446088" indent="457200" algn="ctr">
                  <a:lnSpc>
                    <a:spcPct val="120000"/>
                  </a:lnSpc>
                  <a:buNone/>
                </a:pPr>
                <a14:m>
                  <m:oMathPara xmlns:m="http://schemas.openxmlformats.org/officeDocument/2006/math">
                    <m:oMathParaPr>
                      <m:jc m:val="left"/>
                    </m:oMathParaPr>
                    <m:oMath xmlns:m="http://schemas.openxmlformats.org/officeDocument/2006/math">
                      <m:r>
                        <a:rPr lang="el-GR" altLang="zh-CN" sz="2600" i="1" dirty="0" smtClean="0">
                          <a:solidFill>
                            <a:schemeClr val="accent2">
                              <a:lumMod val="75000"/>
                            </a:schemeClr>
                          </a:solidFill>
                          <a:latin typeface="Cambria Math" panose="02040503050406030204" pitchFamily="18" charset="0"/>
                          <a:ea typeface="Cambria Math" panose="02040503050406030204" pitchFamily="18" charset="0"/>
                        </a:rPr>
                        <m:t>𝜌</m:t>
                      </m:r>
                      <m:r>
                        <a:rPr lang="en-US" altLang="zh-CN" sz="2600" i="1" dirty="0" smtClean="0">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600" i="1" dirty="0" smtClean="0">
                          <a:solidFill>
                            <a:schemeClr val="accent2">
                              <a:lumMod val="75000"/>
                            </a:schemeClr>
                          </a:solidFill>
                          <a:latin typeface="Cambria Math" panose="02040503050406030204" pitchFamily="18" charset="0"/>
                          <a:ea typeface="Cambria Math" panose="02040503050406030204" pitchFamily="18" charset="0"/>
                        </a:rPr>
                        <m:t>)</m:t>
                      </m:r>
                      <m:r>
                        <m:rPr>
                          <m:nor/>
                        </m:rPr>
                        <a:rPr lang="en-US" altLang="zh-CN" sz="2600" i="0" dirty="0" smtClean="0">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𝑖</m:t>
                          </m:r>
                        </m:sub>
                      </m:sSub>
                      <m:sSup>
                        <m:sSupPr>
                          <m:ctrlPr>
                            <a:rPr lang="el-GR" altLang="zh-CN" sz="2600" i="1" dirty="0" smtClean="0">
                              <a:solidFill>
                                <a:schemeClr val="accent2">
                                  <a:lumMod val="75000"/>
                                </a:schemeClr>
                              </a:solidFill>
                              <a:latin typeface="Cambria Math" panose="02040503050406030204" pitchFamily="18" charset="0"/>
                              <a:ea typeface="Cambria Math" panose="02040503050406030204" pitchFamily="18" charset="0"/>
                            </a:rPr>
                          </m:ctrlPr>
                        </m:sSupPr>
                        <m:e>
                          <m:r>
                            <a:rPr lang="el-GR" altLang="zh-CN" sz="2600" i="1" dirty="0">
                              <a:solidFill>
                                <a:schemeClr val="accent2">
                                  <a:lumMod val="75000"/>
                                </a:schemeClr>
                              </a:solidFill>
                              <a:latin typeface="Cambria Math" panose="02040503050406030204" pitchFamily="18" charset="0"/>
                              <a:ea typeface="Cambria Math" panose="02040503050406030204" pitchFamily="18" charset="0"/>
                            </a:rPr>
                            <m:t>𝜌</m:t>
                          </m:r>
                        </m:e>
                        <m:sup>
                          <m:r>
                            <a:rPr lang="en-US" altLang="zh-CN" sz="2600" i="1" dirty="0" smtClean="0">
                              <a:solidFill>
                                <a:schemeClr val="accent2">
                                  <a:lumMod val="75000"/>
                                </a:schemeClr>
                              </a:solidFill>
                              <a:latin typeface="Cambria Math" panose="02040503050406030204" pitchFamily="18" charset="0"/>
                              <a:ea typeface="Cambria Math" panose="02040503050406030204" pitchFamily="18" charset="0"/>
                            </a:rPr>
                            <m:t>1</m:t>
                          </m:r>
                        </m:sup>
                      </m:sSup>
                    </m:oMath>
                  </m:oMathPara>
                </a14:m>
                <a:endParaRPr lang="en-US" altLang="zh-CN" sz="2600" i="1" dirty="0" smtClean="0">
                  <a:solidFill>
                    <a:schemeClr val="accent2">
                      <a:lumMod val="75000"/>
                    </a:schemeClr>
                  </a:solidFill>
                  <a:latin typeface="Cambria Math" panose="02040503050406030204" pitchFamily="18" charset="0"/>
                  <a:ea typeface="Cambria Math" panose="02040503050406030204" pitchFamily="18" charset="0"/>
                </a:endParaRPr>
              </a:p>
              <a:p>
                <a:pPr marL="446088" indent="457200" algn="ctr">
                  <a:lnSpc>
                    <a:spcPct val="120000"/>
                  </a:lnSpc>
                  <a:buNone/>
                </a:pPr>
                <a14:m>
                  <m:oMathPara xmlns:m="http://schemas.openxmlformats.org/officeDocument/2006/math">
                    <m:oMathParaPr>
                      <m:jc m:val="left"/>
                    </m:oMathParaPr>
                    <m:oMath xmlns:m="http://schemas.openxmlformats.org/officeDocument/2006/math">
                      <m:r>
                        <a:rPr lang="en-US" altLang="zh-CN" sz="2600" i="1" dirty="0" smtClean="0">
                          <a:solidFill>
                            <a:schemeClr val="accent2">
                              <a:lumMod val="75000"/>
                            </a:schemeClr>
                          </a:solidFill>
                          <a:latin typeface="Cambria Math" panose="02040503050406030204" pitchFamily="18" charset="0"/>
                          <a:ea typeface="Cambria Math" panose="02040503050406030204" pitchFamily="18" charset="0"/>
                        </a:rPr>
                        <m:t>𝐸</m:t>
                      </m:r>
                      <m:d>
                        <m:dPr>
                          <m:ctrlPr>
                            <a:rPr lang="en-US" altLang="zh-CN" sz="2600" i="1" dirty="0">
                              <a:solidFill>
                                <a:schemeClr val="accent2">
                                  <a:lumMod val="75000"/>
                                </a:schemeClr>
                              </a:solidFill>
                              <a:latin typeface="Cambria Math" panose="02040503050406030204" pitchFamily="18" charset="0"/>
                              <a:ea typeface="Cambria Math" panose="02040503050406030204" pitchFamily="18" charset="0"/>
                            </a:rPr>
                          </m:ctrlPr>
                        </m:dPr>
                        <m:e>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𝑖</m:t>
                              </m:r>
                            </m:sub>
                          </m:sSub>
                        </m:e>
                      </m:d>
                      <m:r>
                        <m:rPr>
                          <m:nor/>
                        </m:rPr>
                        <a:rPr lang="en-US" altLang="zh-CN" sz="2600" dirty="0">
                          <a:solidFill>
                            <a:schemeClr val="accent2">
                              <a:lumMod val="75000"/>
                            </a:schemeClr>
                          </a:solidFill>
                          <a:latin typeface="Cambria Math" panose="02040503050406030204" pitchFamily="18" charset="0"/>
                          <a:ea typeface="Cambria Math" panose="02040503050406030204" pitchFamily="18" charset="0"/>
                        </a:rPr>
                        <m:t>=</m:t>
                      </m:r>
                      <m:d>
                        <m:dPr>
                          <m:begChr m:val="["/>
                          <m:endChr m:val="]"/>
                          <m:ctrlPr>
                            <a:rPr lang="en-US" altLang="zh-CN" sz="2600" i="1" dirty="0" smtClean="0">
                              <a:solidFill>
                                <a:schemeClr val="accent2">
                                  <a:lumMod val="75000"/>
                                </a:schemeClr>
                              </a:solidFill>
                              <a:latin typeface="Cambria Math" panose="02040503050406030204" pitchFamily="18" charset="0"/>
                              <a:ea typeface="Cambria Math" panose="02040503050406030204" pitchFamily="18" charset="0"/>
                            </a:rPr>
                          </m:ctrlPr>
                        </m:dPr>
                        <m:e>
                          <m:f>
                            <m:fPr>
                              <m:ctrlPr>
                                <a:rPr lang="en-US" altLang="zh-CN" sz="2600" i="1" dirty="0" smtClean="0">
                                  <a:solidFill>
                                    <a:schemeClr val="accent2">
                                      <a:lumMod val="75000"/>
                                    </a:schemeClr>
                                  </a:solidFill>
                                  <a:latin typeface="Cambria Math" panose="02040503050406030204" pitchFamily="18" charset="0"/>
                                  <a:ea typeface="Cambria Math" panose="02040503050406030204" pitchFamily="18" charset="0"/>
                                </a:rPr>
                              </m:ctrlPr>
                            </m:fPr>
                            <m:num>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𝑚𝑖𝑛</m:t>
                                  </m:r>
                                </m:sub>
                              </m:sSub>
                              <m:r>
                                <a:rPr lang="en-US" altLang="zh-CN" sz="2600" i="1" smtClean="0">
                                  <a:solidFill>
                                    <a:schemeClr val="accent2">
                                      <a:lumMod val="75000"/>
                                    </a:schemeClr>
                                  </a:solidFill>
                                  <a:latin typeface="Cambria Math" panose="02040503050406030204" pitchFamily="18" charset="0"/>
                                  <a:ea typeface="华文细黑" panose="02010600040101010101" pitchFamily="2" charset="-122"/>
                                </a:rPr>
                                <m:t>−</m:t>
                              </m:r>
                              <m:sSubSup>
                                <m:sSubSup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𝑚𝑖𝑛</m:t>
                                  </m:r>
                                </m:sub>
                                <m:sup>
                                  <m:r>
                                    <a:rPr lang="en-US" altLang="zh-CN" sz="2600" i="1">
                                      <a:solidFill>
                                        <a:schemeClr val="accent2">
                                          <a:lumMod val="75000"/>
                                        </a:schemeClr>
                                      </a:solidFill>
                                      <a:latin typeface="Cambria Math" panose="02040503050406030204" pitchFamily="18" charset="0"/>
                                      <a:ea typeface="华文细黑" panose="02010600040101010101" pitchFamily="2" charset="-122"/>
                                    </a:rPr>
                                    <m:t>𝑝</m:t>
                                  </m:r>
                                </m:sup>
                              </m:sSubSup>
                            </m:num>
                            <m:den>
                              <m:r>
                                <a:rPr lang="en-US" altLang="zh-CN" sz="2600" i="1">
                                  <a:solidFill>
                                    <a:schemeClr val="accent2">
                                      <a:lumMod val="75000"/>
                                    </a:schemeClr>
                                  </a:solidFill>
                                  <a:latin typeface="Cambria Math" panose="02040503050406030204" pitchFamily="18" charset="0"/>
                                  <a:ea typeface="华文细黑" panose="02010600040101010101" pitchFamily="2" charset="-122"/>
                                </a:rPr>
                                <m:t>1</m:t>
                              </m:r>
                              <m:r>
                                <a:rPr lang="en-US" altLang="zh-CN" sz="2600" i="1" smtClean="0">
                                  <a:solidFill>
                                    <a:schemeClr val="accent2">
                                      <a:lumMod val="75000"/>
                                    </a:schemeClr>
                                  </a:solidFill>
                                  <a:latin typeface="Cambria Math" panose="02040503050406030204" pitchFamily="18" charset="0"/>
                                  <a:ea typeface="华文细黑" panose="02010600040101010101" pitchFamily="2" charset="-122"/>
                                </a:rPr>
                                <m:t>−</m:t>
                              </m:r>
                              <m:sSubSup>
                                <m:sSubSup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𝑚𝑖𝑛</m:t>
                                  </m:r>
                                </m:sub>
                                <m:sup>
                                  <m:r>
                                    <a:rPr lang="en-US" altLang="zh-CN" sz="2600" i="1">
                                      <a:solidFill>
                                        <a:schemeClr val="accent2">
                                          <a:lumMod val="75000"/>
                                        </a:schemeClr>
                                      </a:solidFill>
                                      <a:latin typeface="Cambria Math" panose="02040503050406030204" pitchFamily="18" charset="0"/>
                                      <a:ea typeface="华文细黑" panose="02010600040101010101" pitchFamily="2" charset="-122"/>
                                    </a:rPr>
                                    <m:t>𝑝</m:t>
                                  </m:r>
                                </m:sup>
                              </m:sSubSup>
                            </m:den>
                          </m:f>
                          <m:d>
                            <m:dPr>
                              <m:ctrlPr>
                                <a:rPr lang="en-US" altLang="zh-CN" sz="2600" i="1" smtClean="0">
                                  <a:solidFill>
                                    <a:schemeClr val="accent2">
                                      <a:lumMod val="75000"/>
                                    </a:schemeClr>
                                  </a:solidFill>
                                  <a:latin typeface="Cambria Math" panose="02040503050406030204" pitchFamily="18" charset="0"/>
                                  <a:ea typeface="华文细黑" panose="02010600040101010101" pitchFamily="2" charset="-122"/>
                                </a:rPr>
                              </m:ctrlPr>
                            </m:dPr>
                            <m:e>
                              <m:r>
                                <a:rPr lang="en-US" altLang="zh-CN" sz="2600" i="1">
                                  <a:solidFill>
                                    <a:schemeClr val="accent2">
                                      <a:lumMod val="75000"/>
                                    </a:schemeClr>
                                  </a:solidFill>
                                  <a:latin typeface="Cambria Math" panose="02040503050406030204" pitchFamily="18" charset="0"/>
                                  <a:ea typeface="华文细黑" panose="02010600040101010101" pitchFamily="2" charset="-122"/>
                                </a:rPr>
                                <m:t>1−</m:t>
                              </m:r>
                              <m:sSup>
                                <m:sSupPr>
                                  <m:ctrlPr>
                                    <a:rPr lang="el-GR" altLang="zh-CN" sz="2600" i="1" dirty="0">
                                      <a:solidFill>
                                        <a:schemeClr val="accent2">
                                          <a:lumMod val="75000"/>
                                        </a:schemeClr>
                                      </a:solidFill>
                                      <a:latin typeface="Cambria Math" panose="02040503050406030204" pitchFamily="18" charset="0"/>
                                      <a:ea typeface="Cambria Math" panose="02040503050406030204" pitchFamily="18" charset="0"/>
                                    </a:rPr>
                                  </m:ctrlPr>
                                </m:sSupPr>
                                <m:e>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𝑖</m:t>
                                      </m:r>
                                    </m:sub>
                                  </m:sSub>
                                </m:e>
                                <m:sup>
                                  <m:r>
                                    <a:rPr lang="en-US" altLang="zh-CN" sz="2600" i="1" dirty="0">
                                      <a:solidFill>
                                        <a:schemeClr val="accent2">
                                          <a:lumMod val="75000"/>
                                        </a:schemeClr>
                                      </a:solidFill>
                                      <a:latin typeface="Cambria Math" panose="02040503050406030204" pitchFamily="18" charset="0"/>
                                      <a:ea typeface="Cambria Math" panose="02040503050406030204" pitchFamily="18" charset="0"/>
                                    </a:rPr>
                                    <m:t>𝑝</m:t>
                                  </m:r>
                                </m:sup>
                              </m:sSup>
                            </m:e>
                          </m:d>
                          <m:r>
                            <a:rPr lang="en-US" altLang="zh-CN" sz="2600" i="1" dirty="0">
                              <a:solidFill>
                                <a:schemeClr val="accent2">
                                  <a:lumMod val="75000"/>
                                </a:schemeClr>
                              </a:solidFill>
                              <a:latin typeface="Cambria Math" panose="02040503050406030204" pitchFamily="18" charset="0"/>
                              <a:ea typeface="Cambria Math" panose="02040503050406030204" pitchFamily="18" charset="0"/>
                            </a:rPr>
                            <m:t>+</m:t>
                          </m:r>
                          <m:sSup>
                            <m:sSupPr>
                              <m:ctrlPr>
                                <a:rPr lang="el-GR" altLang="zh-CN" sz="2600" i="1" dirty="0">
                                  <a:solidFill>
                                    <a:schemeClr val="accent2">
                                      <a:lumMod val="75000"/>
                                    </a:schemeClr>
                                  </a:solidFill>
                                  <a:latin typeface="Cambria Math" panose="02040503050406030204" pitchFamily="18" charset="0"/>
                                  <a:ea typeface="Cambria Math" panose="02040503050406030204" pitchFamily="18" charset="0"/>
                                </a:rPr>
                              </m:ctrlPr>
                            </m:sSupPr>
                            <m:e>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𝑖</m:t>
                                  </m:r>
                                </m:sub>
                              </m:sSub>
                            </m:e>
                            <m:sup>
                              <m:r>
                                <a:rPr lang="en-US" altLang="zh-CN" sz="2600" i="1" dirty="0">
                                  <a:solidFill>
                                    <a:schemeClr val="accent2">
                                      <a:lumMod val="75000"/>
                                    </a:schemeClr>
                                  </a:solidFill>
                                  <a:latin typeface="Cambria Math" panose="02040503050406030204" pitchFamily="18" charset="0"/>
                                  <a:ea typeface="Cambria Math" panose="02040503050406030204" pitchFamily="18" charset="0"/>
                                </a:rPr>
                                <m:t>𝑝</m:t>
                              </m:r>
                            </m:sup>
                          </m:sSup>
                        </m:e>
                      </m:d>
                      <m:sSup>
                        <m:sSupPr>
                          <m:ctrlPr>
                            <a:rPr lang="en-US" altLang="zh-CN" sz="2600" i="1" smtClean="0">
                              <a:solidFill>
                                <a:schemeClr val="accent2">
                                  <a:lumMod val="75000"/>
                                </a:schemeClr>
                              </a:solidFill>
                              <a:latin typeface="Cambria Math" panose="02040503050406030204" pitchFamily="18" charset="0"/>
                              <a:ea typeface="华文细黑" panose="02010600040101010101" pitchFamily="2" charset="-122"/>
                            </a:rPr>
                          </m:ctrlPr>
                        </m:sSupPr>
                        <m:e>
                          <m:r>
                            <a:rPr lang="en-US" altLang="zh-CN" sz="2600" i="1" smtClean="0">
                              <a:solidFill>
                                <a:schemeClr val="accent2">
                                  <a:lumMod val="75000"/>
                                </a:schemeClr>
                              </a:solidFill>
                              <a:latin typeface="Cambria Math" panose="02040503050406030204" pitchFamily="18" charset="0"/>
                              <a:ea typeface="华文细黑" panose="02010600040101010101" pitchFamily="2" charset="-122"/>
                            </a:rPr>
                            <m:t>𝐸</m:t>
                          </m:r>
                        </m:e>
                        <m:sup>
                          <m:r>
                            <a:rPr lang="en-US" altLang="zh-CN" sz="2600" i="1" smtClean="0">
                              <a:solidFill>
                                <a:schemeClr val="accent2">
                                  <a:lumMod val="75000"/>
                                </a:schemeClr>
                              </a:solidFill>
                              <a:latin typeface="Cambria Math" panose="02040503050406030204" pitchFamily="18" charset="0"/>
                              <a:ea typeface="华文细黑" panose="02010600040101010101" pitchFamily="2" charset="-122"/>
                            </a:rPr>
                            <m:t>1</m:t>
                          </m:r>
                        </m:sup>
                      </m:sSup>
                      <m:r>
                        <a:rPr lang="en-US" altLang="zh-CN" sz="2600" i="1" smtClean="0">
                          <a:solidFill>
                            <a:schemeClr val="accent2">
                              <a:lumMod val="75000"/>
                            </a:schemeClr>
                          </a:solidFill>
                          <a:latin typeface="Cambria Math" panose="02040503050406030204" pitchFamily="18" charset="0"/>
                          <a:ea typeface="华文细黑" panose="02010600040101010101" pitchFamily="2" charset="-122"/>
                        </a:rPr>
                        <m:t>   (0</m:t>
                      </m:r>
                      <m:r>
                        <a:rPr lang="en-US" altLang="zh-CN" sz="2600" i="1">
                          <a:solidFill>
                            <a:schemeClr val="accent2">
                              <a:lumMod val="75000"/>
                            </a:schemeClr>
                          </a:solidFill>
                          <a:latin typeface="Cambria Math" panose="02040503050406030204" pitchFamily="18" charset="0"/>
                          <a:ea typeface="Cambria Math" panose="02040503050406030204" pitchFamily="18" charset="0"/>
                        </a:rPr>
                        <m:t>&lt;</m:t>
                      </m:r>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𝑚𝑖𝑛</m:t>
                          </m:r>
                        </m:sub>
                      </m:sSub>
                      <m:r>
                        <a:rPr lang="en-US" altLang="zh-CN" sz="2600" i="1" smtClean="0">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600" i="1" smtClean="0">
                          <a:solidFill>
                            <a:schemeClr val="accent2">
                              <a:lumMod val="75000"/>
                            </a:schemeClr>
                          </a:solidFill>
                          <a:latin typeface="Cambria Math" panose="02040503050406030204" pitchFamily="18" charset="0"/>
                          <a:ea typeface="Cambria Math" panose="02040503050406030204" pitchFamily="18" charset="0"/>
                        </a:rPr>
                        <m:t>≤1</m:t>
                      </m:r>
                      <m:r>
                        <a:rPr lang="en-US" altLang="zh-CN" sz="2600" i="1" smtClean="0">
                          <a:solidFill>
                            <a:schemeClr val="accent2">
                              <a:lumMod val="75000"/>
                            </a:schemeClr>
                          </a:solidFill>
                          <a:latin typeface="Cambria Math" panose="02040503050406030204" pitchFamily="18" charset="0"/>
                          <a:ea typeface="华文细黑" panose="02010600040101010101" pitchFamily="2" charset="-122"/>
                        </a:rPr>
                        <m:t>)</m:t>
                      </m:r>
                    </m:oMath>
                  </m:oMathPara>
                </a14:m>
                <a:endParaRPr lang="en-US" altLang="zh-CN" sz="2600" i="1" dirty="0" smtClean="0">
                  <a:solidFill>
                    <a:schemeClr val="accent2">
                      <a:lumMod val="75000"/>
                    </a:schemeClr>
                  </a:solidFill>
                  <a:latin typeface="Cambria Math" panose="02040503050406030204" pitchFamily="18" charset="0"/>
                  <a:ea typeface="Cambria Math" panose="02040503050406030204" pitchFamily="18" charset="0"/>
                </a:endParaRPr>
              </a:p>
              <a:p>
                <a:pPr marL="0" indent="457200">
                  <a:lnSpc>
                    <a:spcPct val="170000"/>
                  </a:lnSpc>
                  <a:buNone/>
                </a:pPr>
                <a:r>
                  <a:rPr lang="zh-CN" altLang="en-US" sz="2600" dirty="0" smtClean="0"/>
                  <a:t>这样就可以对整体刚度矩阵和整体质量矩阵对</a:t>
                </a:r>
                <a14:m>
                  <m:oMath xmlns:m="http://schemas.openxmlformats.org/officeDocument/2006/math">
                    <m:sSub>
                      <m:sSubPr>
                        <m:ctrlPr>
                          <a:rPr lang="en-US" altLang="zh-CN" sz="2600" i="1">
                            <a:latin typeface="Cambria Math" panose="02040503050406030204" pitchFamily="18" charset="0"/>
                            <a:ea typeface="华文细黑" panose="02010600040101010101" pitchFamily="2" charset="-122"/>
                          </a:rPr>
                        </m:ctrlPr>
                      </m:sSubPr>
                      <m:e>
                        <m:r>
                          <a:rPr lang="en-US" altLang="zh-CN" sz="2600" i="1">
                            <a:latin typeface="Cambria Math" panose="02040503050406030204" pitchFamily="18" charset="0"/>
                            <a:ea typeface="华文细黑" panose="02010600040101010101" pitchFamily="2" charset="-122"/>
                          </a:rPr>
                          <m:t>𝑥</m:t>
                        </m:r>
                      </m:e>
                      <m:sub>
                        <m:r>
                          <a:rPr lang="en-US" altLang="zh-CN" sz="2600" i="1">
                            <a:latin typeface="Cambria Math" panose="02040503050406030204" pitchFamily="18" charset="0"/>
                            <a:ea typeface="华文细黑" panose="02010600040101010101" pitchFamily="2" charset="-122"/>
                          </a:rPr>
                          <m:t>𝑖</m:t>
                        </m:r>
                      </m:sub>
                    </m:sSub>
                  </m:oMath>
                </a14:m>
                <a:r>
                  <a:rPr lang="zh-CN" altLang="en-US" sz="2600" dirty="0" smtClean="0"/>
                  <a:t>求其偏导数：</a:t>
                </a:r>
                <a:endParaRPr lang="en-US" altLang="zh-CN" sz="2600" dirty="0" smtClean="0"/>
              </a:p>
              <a:p>
                <a:pPr marL="446088" indent="457200">
                  <a:lnSpc>
                    <a:spcPct val="120000"/>
                  </a:lnSpc>
                  <a:buNone/>
                </a:pPr>
                <a14:m>
                  <m:oMathPara xmlns:m="http://schemas.openxmlformats.org/officeDocument/2006/math">
                    <m:oMathParaPr>
                      <m:jc m:val="left"/>
                    </m:oMathParaPr>
                    <m:oMath xmlns:m="http://schemas.openxmlformats.org/officeDocument/2006/math">
                      <m:f>
                        <m:fPr>
                          <m:ctrlPr>
                            <a:rPr lang="en-US" altLang="zh-CN" sz="2600" b="1" i="1" smtClean="0">
                              <a:solidFill>
                                <a:schemeClr val="accent2">
                                  <a:lumMod val="75000"/>
                                </a:schemeClr>
                              </a:solidFill>
                              <a:latin typeface="Cambria Math" panose="02040503050406030204" pitchFamily="18" charset="0"/>
                            </a:rPr>
                          </m:ctrlPr>
                        </m:fPr>
                        <m:num>
                          <m:r>
                            <a:rPr lang="en-US" altLang="zh-CN" sz="2600" i="1" smtClean="0">
                              <a:solidFill>
                                <a:schemeClr val="accent2">
                                  <a:lumMod val="75000"/>
                                </a:schemeClr>
                              </a:solidFill>
                              <a:latin typeface="Cambria Math" panose="02040503050406030204" pitchFamily="18" charset="0"/>
                            </a:rPr>
                            <m:t>𝜕</m:t>
                          </m:r>
                          <m:r>
                            <a:rPr lang="en-US" altLang="zh-CN" sz="2600" b="1" i="0" smtClean="0">
                              <a:solidFill>
                                <a:schemeClr val="accent2">
                                  <a:lumMod val="75000"/>
                                </a:schemeClr>
                              </a:solidFill>
                              <a:latin typeface="Cambria Math" panose="02040503050406030204" pitchFamily="18" charset="0"/>
                            </a:rPr>
                            <m:t>𝐌</m:t>
                          </m:r>
                        </m:num>
                        <m:den>
                          <m:r>
                            <a:rPr lang="en-US" altLang="zh-CN" sz="2600" i="1" smtClean="0">
                              <a:solidFill>
                                <a:schemeClr val="accent2">
                                  <a:lumMod val="75000"/>
                                </a:schemeClr>
                              </a:solidFill>
                              <a:latin typeface="Cambria Math" panose="02040503050406030204" pitchFamily="18" charset="0"/>
                            </a:rPr>
                            <m:t>𝜕</m:t>
                          </m:r>
                          <m:sSub>
                            <m:sSubPr>
                              <m:ctrlPr>
                                <a:rPr lang="en-US" altLang="zh-CN" sz="2600" i="1">
                                  <a:solidFill>
                                    <a:schemeClr val="accent2">
                                      <a:lumMod val="75000"/>
                                    </a:schemeClr>
                                  </a:solidFill>
                                  <a:latin typeface="Cambria Math" panose="02040503050406030204" pitchFamily="18" charset="0"/>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𝑖</m:t>
                              </m:r>
                            </m:sub>
                          </m:sSub>
                        </m:den>
                      </m:f>
                      <m:r>
                        <a:rPr lang="en-US" altLang="zh-CN" sz="2600" b="0" i="1" smtClean="0">
                          <a:solidFill>
                            <a:schemeClr val="accent2">
                              <a:lumMod val="75000"/>
                            </a:schemeClr>
                          </a:solidFill>
                          <a:latin typeface="Cambria Math" panose="02040503050406030204" pitchFamily="18" charset="0"/>
                        </a:rPr>
                        <m:t>=</m:t>
                      </m:r>
                      <m:sSubSup>
                        <m:sSubSupPr>
                          <m:ctrlPr>
                            <a:rPr lang="en-US" altLang="zh-CN" sz="2600" b="0" i="1" smtClean="0">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600" b="1">
                              <a:solidFill>
                                <a:schemeClr val="accent2">
                                  <a:lumMod val="75000"/>
                                </a:schemeClr>
                              </a:solidFill>
                              <a:latin typeface="Cambria Math" panose="02040503050406030204" pitchFamily="18" charset="0"/>
                            </a:rPr>
                            <m:t>𝐌</m:t>
                          </m:r>
                        </m:e>
                        <m:sub>
                          <m:r>
                            <a:rPr lang="en-US" altLang="zh-CN" sz="2600" b="0" i="1" smtClean="0">
                              <a:solidFill>
                                <a:schemeClr val="accent2">
                                  <a:lumMod val="75000"/>
                                </a:schemeClr>
                              </a:solidFill>
                              <a:latin typeface="Cambria Math" panose="02040503050406030204" pitchFamily="18" charset="0"/>
                            </a:rPr>
                            <m:t>𝑖</m:t>
                          </m:r>
                        </m:sub>
                        <m:sup>
                          <m:r>
                            <a:rPr lang="en-US" altLang="zh-CN" sz="2600" b="0" i="1" smtClean="0">
                              <a:solidFill>
                                <a:schemeClr val="accent2">
                                  <a:lumMod val="75000"/>
                                </a:schemeClr>
                              </a:solidFill>
                              <a:latin typeface="Cambria Math" panose="02040503050406030204" pitchFamily="18" charset="0"/>
                            </a:rPr>
                            <m:t>1</m:t>
                          </m:r>
                        </m:sup>
                      </m:sSubSup>
                      <m:r>
                        <a:rPr lang="en-US" altLang="zh-CN" sz="2600" b="0" i="1" smtClean="0">
                          <a:solidFill>
                            <a:schemeClr val="accent2">
                              <a:lumMod val="75000"/>
                            </a:schemeClr>
                          </a:solidFill>
                          <a:latin typeface="Cambria Math" panose="02040503050406030204" pitchFamily="18" charset="0"/>
                        </a:rPr>
                        <m:t>   (1)</m:t>
                      </m:r>
                    </m:oMath>
                  </m:oMathPara>
                </a14:m>
                <a:endParaRPr lang="en-US" altLang="zh-CN" sz="2600" b="0" dirty="0" smtClean="0">
                  <a:solidFill>
                    <a:schemeClr val="accent2">
                      <a:lumMod val="75000"/>
                    </a:schemeClr>
                  </a:solidFill>
                </a:endParaRPr>
              </a:p>
              <a:p>
                <a:pPr marL="446088" indent="457200">
                  <a:lnSpc>
                    <a:spcPct val="120000"/>
                  </a:lnSpc>
                  <a:buNone/>
                </a:pPr>
                <a14:m>
                  <m:oMathPara xmlns:m="http://schemas.openxmlformats.org/officeDocument/2006/math">
                    <m:oMathParaPr>
                      <m:jc m:val="left"/>
                    </m:oMathParaPr>
                    <m:oMath xmlns:m="http://schemas.openxmlformats.org/officeDocument/2006/math">
                      <m:f>
                        <m:fPr>
                          <m:ctrlPr>
                            <a:rPr lang="en-US" altLang="zh-CN" sz="2600" i="1">
                              <a:solidFill>
                                <a:schemeClr val="accent2">
                                  <a:lumMod val="75000"/>
                                </a:schemeClr>
                              </a:solidFill>
                              <a:latin typeface="Cambria Math" panose="02040503050406030204" pitchFamily="18" charset="0"/>
                            </a:rPr>
                          </m:ctrlPr>
                        </m:fPr>
                        <m:num>
                          <m:r>
                            <a:rPr lang="en-US" altLang="zh-CN" sz="2600" i="1">
                              <a:solidFill>
                                <a:schemeClr val="accent2">
                                  <a:lumMod val="75000"/>
                                </a:schemeClr>
                              </a:solidFill>
                              <a:latin typeface="Cambria Math" panose="02040503050406030204" pitchFamily="18" charset="0"/>
                            </a:rPr>
                            <m:t>𝜕</m:t>
                          </m:r>
                          <m:r>
                            <a:rPr lang="en-US" altLang="zh-CN" sz="2600" b="1">
                              <a:solidFill>
                                <a:schemeClr val="accent2">
                                  <a:lumMod val="75000"/>
                                </a:schemeClr>
                              </a:solidFill>
                              <a:latin typeface="Cambria Math" panose="02040503050406030204" pitchFamily="18" charset="0"/>
                            </a:rPr>
                            <m:t>𝐊</m:t>
                          </m:r>
                        </m:num>
                        <m:den>
                          <m:r>
                            <a:rPr lang="en-US" altLang="zh-CN" sz="2600" i="1">
                              <a:solidFill>
                                <a:schemeClr val="accent2">
                                  <a:lumMod val="75000"/>
                                </a:schemeClr>
                              </a:solidFill>
                              <a:latin typeface="Cambria Math" panose="02040503050406030204" pitchFamily="18" charset="0"/>
                            </a:rPr>
                            <m:t>𝜕</m:t>
                          </m:r>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𝑖</m:t>
                              </m:r>
                            </m:sub>
                          </m:sSub>
                        </m:den>
                      </m:f>
                      <m:r>
                        <a:rPr lang="en-US" altLang="zh-CN" sz="2600" i="1">
                          <a:solidFill>
                            <a:schemeClr val="accent2">
                              <a:lumMod val="75000"/>
                            </a:schemeClr>
                          </a:solidFill>
                          <a:latin typeface="Cambria Math" panose="02040503050406030204" pitchFamily="18" charset="0"/>
                        </a:rPr>
                        <m:t>=</m:t>
                      </m:r>
                      <m:f>
                        <m:fPr>
                          <m:ctrlPr>
                            <a:rPr lang="en-US" altLang="zh-CN" sz="2600" i="1" dirty="0">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600" i="1" dirty="0">
                              <a:solidFill>
                                <a:schemeClr val="accent2">
                                  <a:lumMod val="75000"/>
                                </a:schemeClr>
                              </a:solidFill>
                              <a:latin typeface="Cambria Math" panose="02040503050406030204" pitchFamily="18" charset="0"/>
                              <a:ea typeface="Cambria Math" panose="02040503050406030204" pitchFamily="18" charset="0"/>
                            </a:rPr>
                            <m:t>1−</m:t>
                          </m:r>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𝑚𝑖𝑛</m:t>
                              </m:r>
                            </m:sub>
                          </m:sSub>
                        </m:num>
                        <m:den>
                          <m:r>
                            <a:rPr lang="en-US" altLang="zh-CN" sz="2600" i="1">
                              <a:solidFill>
                                <a:schemeClr val="accent2">
                                  <a:lumMod val="75000"/>
                                </a:schemeClr>
                              </a:solidFill>
                              <a:latin typeface="Cambria Math" panose="02040503050406030204" pitchFamily="18" charset="0"/>
                              <a:ea typeface="华文细黑" panose="02010600040101010101" pitchFamily="2" charset="-122"/>
                            </a:rPr>
                            <m:t>1−</m:t>
                          </m:r>
                          <m:sSubSup>
                            <m:sSubSup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𝑚𝑖𝑛</m:t>
                              </m:r>
                            </m:sub>
                            <m:sup>
                              <m:r>
                                <a:rPr lang="en-US" altLang="zh-CN" sz="2600" i="1">
                                  <a:solidFill>
                                    <a:schemeClr val="accent2">
                                      <a:lumMod val="75000"/>
                                    </a:schemeClr>
                                  </a:solidFill>
                                  <a:latin typeface="Cambria Math" panose="02040503050406030204" pitchFamily="18" charset="0"/>
                                  <a:ea typeface="华文细黑" panose="02010600040101010101" pitchFamily="2" charset="-122"/>
                                </a:rPr>
                                <m:t>𝑝</m:t>
                              </m:r>
                            </m:sup>
                          </m:sSubSup>
                        </m:den>
                      </m:f>
                      <m:r>
                        <a:rPr lang="en-US" altLang="zh-CN" sz="2600" i="1">
                          <a:solidFill>
                            <a:schemeClr val="accent2">
                              <a:lumMod val="75000"/>
                            </a:schemeClr>
                          </a:solidFill>
                          <a:latin typeface="Cambria Math" panose="02040503050406030204" pitchFamily="18" charset="0"/>
                        </a:rPr>
                        <m:t>𝑝</m:t>
                      </m:r>
                      <m:sSup>
                        <m:sSupPr>
                          <m:ctrlPr>
                            <a:rPr lang="el-GR" altLang="zh-CN" sz="2600" i="1" dirty="0">
                              <a:solidFill>
                                <a:schemeClr val="accent2">
                                  <a:lumMod val="75000"/>
                                </a:schemeClr>
                              </a:solidFill>
                              <a:latin typeface="Cambria Math" panose="02040503050406030204" pitchFamily="18" charset="0"/>
                              <a:ea typeface="Cambria Math" panose="02040503050406030204" pitchFamily="18" charset="0"/>
                            </a:rPr>
                          </m:ctrlPr>
                        </m:sSupPr>
                        <m:e>
                          <m:sSub>
                            <m:sSubPr>
                              <m:ctrlPr>
                                <a:rPr lang="en-US" altLang="zh-CN" sz="26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6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600" i="1">
                                  <a:solidFill>
                                    <a:schemeClr val="accent2">
                                      <a:lumMod val="75000"/>
                                    </a:schemeClr>
                                  </a:solidFill>
                                  <a:latin typeface="Cambria Math" panose="02040503050406030204" pitchFamily="18" charset="0"/>
                                  <a:ea typeface="华文细黑" panose="02010600040101010101" pitchFamily="2" charset="-122"/>
                                </a:rPr>
                                <m:t>𝑖</m:t>
                              </m:r>
                            </m:sub>
                          </m:sSub>
                        </m:e>
                        <m:sup>
                          <m:r>
                            <a:rPr lang="en-US" altLang="zh-CN" sz="2600" i="1" dirty="0">
                              <a:solidFill>
                                <a:schemeClr val="accent2">
                                  <a:lumMod val="75000"/>
                                </a:schemeClr>
                              </a:solidFill>
                              <a:latin typeface="Cambria Math" panose="02040503050406030204" pitchFamily="18" charset="0"/>
                              <a:ea typeface="Cambria Math" panose="02040503050406030204" pitchFamily="18" charset="0"/>
                            </a:rPr>
                            <m:t>𝑝</m:t>
                          </m:r>
                          <m:r>
                            <a:rPr lang="en-US" altLang="zh-CN" sz="2600" i="1" dirty="0">
                              <a:solidFill>
                                <a:schemeClr val="accent2">
                                  <a:lumMod val="75000"/>
                                </a:schemeClr>
                              </a:solidFill>
                              <a:latin typeface="Cambria Math" panose="02040503050406030204" pitchFamily="18" charset="0"/>
                              <a:ea typeface="Cambria Math" panose="02040503050406030204" pitchFamily="18" charset="0"/>
                            </a:rPr>
                            <m:t>−1</m:t>
                          </m:r>
                        </m:sup>
                      </m:sSup>
                      <m:sSubSup>
                        <m:sSubSupPr>
                          <m:ctrlPr>
                            <a:rPr lang="en-US" altLang="zh-CN" sz="2600" i="1">
                              <a:solidFill>
                                <a:schemeClr val="accent2">
                                  <a:lumMod val="75000"/>
                                </a:schemeClr>
                              </a:solidFill>
                              <a:latin typeface="Cambria Math" panose="02040503050406030204" pitchFamily="18" charset="0"/>
                            </a:rPr>
                          </m:ctrlPr>
                        </m:sSubSupPr>
                        <m:e>
                          <m:r>
                            <a:rPr lang="en-US" altLang="zh-CN" sz="2600" b="1">
                              <a:solidFill>
                                <a:schemeClr val="accent2">
                                  <a:lumMod val="75000"/>
                                </a:schemeClr>
                              </a:solidFill>
                              <a:latin typeface="Cambria Math" panose="02040503050406030204" pitchFamily="18" charset="0"/>
                            </a:rPr>
                            <m:t>𝐊</m:t>
                          </m:r>
                        </m:e>
                        <m:sub>
                          <m:r>
                            <a:rPr lang="en-US" altLang="zh-CN" sz="2600" i="1">
                              <a:solidFill>
                                <a:schemeClr val="accent2">
                                  <a:lumMod val="75000"/>
                                </a:schemeClr>
                              </a:solidFill>
                              <a:latin typeface="Cambria Math" panose="02040503050406030204" pitchFamily="18" charset="0"/>
                            </a:rPr>
                            <m:t>𝑖</m:t>
                          </m:r>
                        </m:sub>
                        <m:sup>
                          <m:r>
                            <a:rPr lang="en-US" altLang="zh-CN" sz="2600" i="1">
                              <a:solidFill>
                                <a:schemeClr val="accent2">
                                  <a:lumMod val="75000"/>
                                </a:schemeClr>
                              </a:solidFill>
                              <a:latin typeface="Cambria Math" panose="02040503050406030204" pitchFamily="18" charset="0"/>
                            </a:rPr>
                            <m:t>1</m:t>
                          </m:r>
                        </m:sup>
                      </m:sSubSup>
                      <m:r>
                        <a:rPr lang="en-US" altLang="zh-CN" sz="2600" b="0" i="1" smtClean="0">
                          <a:solidFill>
                            <a:schemeClr val="accent2">
                              <a:lumMod val="75000"/>
                            </a:schemeClr>
                          </a:solidFill>
                          <a:latin typeface="Cambria Math" panose="02040503050406030204" pitchFamily="18" charset="0"/>
                        </a:rPr>
                        <m:t>    </m:t>
                      </m:r>
                      <m:r>
                        <a:rPr lang="en-US" altLang="zh-CN" sz="2600" i="1">
                          <a:solidFill>
                            <a:schemeClr val="accent2">
                              <a:lumMod val="75000"/>
                            </a:schemeClr>
                          </a:solidFill>
                          <a:latin typeface="Cambria Math" panose="02040503050406030204" pitchFamily="18" charset="0"/>
                        </a:rPr>
                        <m:t>(</m:t>
                      </m:r>
                      <m:r>
                        <a:rPr lang="en-US" altLang="zh-CN" sz="2600" b="0" i="1" smtClean="0">
                          <a:solidFill>
                            <a:schemeClr val="accent2">
                              <a:lumMod val="75000"/>
                            </a:schemeClr>
                          </a:solidFill>
                          <a:latin typeface="Cambria Math" panose="02040503050406030204" pitchFamily="18" charset="0"/>
                        </a:rPr>
                        <m:t>2</m:t>
                      </m:r>
                      <m:r>
                        <a:rPr lang="en-US" altLang="zh-CN" sz="2600" i="1">
                          <a:solidFill>
                            <a:schemeClr val="accent2">
                              <a:lumMod val="75000"/>
                            </a:schemeClr>
                          </a:solidFill>
                          <a:latin typeface="Cambria Math" panose="02040503050406030204" pitchFamily="18" charset="0"/>
                        </a:rPr>
                        <m:t>)</m:t>
                      </m:r>
                    </m:oMath>
                  </m:oMathPara>
                </a14:m>
                <a:endParaRPr lang="en-US" altLang="zh-CN" sz="2600" dirty="0" smtClean="0"/>
              </a:p>
              <a:p>
                <a:pPr marL="0" indent="457200">
                  <a:lnSpc>
                    <a:spcPct val="170000"/>
                  </a:lnSpc>
                  <a:buNone/>
                </a:pPr>
                <a:r>
                  <a:rPr lang="zh-CN" altLang="en-US" sz="2600" dirty="0" smtClean="0"/>
                  <a:t>其中</a:t>
                </a:r>
                <a14:m>
                  <m:oMath xmlns:m="http://schemas.openxmlformats.org/officeDocument/2006/math">
                    <m:sSubSup>
                      <m:sSubSupPr>
                        <m:ctrlPr>
                          <a:rPr lang="en-US" altLang="zh-CN" sz="2600" i="1">
                            <a:latin typeface="Cambria Math" panose="02040503050406030204" pitchFamily="18" charset="0"/>
                          </a:rPr>
                        </m:ctrlPr>
                      </m:sSubSupPr>
                      <m:e>
                        <m:r>
                          <a:rPr lang="en-US" altLang="zh-CN" sz="2600" b="1">
                            <a:latin typeface="Cambria Math" panose="02040503050406030204" pitchFamily="18" charset="0"/>
                          </a:rPr>
                          <m:t>𝐌</m:t>
                        </m:r>
                      </m:e>
                      <m:sub>
                        <m:r>
                          <a:rPr lang="en-US" altLang="zh-CN" sz="2600" i="1">
                            <a:latin typeface="Cambria Math" panose="02040503050406030204" pitchFamily="18" charset="0"/>
                          </a:rPr>
                          <m:t>𝑖</m:t>
                        </m:r>
                      </m:sub>
                      <m:sup>
                        <m:r>
                          <a:rPr lang="en-US" altLang="zh-CN" sz="2600" i="1">
                            <a:latin typeface="Cambria Math" panose="02040503050406030204" pitchFamily="18" charset="0"/>
                          </a:rPr>
                          <m:t>1</m:t>
                        </m:r>
                      </m:sup>
                    </m:sSubSup>
                  </m:oMath>
                </a14:m>
                <a:r>
                  <a:rPr lang="zh-CN" altLang="en-US" sz="2600" dirty="0"/>
                  <a:t>和</a:t>
                </a:r>
                <a14:m>
                  <m:oMath xmlns:m="http://schemas.openxmlformats.org/officeDocument/2006/math">
                    <m:sSubSup>
                      <m:sSubSupPr>
                        <m:ctrlPr>
                          <a:rPr lang="en-US" altLang="zh-CN" sz="2600" i="1">
                            <a:latin typeface="Cambria Math" panose="02040503050406030204" pitchFamily="18" charset="0"/>
                          </a:rPr>
                        </m:ctrlPr>
                      </m:sSubSupPr>
                      <m:e>
                        <m:r>
                          <a:rPr lang="en-US" altLang="zh-CN" sz="2600" b="1">
                            <a:latin typeface="Cambria Math" panose="02040503050406030204" pitchFamily="18" charset="0"/>
                          </a:rPr>
                          <m:t>𝐊</m:t>
                        </m:r>
                      </m:e>
                      <m:sub>
                        <m:r>
                          <a:rPr lang="en-US" altLang="zh-CN" sz="2600" i="1">
                            <a:latin typeface="Cambria Math" panose="02040503050406030204" pitchFamily="18" charset="0"/>
                          </a:rPr>
                          <m:t>𝑖</m:t>
                        </m:r>
                      </m:sub>
                      <m:sup>
                        <m:r>
                          <a:rPr lang="en-US" altLang="zh-CN" sz="2600" i="1">
                            <a:latin typeface="Cambria Math" panose="02040503050406030204" pitchFamily="18" charset="0"/>
                          </a:rPr>
                          <m:t>1</m:t>
                        </m:r>
                      </m:sup>
                    </m:sSubSup>
                  </m:oMath>
                </a14:m>
                <a:r>
                  <a:rPr lang="zh-CN" altLang="en-US" sz="2600" dirty="0" smtClean="0"/>
                  <a:t>为实单元的</a:t>
                </a:r>
                <a:r>
                  <a:rPr lang="zh-CN" altLang="en-US" sz="2600" dirty="0"/>
                  <a:t>单元初始质量矩阵和刚度矩阵。需要注意的是矩阵</a:t>
                </a:r>
                <a14:m>
                  <m:oMath xmlns:m="http://schemas.openxmlformats.org/officeDocument/2006/math">
                    <m:sSubSup>
                      <m:sSubSupPr>
                        <m:ctrlPr>
                          <a:rPr lang="en-US" altLang="zh-CN" sz="2600" i="1">
                            <a:latin typeface="Cambria Math" panose="02040503050406030204" pitchFamily="18" charset="0"/>
                          </a:rPr>
                        </m:ctrlPr>
                      </m:sSubSupPr>
                      <m:e>
                        <m:r>
                          <a:rPr lang="en-US" altLang="zh-CN" sz="2600" b="1">
                            <a:latin typeface="Cambria Math" panose="02040503050406030204" pitchFamily="18" charset="0"/>
                          </a:rPr>
                          <m:t>𝐌</m:t>
                        </m:r>
                      </m:e>
                      <m:sub>
                        <m:r>
                          <a:rPr lang="en-US" altLang="zh-CN" sz="2600" i="1">
                            <a:latin typeface="Cambria Math" panose="02040503050406030204" pitchFamily="18" charset="0"/>
                          </a:rPr>
                          <m:t>𝑖</m:t>
                        </m:r>
                      </m:sub>
                      <m:sup>
                        <m:r>
                          <a:rPr lang="en-US" altLang="zh-CN" sz="2600" i="1">
                            <a:latin typeface="Cambria Math" panose="02040503050406030204" pitchFamily="18" charset="0"/>
                          </a:rPr>
                          <m:t>1</m:t>
                        </m:r>
                      </m:sup>
                    </m:sSubSup>
                  </m:oMath>
                </a14:m>
                <a:r>
                  <a:rPr lang="zh-CN" altLang="en-US" sz="2600" dirty="0"/>
                  <a:t>和</a:t>
                </a:r>
                <a14:m>
                  <m:oMath xmlns:m="http://schemas.openxmlformats.org/officeDocument/2006/math">
                    <m:sSubSup>
                      <m:sSubSupPr>
                        <m:ctrlPr>
                          <a:rPr lang="en-US" altLang="zh-CN" sz="2600" i="1">
                            <a:latin typeface="Cambria Math" panose="02040503050406030204" pitchFamily="18" charset="0"/>
                          </a:rPr>
                        </m:ctrlPr>
                      </m:sSubSupPr>
                      <m:e>
                        <m:r>
                          <a:rPr lang="en-US" altLang="zh-CN" sz="2600" b="1">
                            <a:latin typeface="Cambria Math" panose="02040503050406030204" pitchFamily="18" charset="0"/>
                          </a:rPr>
                          <m:t>𝐊</m:t>
                        </m:r>
                      </m:e>
                      <m:sub>
                        <m:r>
                          <a:rPr lang="en-US" altLang="zh-CN" sz="2600" i="1">
                            <a:latin typeface="Cambria Math" panose="02040503050406030204" pitchFamily="18" charset="0"/>
                          </a:rPr>
                          <m:t>𝑖</m:t>
                        </m:r>
                      </m:sub>
                      <m:sup>
                        <m:r>
                          <a:rPr lang="en-US" altLang="zh-CN" sz="2600" i="1">
                            <a:latin typeface="Cambria Math" panose="02040503050406030204" pitchFamily="18" charset="0"/>
                          </a:rPr>
                          <m:t>1</m:t>
                        </m:r>
                      </m:sup>
                    </m:sSubSup>
                  </m:oMath>
                </a14:m>
                <a:r>
                  <a:rPr lang="zh-CN" altLang="en-US" sz="2600" dirty="0" smtClean="0"/>
                  <a:t>的</a:t>
                </a:r>
                <a:r>
                  <a:rPr lang="zh-CN" altLang="en-US" sz="2600" dirty="0"/>
                  <a:t>大小与整体质量矩阵</a:t>
                </a:r>
                <a:r>
                  <a:rPr lang="en-US" altLang="zh-CN" sz="2600" dirty="0"/>
                  <a:t>M</a:t>
                </a:r>
                <a:r>
                  <a:rPr lang="zh-CN" altLang="en-US" sz="2600" dirty="0"/>
                  <a:t>和整体刚度矩阵</a:t>
                </a:r>
                <a:r>
                  <a:rPr lang="en-US" altLang="zh-CN" sz="2600" dirty="0"/>
                  <a:t>K</a:t>
                </a:r>
                <a:r>
                  <a:rPr lang="zh-CN" altLang="en-US" sz="2600" dirty="0"/>
                  <a:t>一样，但是矩阵</a:t>
                </a:r>
                <a14:m>
                  <m:oMath xmlns:m="http://schemas.openxmlformats.org/officeDocument/2006/math">
                    <m:sSubSup>
                      <m:sSubSupPr>
                        <m:ctrlPr>
                          <a:rPr lang="en-US" altLang="zh-CN" sz="2600" i="1">
                            <a:latin typeface="Cambria Math" panose="02040503050406030204" pitchFamily="18" charset="0"/>
                          </a:rPr>
                        </m:ctrlPr>
                      </m:sSubSupPr>
                      <m:e>
                        <m:r>
                          <a:rPr lang="en-US" altLang="zh-CN" sz="2600" b="1">
                            <a:latin typeface="Cambria Math" panose="02040503050406030204" pitchFamily="18" charset="0"/>
                          </a:rPr>
                          <m:t>𝐌</m:t>
                        </m:r>
                      </m:e>
                      <m:sub>
                        <m:r>
                          <a:rPr lang="en-US" altLang="zh-CN" sz="2600" i="1">
                            <a:latin typeface="Cambria Math" panose="02040503050406030204" pitchFamily="18" charset="0"/>
                          </a:rPr>
                          <m:t>𝑖</m:t>
                        </m:r>
                      </m:sub>
                      <m:sup>
                        <m:r>
                          <a:rPr lang="en-US" altLang="zh-CN" sz="2600" i="1">
                            <a:latin typeface="Cambria Math" panose="02040503050406030204" pitchFamily="18" charset="0"/>
                          </a:rPr>
                          <m:t>1</m:t>
                        </m:r>
                      </m:sup>
                    </m:sSubSup>
                  </m:oMath>
                </a14:m>
                <a:r>
                  <a:rPr lang="zh-CN" altLang="en-US" sz="2600" dirty="0"/>
                  <a:t>和</a:t>
                </a:r>
                <a14:m>
                  <m:oMath xmlns:m="http://schemas.openxmlformats.org/officeDocument/2006/math">
                    <m:sSubSup>
                      <m:sSubSupPr>
                        <m:ctrlPr>
                          <a:rPr lang="en-US" altLang="zh-CN" sz="2600" i="1">
                            <a:latin typeface="Cambria Math" panose="02040503050406030204" pitchFamily="18" charset="0"/>
                          </a:rPr>
                        </m:ctrlPr>
                      </m:sSubSupPr>
                      <m:e>
                        <m:r>
                          <a:rPr lang="en-US" altLang="zh-CN" sz="2600" b="1">
                            <a:latin typeface="Cambria Math" panose="02040503050406030204" pitchFamily="18" charset="0"/>
                          </a:rPr>
                          <m:t>𝐊</m:t>
                        </m:r>
                      </m:e>
                      <m:sub>
                        <m:r>
                          <a:rPr lang="en-US" altLang="zh-CN" sz="2600" i="1">
                            <a:latin typeface="Cambria Math" panose="02040503050406030204" pitchFamily="18" charset="0"/>
                          </a:rPr>
                          <m:t>𝑖</m:t>
                        </m:r>
                      </m:sub>
                      <m:sup>
                        <m:r>
                          <a:rPr lang="en-US" altLang="zh-CN" sz="2600" i="1">
                            <a:latin typeface="Cambria Math" panose="02040503050406030204" pitchFamily="18" charset="0"/>
                          </a:rPr>
                          <m:t>1</m:t>
                        </m:r>
                      </m:sup>
                    </m:sSubSup>
                  </m:oMath>
                </a14:m>
                <a:r>
                  <a:rPr lang="zh-CN" altLang="en-US" sz="2600" dirty="0"/>
                  <a:t>的组成元素与</a:t>
                </a:r>
                <a:r>
                  <a:rPr lang="zh-CN" altLang="en-US" sz="2600" dirty="0" smtClean="0"/>
                  <a:t>单元号</a:t>
                </a:r>
                <a14:m>
                  <m:oMath xmlns:m="http://schemas.openxmlformats.org/officeDocument/2006/math">
                    <m:r>
                      <a:rPr lang="en-US" altLang="zh-CN" sz="2600" i="1">
                        <a:latin typeface="Cambria Math" panose="02040503050406030204" pitchFamily="18" charset="0"/>
                      </a:rPr>
                      <m:t>𝑖</m:t>
                    </m:r>
                  </m:oMath>
                </a14:m>
                <a:r>
                  <a:rPr lang="zh-CN" altLang="en-US" sz="2600" dirty="0" smtClean="0"/>
                  <a:t>无关</a:t>
                </a:r>
                <a:r>
                  <a:rPr lang="zh-CN" altLang="en-US" sz="2600" dirty="0"/>
                  <a:t>的</a:t>
                </a:r>
                <a:r>
                  <a:rPr lang="zh-CN" altLang="en-US" sz="2600" dirty="0" smtClean="0"/>
                  <a:t>是</a:t>
                </a:r>
                <a:r>
                  <a:rPr lang="en-US" altLang="zh-CN" sz="2600" dirty="0" smtClean="0"/>
                  <a:t>0</a:t>
                </a:r>
                <a:r>
                  <a:rPr lang="zh-CN" altLang="en-US" sz="2600" dirty="0" smtClean="0"/>
                  <a:t>。</a:t>
                </a:r>
                <a:endParaRPr lang="en-US" altLang="zh-CN" sz="2600" dirty="0" smtClean="0"/>
              </a:p>
              <a:p>
                <a:pPr marL="0" indent="457200">
                  <a:lnSpc>
                    <a:spcPct val="100000"/>
                  </a:lnSpc>
                  <a:buNone/>
                </a:pPr>
                <a:r>
                  <a:rPr lang="zh-CN" altLang="en-US" sz="2400" dirty="0"/>
                  <a:t/>
                </a:r>
                <a:br>
                  <a:rPr lang="zh-CN" altLang="en-US" sz="2400" dirty="0"/>
                </a:br>
                <a:endParaRPr lang="en-US" altLang="zh-CN" sz="2400" dirty="0">
                  <a:latin typeface="华文细黑" panose="02010600040101010101" pitchFamily="2" charset="-122"/>
                  <a:ea typeface="华文细黑"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228282"/>
                <a:ext cx="7886700" cy="5032376"/>
              </a:xfrm>
              <a:blipFill rotWithShape="0">
                <a:blip r:embed="rId3"/>
                <a:stretch>
                  <a:fillRect l="-773" r="-850" b="-11017"/>
                </a:stretch>
              </a:blipFill>
            </p:spPr>
            <p:txBody>
              <a:bodyPr/>
              <a:lstStyle/>
              <a:p>
                <a:r>
                  <a:rPr lang="zh-CN" altLang="en-US">
                    <a:noFill/>
                  </a:rPr>
                  <a:t> </a:t>
                </a:r>
              </a:p>
            </p:txBody>
          </p:sp>
        </mc:Fallback>
      </mc:AlternateContent>
      <p:sp>
        <p:nvSpPr>
          <p:cNvPr id="5" name="页脚占位符 4"/>
          <p:cNvSpPr>
            <a:spLocks noGrp="1"/>
          </p:cNvSpPr>
          <p:nvPr>
            <p:ph type="ftr" sz="quarter" idx="11"/>
          </p:nvPr>
        </p:nvSpPr>
        <p:spPr/>
        <p:txBody>
          <a:bodyPr/>
          <a:lstStyle/>
          <a:p>
            <a:r>
              <a:rPr lang="zh-CN" altLang="en-US" dirty="0" smtClean="0"/>
              <a:t>毕业论文中期答辩</a:t>
            </a:r>
            <a:endParaRPr lang="zh-CN" altLang="en-US" dirty="0"/>
          </a:p>
        </p:txBody>
      </p:sp>
      <p:sp>
        <p:nvSpPr>
          <p:cNvPr id="4" name="灯片编号占位符 3"/>
          <p:cNvSpPr>
            <a:spLocks noGrp="1"/>
          </p:cNvSpPr>
          <p:nvPr>
            <p:ph type="sldNum" sz="quarter" idx="12"/>
          </p:nvPr>
        </p:nvSpPr>
        <p:spPr/>
        <p:txBody>
          <a:bodyPr/>
          <a:lstStyle/>
          <a:p>
            <a:fld id="{1F4DC02A-43F8-42E8-897B-0B16420FFFFD}" type="slidenum">
              <a:rPr lang="zh-CN" altLang="en-US" smtClean="0"/>
              <a:t>3</a:t>
            </a:fld>
            <a:endParaRPr lang="zh-CN" altLang="en-US"/>
          </a:p>
        </p:txBody>
      </p:sp>
    </p:spTree>
    <p:extLst>
      <p:ext uri="{BB962C8B-B14F-4D97-AF65-F5344CB8AC3E}">
        <p14:creationId xmlns:p14="http://schemas.microsoft.com/office/powerpoint/2010/main" val="683174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a:latin typeface="黑体" panose="02010609060101010101" pitchFamily="49" charset="-122"/>
                <a:ea typeface="黑体" panose="02010609060101010101" pitchFamily="49" charset="-122"/>
              </a:rPr>
              <a:t>敏度推导</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323976"/>
                <a:ext cx="7886700" cy="5032376"/>
              </a:xfrm>
            </p:spPr>
            <p:txBody>
              <a:bodyPr>
                <a:normAutofit/>
              </a:bodyPr>
              <a:lstStyle/>
              <a:p>
                <a:pPr marL="0" indent="457200">
                  <a:lnSpc>
                    <a:spcPct val="150000"/>
                  </a:lnSpc>
                  <a:buNone/>
                </a:pPr>
                <a:r>
                  <a:rPr lang="zh-CN" altLang="en-US" sz="2000" dirty="0" smtClean="0">
                    <a:latin typeface="华文细黑" panose="02010600040101010101" pitchFamily="2" charset="-122"/>
                    <a:ea typeface="华文细黑" panose="02010600040101010101" pitchFamily="2" charset="-122"/>
                  </a:rPr>
                  <a:t>用有限元方法求解连续系统的振动问题可以用求以下方程的特征值来表示</a:t>
                </a:r>
                <a:r>
                  <a:rPr lang="zh-CN" altLang="en-US" sz="2000" dirty="0">
                    <a:latin typeface="华文细黑" panose="02010600040101010101" pitchFamily="2" charset="-122"/>
                    <a:ea typeface="华文细黑" panose="02010600040101010101" pitchFamily="2" charset="-122"/>
                  </a:rPr>
                  <a:t>：</a:t>
                </a:r>
                <a:endParaRPr lang="en-US" altLang="zh-CN" sz="2000" dirty="0" smtClean="0">
                  <a:latin typeface="华文细黑" panose="02010600040101010101" pitchFamily="2" charset="-122"/>
                  <a:ea typeface="华文细黑" panose="02010600040101010101" pitchFamily="2" charset="-122"/>
                </a:endParaRPr>
              </a:p>
              <a:p>
                <a:pPr marL="0" indent="457200">
                  <a:lnSpc>
                    <a:spcPct val="150000"/>
                  </a:lnSpc>
                  <a:buNone/>
                </a:pPr>
                <a14:m>
                  <m:oMathPara xmlns:m="http://schemas.openxmlformats.org/officeDocument/2006/math">
                    <m:oMathParaPr>
                      <m:jc m:val="centerGroup"/>
                    </m:oMathParaPr>
                    <m:oMath xmlns:m="http://schemas.openxmlformats.org/officeDocument/2006/math">
                      <m:r>
                        <m:rPr>
                          <m:nor/>
                        </m:rPr>
                        <a:rPr lang="en-US" altLang="zh-CN" sz="2000" dirty="0" smtClean="0">
                          <a:solidFill>
                            <a:schemeClr val="accent2">
                              <a:lumMod val="75000"/>
                            </a:schemeClr>
                          </a:solidFill>
                          <a:latin typeface="Cambria Math" panose="02040503050406030204" pitchFamily="18" charset="0"/>
                          <a:ea typeface="Cambria Math" panose="02040503050406030204" pitchFamily="18" charset="0"/>
                        </a:rPr>
                        <m:t>(</m:t>
                      </m:r>
                      <m:r>
                        <m:rPr>
                          <m:nor/>
                        </m:rPr>
                        <a:rPr lang="en-US" altLang="zh-CN" sz="2000" b="1" dirty="0" smtClean="0">
                          <a:solidFill>
                            <a:schemeClr val="accent2">
                              <a:lumMod val="75000"/>
                            </a:schemeClr>
                          </a:solidFill>
                          <a:latin typeface="Cambria Math" panose="02040503050406030204" pitchFamily="18" charset="0"/>
                          <a:ea typeface="Cambria Math" panose="02040503050406030204" pitchFamily="18" charset="0"/>
                        </a:rPr>
                        <m:t>K</m:t>
                      </m:r>
                      <m:r>
                        <a:rPr lang="en-US" altLang="zh-CN" sz="2000" b="0" i="0" smtClean="0">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0" i="1" smtClean="0">
                              <a:solidFill>
                                <a:schemeClr val="accent2">
                                  <a:lumMod val="75000"/>
                                </a:schemeClr>
                              </a:solidFill>
                              <a:latin typeface="Cambria Math" panose="02040503050406030204" pitchFamily="18" charset="0"/>
                              <a:ea typeface="Cambria Math" panose="02040503050406030204" pitchFamily="18" charset="0"/>
                            </a:rPr>
                          </m:ctrlPr>
                        </m:sSubPr>
                        <m:e>
                          <m:r>
                            <a:rPr lang="zh-CN" altLang="en-US" sz="2000" b="0" i="1" smtClean="0">
                              <a:solidFill>
                                <a:schemeClr val="accent2">
                                  <a:lumMod val="75000"/>
                                </a:schemeClr>
                              </a:solidFill>
                              <a:latin typeface="Cambria Math" panose="02040503050406030204" pitchFamily="18" charset="0"/>
                              <a:ea typeface="Cambria Math" panose="02040503050406030204" pitchFamily="18" charset="0"/>
                            </a:rPr>
                            <m:t>𝜔</m:t>
                          </m:r>
                        </m:e>
                        <m:sub>
                          <m:r>
                            <a:rPr lang="en-US" altLang="zh-CN" sz="2000" b="0" i="1" smtClean="0">
                              <a:solidFill>
                                <a:schemeClr val="accent2">
                                  <a:lumMod val="75000"/>
                                </a:schemeClr>
                              </a:solidFill>
                              <a:latin typeface="Cambria Math" panose="02040503050406030204" pitchFamily="18" charset="0"/>
                              <a:ea typeface="Cambria Math" panose="02040503050406030204" pitchFamily="18" charset="0"/>
                            </a:rPr>
                            <m:t>𝑖</m:t>
                          </m:r>
                        </m:sub>
                      </m:sSub>
                      <m:r>
                        <a:rPr lang="en-US" altLang="zh-CN" sz="2000" b="1" i="0" smtClean="0">
                          <a:solidFill>
                            <a:schemeClr val="accent2">
                              <a:lumMod val="75000"/>
                            </a:schemeClr>
                          </a:solidFill>
                          <a:latin typeface="Cambria Math" panose="02040503050406030204" pitchFamily="18" charset="0"/>
                          <a:ea typeface="Cambria Math" panose="02040503050406030204" pitchFamily="18" charset="0"/>
                        </a:rPr>
                        <m:t>𝐌</m:t>
                      </m:r>
                      <m:r>
                        <a:rPr lang="en-US" altLang="zh-CN" sz="2000" b="1" i="0" smtClean="0">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b="1" i="0" smtClean="0">
                              <a:solidFill>
                                <a:schemeClr val="accent2">
                                  <a:lumMod val="75000"/>
                                </a:schemeClr>
                              </a:solidFill>
                              <a:latin typeface="Cambria Math" panose="02040503050406030204" pitchFamily="18" charset="0"/>
                              <a:ea typeface="Cambria Math" panose="02040503050406030204" pitchFamily="18" charset="0"/>
                            </a:rPr>
                            <m:t>𝐮</m:t>
                          </m:r>
                        </m:e>
                        <m:sub>
                          <m:r>
                            <a:rPr lang="en-US" altLang="zh-CN" sz="2000" b="0" i="1" smtClean="0">
                              <a:solidFill>
                                <a:schemeClr val="accent2">
                                  <a:lumMod val="75000"/>
                                </a:schemeClr>
                              </a:solidFill>
                              <a:latin typeface="Cambria Math" panose="02040503050406030204" pitchFamily="18" charset="0"/>
                              <a:ea typeface="Cambria Math" panose="02040503050406030204" pitchFamily="18" charset="0"/>
                            </a:rPr>
                            <m:t>𝑖</m:t>
                          </m:r>
                        </m:sub>
                      </m:sSub>
                      <m:r>
                        <a:rPr lang="en-US" altLang="zh-CN" sz="2000" b="0" i="1" smtClean="0">
                          <a:solidFill>
                            <a:schemeClr val="accent2">
                              <a:lumMod val="75000"/>
                            </a:schemeClr>
                          </a:solidFill>
                          <a:latin typeface="Cambria Math" panose="02040503050406030204" pitchFamily="18" charset="0"/>
                          <a:ea typeface="Cambria Math" panose="02040503050406030204" pitchFamily="18" charset="0"/>
                        </a:rPr>
                        <m:t>=0</m:t>
                      </m:r>
                    </m:oMath>
                  </m:oMathPara>
                </a14:m>
                <a:endParaRPr lang="en-US" altLang="zh-CN" sz="2000" dirty="0" smtClean="0">
                  <a:solidFill>
                    <a:schemeClr val="accent2">
                      <a:lumMod val="75000"/>
                    </a:schemeClr>
                  </a:solidFill>
                  <a:latin typeface="Cambria Math" panose="02040503050406030204" pitchFamily="18" charset="0"/>
                  <a:ea typeface="Cambria Math" panose="02040503050406030204" pitchFamily="18" charset="0"/>
                </a:endParaRPr>
              </a:p>
              <a:p>
                <a:pPr marL="0" indent="457200">
                  <a:lnSpc>
                    <a:spcPct val="150000"/>
                  </a:lnSpc>
                  <a:buNone/>
                </a:pPr>
                <a14:m>
                  <m:oMath xmlns:m="http://schemas.openxmlformats.org/officeDocument/2006/math">
                    <m:r>
                      <m:rPr>
                        <m:nor/>
                      </m:rPr>
                      <a:rPr lang="en-US" altLang="zh-CN" sz="2000" b="1" dirty="0">
                        <a:latin typeface="Cambria Math" panose="02040503050406030204" pitchFamily="18" charset="0"/>
                        <a:ea typeface="华文细黑" panose="02010600040101010101" pitchFamily="2" charset="-122"/>
                      </a:rPr>
                      <m:t>K</m:t>
                    </m:r>
                  </m:oMath>
                </a14:m>
                <a:r>
                  <a:rPr lang="zh-CN" altLang="en-US" sz="2000" dirty="0">
                    <a:latin typeface="Cambria Math" panose="02040503050406030204" pitchFamily="18" charset="0"/>
                    <a:ea typeface="华文细黑" panose="02010600040101010101" pitchFamily="2" charset="-122"/>
                  </a:rPr>
                  <a:t>为系统刚度矩阵；</a:t>
                </a:r>
                <a14:m>
                  <m:oMath xmlns:m="http://schemas.openxmlformats.org/officeDocument/2006/math">
                    <m:r>
                      <a:rPr lang="en-US" altLang="zh-CN" sz="2000" b="1">
                        <a:latin typeface="Cambria Math" panose="02040503050406030204" pitchFamily="18" charset="0"/>
                        <a:ea typeface="华文细黑" panose="02010600040101010101" pitchFamily="2" charset="-122"/>
                      </a:rPr>
                      <m:t>𝐌</m:t>
                    </m:r>
                  </m:oMath>
                </a14:m>
                <a:r>
                  <a:rPr lang="zh-CN" altLang="en-US" sz="2000" dirty="0">
                    <a:latin typeface="Cambria Math" panose="02040503050406030204" pitchFamily="18" charset="0"/>
                    <a:ea typeface="华文细黑" panose="02010600040101010101" pitchFamily="2" charset="-122"/>
                  </a:rPr>
                  <a:t>为系统质量矩阵</a:t>
                </a:r>
                <a:r>
                  <a:rPr lang="zh-CN" altLang="en-US" sz="2000" dirty="0" smtClean="0">
                    <a:latin typeface="Cambria Math" panose="02040503050406030204" pitchFamily="18" charset="0"/>
                    <a:ea typeface="华文细黑" panose="02010600040101010101" pitchFamily="2" charset="-122"/>
                  </a:rPr>
                  <a:t>；</a:t>
                </a:r>
                <a14:m>
                  <m:oMath xmlns:m="http://schemas.openxmlformats.org/officeDocument/2006/math">
                    <m:sSub>
                      <m:sSubPr>
                        <m:ctrlPr>
                          <a:rPr lang="en-US" altLang="zh-CN" sz="2000" i="1">
                            <a:latin typeface="Cambria Math" panose="02040503050406030204" pitchFamily="18" charset="0"/>
                            <a:ea typeface="华文细黑" panose="02010600040101010101" pitchFamily="2" charset="-122"/>
                          </a:rPr>
                        </m:ctrlPr>
                      </m:sSubPr>
                      <m:e>
                        <m:r>
                          <a:rPr lang="zh-CN" altLang="en-US" sz="2000" i="1">
                            <a:latin typeface="Cambria Math" panose="02040503050406030204" pitchFamily="18" charset="0"/>
                            <a:ea typeface="华文细黑" panose="02010600040101010101" pitchFamily="2" charset="-122"/>
                          </a:rPr>
                          <m:t>𝜔</m:t>
                        </m:r>
                      </m:e>
                      <m:sub>
                        <m:r>
                          <a:rPr lang="en-US" altLang="zh-CN" sz="2000" i="1">
                            <a:latin typeface="Cambria Math" panose="02040503050406030204" pitchFamily="18" charset="0"/>
                            <a:ea typeface="华文细黑" panose="02010600040101010101" pitchFamily="2" charset="-122"/>
                          </a:rPr>
                          <m:t>𝑖</m:t>
                        </m:r>
                      </m:sub>
                    </m:sSub>
                  </m:oMath>
                </a14:m>
                <a:r>
                  <a:rPr lang="zh-CN" altLang="en-US" sz="2000" dirty="0">
                    <a:latin typeface="Cambria Math" panose="02040503050406030204" pitchFamily="18" charset="0"/>
                    <a:ea typeface="华文细黑" panose="02010600040101010101" pitchFamily="2" charset="-122"/>
                  </a:rPr>
                  <a:t>为自然频率；</a:t>
                </a:r>
                <a14:m>
                  <m:oMath xmlns:m="http://schemas.openxmlformats.org/officeDocument/2006/math">
                    <m:sSub>
                      <m:sSubPr>
                        <m:ctrlPr>
                          <a:rPr lang="en-US" altLang="zh-CN" sz="2000" b="1" i="1">
                            <a:latin typeface="Cambria Math" panose="02040503050406030204" pitchFamily="18" charset="0"/>
                            <a:ea typeface="华文细黑" panose="02010600040101010101" pitchFamily="2" charset="-122"/>
                          </a:rPr>
                        </m:ctrlPr>
                      </m:sSubPr>
                      <m:e>
                        <m:r>
                          <a:rPr lang="en-US" altLang="zh-CN" sz="2000" b="1">
                            <a:latin typeface="Cambria Math" panose="02040503050406030204" pitchFamily="18" charset="0"/>
                            <a:ea typeface="华文细黑" panose="02010600040101010101" pitchFamily="2" charset="-122"/>
                          </a:rPr>
                          <m:t>𝐮</m:t>
                        </m:r>
                      </m:e>
                      <m:sub>
                        <m:r>
                          <a:rPr lang="en-US" altLang="zh-CN" sz="2000" i="1">
                            <a:latin typeface="Cambria Math" panose="02040503050406030204" pitchFamily="18" charset="0"/>
                            <a:ea typeface="华文细黑" panose="02010600040101010101" pitchFamily="2" charset="-122"/>
                          </a:rPr>
                          <m:t>𝑖</m:t>
                        </m:r>
                      </m:sub>
                    </m:sSub>
                  </m:oMath>
                </a14:m>
                <a:r>
                  <a:rPr lang="zh-CN" altLang="en-US" sz="2000" dirty="0">
                    <a:latin typeface="Cambria Math" panose="02040503050406030204" pitchFamily="18" charset="0"/>
                    <a:ea typeface="华文细黑" panose="02010600040101010101" pitchFamily="2" charset="-122"/>
                  </a:rPr>
                  <a:t>为与</a:t>
                </a:r>
                <a14:m>
                  <m:oMath xmlns:m="http://schemas.openxmlformats.org/officeDocument/2006/math">
                    <m:sSub>
                      <m:sSubPr>
                        <m:ctrlPr>
                          <a:rPr lang="en-US" altLang="zh-CN" sz="2000" i="1">
                            <a:latin typeface="Cambria Math" panose="02040503050406030204" pitchFamily="18" charset="0"/>
                            <a:ea typeface="华文细黑" panose="02010600040101010101" pitchFamily="2" charset="-122"/>
                          </a:rPr>
                        </m:ctrlPr>
                      </m:sSubPr>
                      <m:e>
                        <m:r>
                          <a:rPr lang="zh-CN" altLang="en-US" sz="2000" i="1">
                            <a:latin typeface="Cambria Math" panose="02040503050406030204" pitchFamily="18" charset="0"/>
                            <a:ea typeface="华文细黑" panose="02010600040101010101" pitchFamily="2" charset="-122"/>
                          </a:rPr>
                          <m:t>𝜔</m:t>
                        </m:r>
                      </m:e>
                      <m:sub>
                        <m:r>
                          <a:rPr lang="en-US" altLang="zh-CN" sz="2000" i="1">
                            <a:latin typeface="Cambria Math" panose="02040503050406030204" pitchFamily="18" charset="0"/>
                            <a:ea typeface="华文细黑" panose="02010600040101010101" pitchFamily="2" charset="-122"/>
                          </a:rPr>
                          <m:t>𝑖</m:t>
                        </m:r>
                      </m:sub>
                    </m:sSub>
                  </m:oMath>
                </a14:m>
                <a:r>
                  <a:rPr lang="zh-CN" altLang="en-US" sz="2000" dirty="0">
                    <a:latin typeface="Cambria Math" panose="02040503050406030204" pitchFamily="18" charset="0"/>
                    <a:ea typeface="华文细黑" panose="02010600040101010101" pitchFamily="2" charset="-122"/>
                  </a:rPr>
                  <a:t>对应的特征向量。自然频率</a:t>
                </a:r>
                <a14:m>
                  <m:oMath xmlns:m="http://schemas.openxmlformats.org/officeDocument/2006/math">
                    <m:sSub>
                      <m:sSubPr>
                        <m:ctrlPr>
                          <a:rPr lang="en-US" altLang="zh-CN" sz="2000" i="1">
                            <a:latin typeface="Cambria Math" panose="02040503050406030204" pitchFamily="18" charset="0"/>
                            <a:ea typeface="华文细黑" panose="02010600040101010101" pitchFamily="2" charset="-122"/>
                          </a:rPr>
                        </m:ctrlPr>
                      </m:sSubPr>
                      <m:e>
                        <m:r>
                          <a:rPr lang="zh-CN" altLang="en-US" sz="2000" i="1">
                            <a:latin typeface="Cambria Math" panose="02040503050406030204" pitchFamily="18" charset="0"/>
                            <a:ea typeface="华文细黑" panose="02010600040101010101" pitchFamily="2" charset="-122"/>
                          </a:rPr>
                          <m:t>𝜔</m:t>
                        </m:r>
                      </m:e>
                      <m:sub>
                        <m:r>
                          <a:rPr lang="en-US" altLang="zh-CN" sz="2000" i="1">
                            <a:latin typeface="Cambria Math" panose="02040503050406030204" pitchFamily="18" charset="0"/>
                            <a:ea typeface="华文细黑" panose="02010600040101010101" pitchFamily="2" charset="-122"/>
                          </a:rPr>
                          <m:t>𝑖</m:t>
                        </m:r>
                      </m:sub>
                    </m:sSub>
                  </m:oMath>
                </a14:m>
                <a:r>
                  <a:rPr lang="zh-CN" altLang="en-US" sz="2000" dirty="0">
                    <a:latin typeface="Cambria Math" panose="02040503050406030204" pitchFamily="18" charset="0"/>
                    <a:ea typeface="华文细黑" panose="02010600040101010101" pitchFamily="2" charset="-122"/>
                  </a:rPr>
                  <a:t>可用对应的特征值向量</a:t>
                </a:r>
                <a14:m>
                  <m:oMath xmlns:m="http://schemas.openxmlformats.org/officeDocument/2006/math">
                    <m:sSub>
                      <m:sSubPr>
                        <m:ctrlPr>
                          <a:rPr lang="en-US" altLang="zh-CN" sz="2000" b="1" i="1">
                            <a:latin typeface="Cambria Math" panose="02040503050406030204" pitchFamily="18" charset="0"/>
                            <a:ea typeface="华文细黑" panose="02010600040101010101" pitchFamily="2" charset="-122"/>
                          </a:rPr>
                        </m:ctrlPr>
                      </m:sSubPr>
                      <m:e>
                        <m:r>
                          <a:rPr lang="en-US" altLang="zh-CN" sz="2000" b="1">
                            <a:latin typeface="Cambria Math" panose="02040503050406030204" pitchFamily="18" charset="0"/>
                            <a:ea typeface="华文细黑" panose="02010600040101010101" pitchFamily="2" charset="-122"/>
                          </a:rPr>
                          <m:t>𝐮</m:t>
                        </m:r>
                      </m:e>
                      <m:sub>
                        <m:r>
                          <a:rPr lang="en-US" altLang="zh-CN" sz="2000" i="1">
                            <a:latin typeface="Cambria Math" panose="02040503050406030204" pitchFamily="18" charset="0"/>
                            <a:ea typeface="华文细黑" panose="02010600040101010101" pitchFamily="2" charset="-122"/>
                          </a:rPr>
                          <m:t>𝑖</m:t>
                        </m:r>
                      </m:sub>
                    </m:sSub>
                  </m:oMath>
                </a14:m>
                <a:r>
                  <a:rPr lang="zh-CN" altLang="en-US" sz="2000" dirty="0">
                    <a:latin typeface="Cambria Math" panose="02040503050406030204" pitchFamily="18" charset="0"/>
                    <a:ea typeface="华文细黑" panose="02010600040101010101" pitchFamily="2" charset="-122"/>
                  </a:rPr>
                  <a:t>以下瑞利商求得</a:t>
                </a:r>
                <a:br>
                  <a:rPr lang="zh-CN" altLang="en-US" sz="2000" dirty="0">
                    <a:latin typeface="Cambria Math" panose="02040503050406030204" pitchFamily="18" charset="0"/>
                    <a:ea typeface="华文细黑" panose="02010600040101010101" pitchFamily="2" charset="-122"/>
                  </a:rPr>
                </a:br>
                <a14:m>
                  <m:oMathPara xmlns:m="http://schemas.openxmlformats.org/officeDocument/2006/math">
                    <m:oMathParaPr>
                      <m:jc m:val="centerGroup"/>
                    </m:oMathParaPr>
                    <m:oMath xmlns:m="http://schemas.openxmlformats.org/officeDocument/2006/math">
                      <m:sSubSup>
                        <m:sSubSupPr>
                          <m:ctrlPr>
                            <a:rPr lang="en-US" altLang="zh-CN" sz="2000" b="1" i="1" smtClean="0">
                              <a:solidFill>
                                <a:schemeClr val="accent2">
                                  <a:lumMod val="75000"/>
                                </a:schemeClr>
                              </a:solidFill>
                              <a:latin typeface="Cambria Math" panose="02040503050406030204" pitchFamily="18" charset="0"/>
                              <a:ea typeface="华文细黑" panose="02010600040101010101" pitchFamily="2" charset="-122"/>
                            </a:rPr>
                          </m:ctrlPr>
                        </m:sSubSupPr>
                        <m:e>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up>
                          <m:r>
                            <a:rPr lang="en-US" altLang="zh-CN" sz="2000" b="0" i="1" smtClean="0">
                              <a:solidFill>
                                <a:schemeClr val="accent2">
                                  <a:lumMod val="75000"/>
                                </a:schemeClr>
                              </a:solidFill>
                              <a:latin typeface="Cambria Math" panose="02040503050406030204" pitchFamily="18" charset="0"/>
                              <a:ea typeface="华文细黑" panose="02010600040101010101" pitchFamily="2" charset="-122"/>
                            </a:rPr>
                            <m:t>2</m:t>
                          </m:r>
                        </m:sup>
                      </m:sSubSup>
                      <m:r>
                        <a:rPr lang="en-US" altLang="zh-CN" sz="2000" i="1">
                          <a:solidFill>
                            <a:schemeClr val="accent2">
                              <a:lumMod val="75000"/>
                            </a:schemeClr>
                          </a:solidFill>
                          <a:latin typeface="Cambria Math" panose="02040503050406030204" pitchFamily="18" charset="0"/>
                          <a:ea typeface="华文细黑" panose="02010600040101010101" pitchFamily="2" charset="-122"/>
                        </a:rPr>
                        <m:t>=</m:t>
                      </m:r>
                      <m:f>
                        <m:fPr>
                          <m:ctrlPr>
                            <a:rPr lang="en-US" altLang="zh-CN" sz="2000" b="1" i="1" smtClean="0">
                              <a:solidFill>
                                <a:schemeClr val="accent2">
                                  <a:lumMod val="75000"/>
                                </a:schemeClr>
                              </a:solidFill>
                              <a:latin typeface="Cambria Math" panose="02040503050406030204" pitchFamily="18" charset="0"/>
                              <a:ea typeface="华文细黑" panose="02010600040101010101" pitchFamily="2" charset="-122"/>
                            </a:rPr>
                          </m:ctrlPr>
                        </m:fPr>
                        <m:num>
                          <m:sSubSup>
                            <m:sSubSup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up>
                              <m:r>
                                <m:rPr>
                                  <m:sty m:val="p"/>
                                </m:rPr>
                                <a:rPr lang="en-US" altLang="zh-CN" sz="2000">
                                  <a:solidFill>
                                    <a:schemeClr val="accent2">
                                      <a:lumMod val="75000"/>
                                    </a:schemeClr>
                                  </a:solidFill>
                                  <a:latin typeface="Cambria Math" panose="02040503050406030204" pitchFamily="18" charset="0"/>
                                  <a:ea typeface="华文细黑" panose="02010600040101010101" pitchFamily="2" charset="-122"/>
                                </a:rPr>
                                <m:t>T</m:t>
                              </m:r>
                            </m:sup>
                          </m:sSubSup>
                          <m:r>
                            <a:rPr lang="en-US" altLang="zh-CN" sz="2000" b="1" i="0" smtClean="0">
                              <a:solidFill>
                                <a:schemeClr val="accent2">
                                  <a:lumMod val="75000"/>
                                </a:schemeClr>
                              </a:solidFill>
                              <a:latin typeface="Cambria Math" panose="02040503050406030204" pitchFamily="18" charset="0"/>
                              <a:ea typeface="华文细黑" panose="02010600040101010101" pitchFamily="2" charset="-122"/>
                            </a:rPr>
                            <m:t>𝐊</m:t>
                          </m:r>
                          <m:sSub>
                            <m:sSub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num>
                        <m:den>
                          <m:sSubSup>
                            <m:sSubSup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up>
                              <m:r>
                                <m:rPr>
                                  <m:sty m:val="p"/>
                                </m:rPr>
                                <a:rPr lang="en-US" altLang="zh-CN" sz="2000">
                                  <a:solidFill>
                                    <a:schemeClr val="accent2">
                                      <a:lumMod val="75000"/>
                                    </a:schemeClr>
                                  </a:solidFill>
                                  <a:latin typeface="Cambria Math" panose="02040503050406030204" pitchFamily="18" charset="0"/>
                                  <a:ea typeface="华文细黑" panose="02010600040101010101" pitchFamily="2" charset="-122"/>
                                </a:rPr>
                                <m:t>T</m:t>
                              </m:r>
                            </m:sup>
                          </m:sSubSup>
                          <m:r>
                            <a:rPr lang="en-US" altLang="zh-CN" sz="2000" b="1">
                              <a:solidFill>
                                <a:schemeClr val="accent2">
                                  <a:lumMod val="75000"/>
                                </a:schemeClr>
                              </a:solidFill>
                              <a:latin typeface="Cambria Math" panose="02040503050406030204" pitchFamily="18" charset="0"/>
                              <a:ea typeface="华文细黑" panose="02010600040101010101" pitchFamily="2" charset="-122"/>
                            </a:rPr>
                            <m:t>𝐌</m:t>
                          </m:r>
                          <m:sSub>
                            <m:sSub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den>
                      </m:f>
                      <m:r>
                        <a:rPr lang="en-US" altLang="zh-CN" sz="2000" b="1" i="1" smtClean="0">
                          <a:solidFill>
                            <a:schemeClr val="accent2">
                              <a:lumMod val="75000"/>
                            </a:schemeClr>
                          </a:solidFill>
                          <a:latin typeface="Cambria Math" panose="02040503050406030204" pitchFamily="18" charset="0"/>
                          <a:ea typeface="华文细黑" panose="02010600040101010101" pitchFamily="2" charset="-122"/>
                        </a:rPr>
                        <m:t> (</m:t>
                      </m:r>
                      <m:r>
                        <a:rPr lang="en-US" altLang="zh-CN" sz="2000" b="1" i="1" smtClean="0">
                          <a:solidFill>
                            <a:schemeClr val="accent2">
                              <a:lumMod val="75000"/>
                            </a:schemeClr>
                          </a:solidFill>
                          <a:latin typeface="Cambria Math" panose="02040503050406030204" pitchFamily="18" charset="0"/>
                          <a:ea typeface="华文细黑" panose="02010600040101010101" pitchFamily="2" charset="-122"/>
                        </a:rPr>
                        <m:t>𝟑</m:t>
                      </m:r>
                      <m:r>
                        <a:rPr lang="en-US" altLang="zh-CN" sz="2000" b="1" i="1" smtClean="0">
                          <a:solidFill>
                            <a:schemeClr val="accent2">
                              <a:lumMod val="75000"/>
                            </a:schemeClr>
                          </a:solidFill>
                          <a:latin typeface="Cambria Math" panose="02040503050406030204" pitchFamily="18" charset="0"/>
                          <a:ea typeface="华文细黑" panose="02010600040101010101" pitchFamily="2" charset="-122"/>
                        </a:rPr>
                        <m:t>)</m:t>
                      </m:r>
                    </m:oMath>
                  </m:oMathPara>
                </a14:m>
                <a:r>
                  <a:rPr lang="zh-CN" altLang="en-US" sz="2400" dirty="0"/>
                  <a:t/>
                </a:r>
                <a:br>
                  <a:rPr lang="zh-CN" altLang="en-US" sz="2400" dirty="0"/>
                </a:br>
                <a:endParaRPr lang="en-US" altLang="zh-CN" sz="2400" dirty="0">
                  <a:latin typeface="华文细黑" panose="02010600040101010101" pitchFamily="2" charset="-122"/>
                  <a:ea typeface="华文细黑"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323976"/>
                <a:ext cx="7886700" cy="5032376"/>
              </a:xfrm>
              <a:blipFill rotWithShape="0">
                <a:blip r:embed="rId3"/>
                <a:stretch>
                  <a:fillRect l="-773"/>
                </a:stretch>
              </a:blipFill>
            </p:spPr>
            <p:txBody>
              <a:bodyPr/>
              <a:lstStyle/>
              <a:p>
                <a:r>
                  <a:rPr lang="zh-CN" altLang="en-US">
                    <a:noFill/>
                  </a:rPr>
                  <a:t> </a:t>
                </a:r>
              </a:p>
            </p:txBody>
          </p:sp>
        </mc:Fallback>
      </mc:AlternateContent>
      <p:sp>
        <p:nvSpPr>
          <p:cNvPr id="5" name="页脚占位符 4"/>
          <p:cNvSpPr>
            <a:spLocks noGrp="1"/>
          </p:cNvSpPr>
          <p:nvPr>
            <p:ph type="ftr" sz="quarter" idx="11"/>
          </p:nvPr>
        </p:nvSpPr>
        <p:spPr/>
        <p:txBody>
          <a:bodyPr/>
          <a:lstStyle/>
          <a:p>
            <a:r>
              <a:rPr lang="zh-CN" altLang="en-US" dirty="0" smtClean="0"/>
              <a:t>毕业论文中期答辩</a:t>
            </a:r>
            <a:endParaRPr lang="zh-CN" altLang="en-US" dirty="0"/>
          </a:p>
        </p:txBody>
      </p:sp>
      <p:sp>
        <p:nvSpPr>
          <p:cNvPr id="4" name="灯片编号占位符 3"/>
          <p:cNvSpPr>
            <a:spLocks noGrp="1"/>
          </p:cNvSpPr>
          <p:nvPr>
            <p:ph type="sldNum" sz="quarter" idx="12"/>
          </p:nvPr>
        </p:nvSpPr>
        <p:spPr/>
        <p:txBody>
          <a:bodyPr/>
          <a:lstStyle/>
          <a:p>
            <a:fld id="{1F4DC02A-43F8-42E8-897B-0B16420FFFFD}" type="slidenum">
              <a:rPr lang="zh-CN" altLang="en-US" smtClean="0"/>
              <a:t>4</a:t>
            </a:fld>
            <a:endParaRPr lang="zh-CN" altLang="en-US"/>
          </a:p>
        </p:txBody>
      </p:sp>
    </p:spTree>
    <p:extLst>
      <p:ext uri="{BB962C8B-B14F-4D97-AF65-F5344CB8AC3E}">
        <p14:creationId xmlns:p14="http://schemas.microsoft.com/office/powerpoint/2010/main" val="1807499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a:latin typeface="黑体" panose="02010609060101010101" pitchFamily="49" charset="-122"/>
                <a:ea typeface="黑体" panose="02010609060101010101" pitchFamily="49" charset="-122"/>
              </a:rPr>
              <a:t>敏度推导</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323976"/>
                <a:ext cx="7886700" cy="5032376"/>
              </a:xfrm>
            </p:spPr>
            <p:txBody>
              <a:bodyPr>
                <a:normAutofit/>
              </a:bodyPr>
              <a:lstStyle/>
              <a:p>
                <a:pPr marL="0" indent="457200">
                  <a:lnSpc>
                    <a:spcPct val="150000"/>
                  </a:lnSpc>
                  <a:buNone/>
                </a:pPr>
                <a:r>
                  <a:rPr lang="zh-CN" altLang="en-US" sz="2000" dirty="0" smtClean="0">
                    <a:latin typeface="华文细黑" panose="02010600040101010101" pitchFamily="2" charset="-122"/>
                    <a:ea typeface="华文细黑" panose="02010600040101010101" pitchFamily="2" charset="-122"/>
                  </a:rPr>
                  <a:t>敏度分析技术是拓扑</a:t>
                </a:r>
                <a:r>
                  <a:rPr lang="zh-CN" altLang="en-US" sz="2000" dirty="0">
                    <a:latin typeface="华文细黑" panose="02010600040101010101" pitchFamily="2" charset="-122"/>
                    <a:ea typeface="华文细黑" panose="02010600040101010101" pitchFamily="2" charset="-122"/>
                  </a:rPr>
                  <a:t>优化</a:t>
                </a:r>
                <a:r>
                  <a:rPr lang="zh-CN" altLang="en-US" sz="2000" dirty="0" smtClean="0">
                    <a:latin typeface="华文细黑" panose="02010600040101010101" pitchFamily="2" charset="-122"/>
                    <a:ea typeface="华文细黑" panose="02010600040101010101" pitchFamily="2" charset="-122"/>
                  </a:rPr>
                  <a:t>问题的核心。敏</a:t>
                </a:r>
                <a:r>
                  <a:rPr lang="zh-CN" altLang="en-US" sz="2000" dirty="0">
                    <a:latin typeface="华文细黑" panose="02010600040101010101" pitchFamily="2" charset="-122"/>
                    <a:ea typeface="华文细黑" panose="02010600040101010101" pitchFamily="2" charset="-122"/>
                  </a:rPr>
                  <a:t>度是指当</a:t>
                </a:r>
                <a:r>
                  <a:rPr lang="zh-CN" altLang="en-US" sz="2000" dirty="0" smtClean="0">
                    <a:latin typeface="华文细黑" panose="02010600040101010101" pitchFamily="2" charset="-122"/>
                    <a:ea typeface="华文细黑" panose="02010600040101010101" pitchFamily="2" charset="-122"/>
                  </a:rPr>
                  <a:t>设计变量</a:t>
                </a:r>
                <a:r>
                  <a:rPr lang="zh-CN" altLang="en-US" sz="2000" dirty="0">
                    <a:latin typeface="华文细黑" panose="02010600040101010101" pitchFamily="2" charset="-122"/>
                    <a:ea typeface="华文细黑" panose="02010600040101010101" pitchFamily="2" charset="-122"/>
                  </a:rPr>
                  <a:t>变化时，目标函数随之响应的变化量，它反映了设计变量的变化对</a:t>
                </a:r>
                <a:r>
                  <a:rPr lang="zh-CN" altLang="en-US" sz="2000" dirty="0" smtClean="0">
                    <a:latin typeface="华文细黑" panose="02010600040101010101" pitchFamily="2" charset="-122"/>
                    <a:ea typeface="华文细黑" panose="02010600040101010101" pitchFamily="2" charset="-122"/>
                  </a:rPr>
                  <a:t>目标函数</a:t>
                </a:r>
                <a:r>
                  <a:rPr lang="zh-CN" altLang="en-US" sz="2000" dirty="0">
                    <a:latin typeface="华文细黑" panose="02010600040101010101" pitchFamily="2" charset="-122"/>
                    <a:ea typeface="华文细黑" panose="02010600040101010101" pitchFamily="2" charset="-122"/>
                  </a:rPr>
                  <a:t>的</a:t>
                </a:r>
                <a:r>
                  <a:rPr lang="zh-CN" altLang="en-US" sz="2000" dirty="0" smtClean="0">
                    <a:latin typeface="华文细黑" panose="02010600040101010101" pitchFamily="2" charset="-122"/>
                    <a:ea typeface="华文细黑" panose="02010600040101010101" pitchFamily="2" charset="-122"/>
                  </a:rPr>
                  <a:t>影响。某一单元对结构基频贡献</a:t>
                </a:r>
                <a:r>
                  <a:rPr lang="zh-CN" altLang="en-US" sz="2000" dirty="0">
                    <a:latin typeface="华文细黑" panose="02010600040101010101" pitchFamily="2" charset="-122"/>
                    <a:ea typeface="华文细黑" panose="02010600040101010101" pitchFamily="2" charset="-122"/>
                  </a:rPr>
                  <a:t>的大小可以通过单元的敏度来</a:t>
                </a:r>
                <a:r>
                  <a:rPr lang="zh-CN" altLang="en-US" sz="2000" dirty="0" smtClean="0">
                    <a:latin typeface="华文细黑" panose="02010600040101010101" pitchFamily="2" charset="-122"/>
                    <a:ea typeface="华文细黑" panose="02010600040101010101" pitchFamily="2" charset="-122"/>
                  </a:rPr>
                  <a:t>判断。利用公式（</a:t>
                </a:r>
                <a:r>
                  <a:rPr lang="en-US" altLang="zh-CN" sz="2000" dirty="0" smtClean="0">
                    <a:latin typeface="华文细黑" panose="02010600040101010101" pitchFamily="2" charset="-122"/>
                    <a:ea typeface="华文细黑" panose="02010600040101010101" pitchFamily="2" charset="-122"/>
                  </a:rPr>
                  <a:t>1</a:t>
                </a:r>
                <a:r>
                  <a:rPr lang="zh-CN" altLang="en-US" sz="2000" dirty="0" smtClean="0">
                    <a:latin typeface="华文细黑" panose="02010600040101010101" pitchFamily="2" charset="-122"/>
                    <a:ea typeface="华文细黑" panose="02010600040101010101" pitchFamily="2" charset="-122"/>
                  </a:rPr>
                  <a:t>）（</a:t>
                </a:r>
                <a:r>
                  <a:rPr lang="en-US" altLang="zh-CN" sz="2000" dirty="0" smtClean="0">
                    <a:latin typeface="华文细黑" panose="02010600040101010101" pitchFamily="2" charset="-122"/>
                    <a:ea typeface="华文细黑" panose="02010600040101010101" pitchFamily="2" charset="-122"/>
                  </a:rPr>
                  <a:t>2</a:t>
                </a:r>
                <a:r>
                  <a:rPr lang="zh-CN" altLang="en-US" sz="2000" dirty="0" smtClean="0">
                    <a:latin typeface="华文细黑" panose="02010600040101010101" pitchFamily="2" charset="-122"/>
                    <a:ea typeface="华文细黑" panose="02010600040101010101" pitchFamily="2" charset="-122"/>
                  </a:rPr>
                  <a:t>）（</a:t>
                </a:r>
                <a:r>
                  <a:rPr lang="en-US" altLang="zh-CN" sz="2000" dirty="0" smtClean="0">
                    <a:latin typeface="华文细黑" panose="02010600040101010101" pitchFamily="2" charset="-122"/>
                    <a:ea typeface="华文细黑" panose="02010600040101010101" pitchFamily="2" charset="-122"/>
                  </a:rPr>
                  <a:t>3</a:t>
                </a:r>
                <a:r>
                  <a:rPr lang="zh-CN" altLang="en-US" sz="2000" dirty="0" smtClean="0">
                    <a:latin typeface="华文细黑" panose="02010600040101010101" pitchFamily="2" charset="-122"/>
                    <a:ea typeface="华文细黑" panose="02010600040101010101" pitchFamily="2" charset="-122"/>
                  </a:rPr>
                  <a:t>）可以推导出第</a:t>
                </a:r>
                <a14:m>
                  <m:oMath xmlns:m="http://schemas.openxmlformats.org/officeDocument/2006/math">
                    <m:r>
                      <a:rPr lang="en-US" altLang="zh-CN" sz="2000" i="1">
                        <a:latin typeface="Cambria Math" panose="02040503050406030204" pitchFamily="18" charset="0"/>
                        <a:ea typeface="华文细黑" panose="02010600040101010101" pitchFamily="2" charset="-122"/>
                      </a:rPr>
                      <m:t>𝑖</m:t>
                    </m:r>
                  </m:oMath>
                </a14:m>
                <a:r>
                  <a:rPr lang="zh-CN" altLang="en-US" sz="2000" dirty="0" smtClean="0">
                    <a:latin typeface="华文细黑" panose="02010600040101010101" pitchFamily="2" charset="-122"/>
                    <a:ea typeface="华文细黑" panose="02010600040101010101" pitchFamily="2" charset="-122"/>
                  </a:rPr>
                  <a:t>个单元的设计变量变化时基频的变化：</a:t>
                </a:r>
                <a:endParaRPr lang="en-US" altLang="zh-CN" sz="2000" dirty="0" smtClean="0">
                  <a:latin typeface="华文细黑" panose="02010600040101010101" pitchFamily="2" charset="-122"/>
                  <a:ea typeface="华文细黑" panose="02010600040101010101" pitchFamily="2" charset="-122"/>
                </a:endParaRPr>
              </a:p>
              <a:p>
                <a:pPr marL="0" indent="457200">
                  <a:lnSpc>
                    <a:spcPct val="150000"/>
                  </a:lnSpc>
                  <a:buNone/>
                </a:pPr>
                <a14:m>
                  <m:oMathPara xmlns:m="http://schemas.openxmlformats.org/officeDocument/2006/math">
                    <m:oMathParaPr>
                      <m:jc m:val="centerGroup"/>
                    </m:oMathParaPr>
                    <m:oMath xmlns:m="http://schemas.openxmlformats.org/officeDocument/2006/math">
                      <m:f>
                        <m:fPr>
                          <m:ctrlPr>
                            <a:rPr lang="en-US" altLang="zh-CN" sz="2000" i="1" smtClean="0">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i="1" smtClean="0">
                                  <a:solidFill>
                                    <a:schemeClr val="accent2">
                                      <a:lumMod val="75000"/>
                                    </a:schemeClr>
                                  </a:solidFill>
                                  <a:latin typeface="Cambria Math" panose="02040503050406030204" pitchFamily="18" charset="0"/>
                                  <a:ea typeface="Cambria Math" panose="02040503050406030204" pitchFamily="18" charset="0"/>
                                </a:rPr>
                              </m:ctrlPr>
                            </m:sSubPr>
                            <m:e>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num>
                        <m:den>
                          <m:r>
                            <a:rPr lang="en-US" altLang="zh-CN" sz="2000"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den>
                      </m:f>
                      <m:r>
                        <a:rPr lang="en-US" altLang="zh-CN" sz="2000" i="1">
                          <a:solidFill>
                            <a:schemeClr val="accent2">
                              <a:lumMod val="75000"/>
                            </a:schemeClr>
                          </a:solidFill>
                          <a:latin typeface="Cambria Math" panose="02040503050406030204" pitchFamily="18" charset="0"/>
                          <a:ea typeface="Cambria Math" panose="02040503050406030204" pitchFamily="18" charset="0"/>
                        </a:rPr>
                        <m:t>=</m:t>
                      </m:r>
                      <m:f>
                        <m:fPr>
                          <m:ctrlPr>
                            <a:rPr lang="en-US" altLang="zh-CN" sz="2000" i="1" smtClean="0">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b="0" i="1" smtClean="0">
                              <a:solidFill>
                                <a:schemeClr val="accent2">
                                  <a:lumMod val="75000"/>
                                </a:schemeClr>
                              </a:solidFill>
                              <a:latin typeface="Cambria Math" panose="02040503050406030204" pitchFamily="18" charset="0"/>
                              <a:ea typeface="Cambria Math" panose="02040503050406030204" pitchFamily="18" charset="0"/>
                            </a:rPr>
                            <m:t>1</m:t>
                          </m:r>
                        </m:num>
                        <m:den>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b="0" i="1" smtClean="0">
                                  <a:solidFill>
                                    <a:schemeClr val="accent2">
                                      <a:lumMod val="75000"/>
                                    </a:schemeClr>
                                  </a:solidFill>
                                  <a:latin typeface="Cambria Math" panose="02040503050406030204" pitchFamily="18" charset="0"/>
                                  <a:ea typeface="Cambria Math" panose="02040503050406030204" pitchFamily="18" charset="0"/>
                                </a:rPr>
                                <m:t>2</m:t>
                              </m:r>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den>
                      </m:f>
                      <m:sSubSup>
                        <m:sSubSup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up>
                          <m:r>
                            <m:rPr>
                              <m:sty m:val="p"/>
                            </m:rPr>
                            <a:rPr lang="en-US" altLang="zh-CN" sz="2000">
                              <a:solidFill>
                                <a:schemeClr val="accent2">
                                  <a:lumMod val="75000"/>
                                </a:schemeClr>
                              </a:solidFill>
                              <a:latin typeface="Cambria Math" panose="02040503050406030204" pitchFamily="18" charset="0"/>
                              <a:ea typeface="华文细黑" panose="02010600040101010101" pitchFamily="2" charset="-122"/>
                            </a:rPr>
                            <m:t>T</m:t>
                          </m:r>
                        </m:sup>
                      </m:sSubSup>
                      <m:d>
                        <m:dPr>
                          <m:ctrlPr>
                            <a:rPr lang="en-US" altLang="zh-CN" sz="2000" i="1" smtClean="0">
                              <a:solidFill>
                                <a:schemeClr val="accent2">
                                  <a:lumMod val="75000"/>
                                </a:schemeClr>
                              </a:solidFill>
                              <a:latin typeface="Cambria Math" panose="02040503050406030204" pitchFamily="18" charset="0"/>
                              <a:ea typeface="Cambria Math" panose="02040503050406030204" pitchFamily="18" charset="0"/>
                            </a:rPr>
                          </m:ctrlPr>
                        </m:dPr>
                        <m:e>
                          <m:f>
                            <m:fPr>
                              <m:ctrlPr>
                                <a:rPr lang="en-US" altLang="zh-CN" sz="2000" i="1" dirty="0">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i="1" dirty="0">
                                  <a:solidFill>
                                    <a:schemeClr val="accent2">
                                      <a:lumMod val="75000"/>
                                    </a:schemeClr>
                                  </a:solidFill>
                                  <a:latin typeface="Cambria Math" panose="02040503050406030204" pitchFamily="18" charset="0"/>
                                  <a:ea typeface="Cambria Math" panose="02040503050406030204" pitchFamily="18" charset="0"/>
                                </a:rPr>
                                <m:t>1−</m:t>
                              </m:r>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𝑚𝑖𝑛</m:t>
                                  </m:r>
                                </m:sub>
                              </m:sSub>
                            </m:num>
                            <m:den>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SubSup>
                                <m:sSubSup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𝑚𝑖𝑛</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𝑝</m:t>
                                  </m:r>
                                </m:sup>
                              </m:sSubSup>
                            </m:den>
                          </m:f>
                          <m:r>
                            <a:rPr lang="en-US" altLang="zh-CN" sz="2000" i="1">
                              <a:solidFill>
                                <a:schemeClr val="accent2">
                                  <a:lumMod val="75000"/>
                                </a:schemeClr>
                              </a:solidFill>
                              <a:latin typeface="Cambria Math" panose="02040503050406030204" pitchFamily="18" charset="0"/>
                              <a:ea typeface="Cambria Math" panose="02040503050406030204" pitchFamily="18" charset="0"/>
                            </a:rPr>
                            <m:t>𝑝</m:t>
                          </m:r>
                          <m:sSup>
                            <m:sSupPr>
                              <m:ctrlPr>
                                <a:rPr lang="el-GR" altLang="zh-CN" sz="2000" i="1" dirty="0">
                                  <a:solidFill>
                                    <a:schemeClr val="accent2">
                                      <a:lumMod val="75000"/>
                                    </a:schemeClr>
                                  </a:solidFill>
                                  <a:latin typeface="Cambria Math" panose="02040503050406030204" pitchFamily="18" charset="0"/>
                                  <a:ea typeface="Cambria Math" panose="02040503050406030204" pitchFamily="18" charset="0"/>
                                </a:rPr>
                              </m:ctrlPr>
                            </m:sSupPr>
                            <m:e>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e>
                            <m:sup>
                              <m:r>
                                <a:rPr lang="en-US" altLang="zh-CN" sz="2000" i="1" dirty="0">
                                  <a:solidFill>
                                    <a:schemeClr val="accent2">
                                      <a:lumMod val="75000"/>
                                    </a:schemeClr>
                                  </a:solidFill>
                                  <a:latin typeface="Cambria Math" panose="02040503050406030204" pitchFamily="18" charset="0"/>
                                  <a:ea typeface="Cambria Math" panose="02040503050406030204" pitchFamily="18" charset="0"/>
                                </a:rPr>
                                <m:t>𝑝</m:t>
                              </m:r>
                              <m:r>
                                <a:rPr lang="en-US" altLang="zh-CN" sz="2000" i="1" dirty="0">
                                  <a:solidFill>
                                    <a:schemeClr val="accent2">
                                      <a:lumMod val="75000"/>
                                    </a:schemeClr>
                                  </a:solidFill>
                                  <a:latin typeface="Cambria Math" panose="02040503050406030204" pitchFamily="18" charset="0"/>
                                  <a:ea typeface="Cambria Math" panose="02040503050406030204" pitchFamily="18" charset="0"/>
                                </a:rPr>
                                <m:t>−1</m:t>
                              </m:r>
                            </m:sup>
                          </m:sSup>
                          <m:sSubSup>
                            <m:sSubSup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b="1">
                                  <a:solidFill>
                                    <a:schemeClr val="accent2">
                                      <a:lumMod val="75000"/>
                                    </a:schemeClr>
                                  </a:solidFill>
                                  <a:latin typeface="Cambria Math" panose="02040503050406030204" pitchFamily="18" charset="0"/>
                                  <a:ea typeface="Cambria Math" panose="02040503050406030204" pitchFamily="18" charset="0"/>
                                </a:rPr>
                                <m:t>𝐊</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up>
                          </m:sSubSup>
                          <m:r>
                            <a:rPr lang="en-US" altLang="zh-CN" sz="2000" b="1">
                              <a:solidFill>
                                <a:schemeClr val="accent2">
                                  <a:lumMod val="75000"/>
                                </a:schemeClr>
                              </a:solidFill>
                              <a:latin typeface="Cambria Math" panose="02040503050406030204" pitchFamily="18" charset="0"/>
                              <a:ea typeface="Cambria Math" panose="02040503050406030204" pitchFamily="18" charset="0"/>
                            </a:rPr>
                            <m:t>−</m:t>
                          </m:r>
                          <m:sSubSup>
                            <m:sSubSup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sSubSupPr>
                            <m:e>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2</m:t>
                              </m:r>
                            </m:sup>
                          </m:sSubSup>
                          <m:sSubSup>
                            <m:sSubSup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b="1">
                                  <a:solidFill>
                                    <a:schemeClr val="accent2">
                                      <a:lumMod val="75000"/>
                                    </a:schemeClr>
                                  </a:solidFill>
                                  <a:latin typeface="Cambria Math" panose="02040503050406030204" pitchFamily="18" charset="0"/>
                                  <a:ea typeface="Cambria Math" panose="02040503050406030204" pitchFamily="18" charset="0"/>
                                </a:rPr>
                                <m:t>𝐌</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up>
                          </m:sSubSup>
                        </m:e>
                      </m:d>
                      <m:sSub>
                        <m:sSub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oMath>
                  </m:oMathPara>
                </a14:m>
                <a:endParaRPr lang="en-US" altLang="zh-CN" sz="2000" dirty="0" smtClean="0">
                  <a:latin typeface="Cambria Math" panose="02040503050406030204" pitchFamily="18" charset="0"/>
                  <a:ea typeface="Cambria Math" panose="02040503050406030204" pitchFamily="18" charset="0"/>
                  <a:cs typeface="Times New Roman" panose="02020603050405020304" pitchFamily="18" charset="0"/>
                </a:endParaRPr>
              </a:p>
              <a:p>
                <a:pPr marL="0" indent="457200">
                  <a:lnSpc>
                    <a:spcPct val="150000"/>
                  </a:lnSpc>
                  <a:buNone/>
                </a:pPr>
                <a:r>
                  <a:rPr lang="zh-CN" altLang="en-US" sz="2000" dirty="0" smtClean="0">
                    <a:latin typeface="Cambria Math" panose="02040503050406030204" pitchFamily="18" charset="0"/>
                    <a:ea typeface="Cambria Math" panose="02040503050406030204" pitchFamily="18" charset="0"/>
                    <a:cs typeface="Times New Roman" panose="02020603050405020304" pitchFamily="18" charset="0"/>
                  </a:rPr>
                  <a:t>由于</a:t>
                </a:r>
                <a14:m>
                  <m:oMath xmlns:m="http://schemas.openxmlformats.org/officeDocument/2006/math">
                    <m:sSub>
                      <m:sSubPr>
                        <m:ctrlPr>
                          <a:rPr lang="en-US" altLang="zh-CN" sz="2000" i="1">
                            <a:latin typeface="Cambria Math" panose="02040503050406030204" pitchFamily="18" charset="0"/>
                            <a:ea typeface="华文细黑" panose="02010600040101010101" pitchFamily="2" charset="-122"/>
                          </a:rPr>
                        </m:ctrlPr>
                      </m:sSubPr>
                      <m:e>
                        <m:r>
                          <a:rPr lang="en-US" altLang="zh-CN" sz="2000" i="1">
                            <a:latin typeface="Cambria Math" panose="02040503050406030204" pitchFamily="18" charset="0"/>
                            <a:ea typeface="华文细黑" panose="02010600040101010101" pitchFamily="2" charset="-122"/>
                          </a:rPr>
                          <m:t>𝑥</m:t>
                        </m:r>
                      </m:e>
                      <m:sub>
                        <m:r>
                          <a:rPr lang="en-US" altLang="zh-CN" sz="2000" i="1">
                            <a:latin typeface="Cambria Math" panose="02040503050406030204" pitchFamily="18" charset="0"/>
                            <a:ea typeface="华文细黑" panose="02010600040101010101" pitchFamily="2" charset="-122"/>
                          </a:rPr>
                          <m:t>𝑖</m:t>
                        </m:r>
                      </m:sub>
                    </m:sSub>
                  </m:oMath>
                </a14:m>
                <a:r>
                  <a:rPr lang="zh-CN" altLang="en-US" sz="2000" dirty="0" smtClean="0">
                    <a:latin typeface="Cambria Math" panose="02040503050406030204" pitchFamily="18" charset="0"/>
                    <a:ea typeface="Cambria Math" panose="02040503050406030204" pitchFamily="18" charset="0"/>
                    <a:cs typeface="Times New Roman" panose="02020603050405020304" pitchFamily="18" charset="0"/>
                  </a:rPr>
                  <a:t>的值为</a:t>
                </a:r>
                <a14:m>
                  <m:oMath xmlns:m="http://schemas.openxmlformats.org/officeDocument/2006/math">
                    <m:sSub>
                      <m:sSubPr>
                        <m:ctrlPr>
                          <a:rPr lang="en-US" altLang="zh-CN" sz="1800" i="1">
                            <a:latin typeface="Cambria Math" panose="02040503050406030204" pitchFamily="18" charset="0"/>
                            <a:ea typeface="华文细黑" panose="02010600040101010101" pitchFamily="2" charset="-122"/>
                          </a:rPr>
                        </m:ctrlPr>
                      </m:sSubPr>
                      <m:e>
                        <m:r>
                          <a:rPr lang="en-US" altLang="zh-CN" sz="1800" i="1">
                            <a:latin typeface="Cambria Math" panose="02040503050406030204" pitchFamily="18" charset="0"/>
                            <a:ea typeface="华文细黑" panose="02010600040101010101" pitchFamily="2" charset="-122"/>
                          </a:rPr>
                          <m:t>𝑥</m:t>
                        </m:r>
                      </m:e>
                      <m:sub>
                        <m:r>
                          <a:rPr lang="en-US" altLang="zh-CN" sz="1800" i="1">
                            <a:latin typeface="Cambria Math" panose="02040503050406030204" pitchFamily="18" charset="0"/>
                            <a:ea typeface="华文细黑" panose="02010600040101010101" pitchFamily="2" charset="-122"/>
                          </a:rPr>
                          <m:t>𝑚𝑖𝑛</m:t>
                        </m:r>
                      </m:sub>
                    </m:sSub>
                    <m:r>
                      <a:rPr lang="en-US" altLang="zh-CN" sz="2000">
                        <a:latin typeface="Cambria Math" panose="02040503050406030204" pitchFamily="18" charset="0"/>
                        <a:ea typeface="华文细黑" panose="02010600040101010101" pitchFamily="2" charset="-122"/>
                      </a:rPr>
                      <m:t> </m:t>
                    </m:r>
                  </m:oMath>
                </a14:m>
                <a:r>
                  <a:rPr lang="en-US" altLang="zh-CN" sz="2000" dirty="0">
                    <a:latin typeface="Cambria Math" panose="02040503050406030204" pitchFamily="18" charset="0"/>
                    <a:ea typeface="华文细黑" panose="02010600040101010101" pitchFamily="2" charset="-122"/>
                  </a:rPr>
                  <a:t>(</a:t>
                </a:r>
                <a:r>
                  <a:rPr lang="zh-CN" altLang="en-US" sz="2000" dirty="0">
                    <a:latin typeface="Cambria Math" panose="02040503050406030204" pitchFamily="18" charset="0"/>
                    <a:ea typeface="华文细黑" panose="02010600040101010101" pitchFamily="2" charset="-122"/>
                  </a:rPr>
                  <a:t>比如</a:t>
                </a:r>
                <a:r>
                  <a:rPr lang="en-US" altLang="zh-CN" sz="2000" dirty="0" smtClean="0">
                    <a:latin typeface="Cambria Math" panose="02040503050406030204" pitchFamily="18" charset="0"/>
                    <a:ea typeface="华文细黑" panose="02010600040101010101" pitchFamily="2" charset="-122"/>
                  </a:rPr>
                  <a:t>10e-6)</a:t>
                </a:r>
                <a:r>
                  <a:rPr lang="zh-CN" altLang="en-US" sz="2000" dirty="0" smtClean="0">
                    <a:latin typeface="Cambria Math" panose="02040503050406030204" pitchFamily="18" charset="0"/>
                    <a:ea typeface="华文细黑" panose="02010600040101010101" pitchFamily="2" charset="-122"/>
                  </a:rPr>
                  <a:t>或者</a:t>
                </a:r>
                <a:r>
                  <a:rPr lang="en-US" altLang="zh-CN" sz="2000" dirty="0" smtClean="0">
                    <a:latin typeface="Cambria Math" panose="02040503050406030204" pitchFamily="18" charset="0"/>
                    <a:ea typeface="华文细黑" panose="02010600040101010101" pitchFamily="2" charset="-122"/>
                  </a:rPr>
                  <a:t>1</a:t>
                </a:r>
                <a:r>
                  <a:rPr lang="zh-CN" altLang="en-US" sz="2000" dirty="0" smtClean="0">
                    <a:latin typeface="Cambria Math" panose="02040503050406030204" pitchFamily="18" charset="0"/>
                    <a:ea typeface="华文细黑" panose="02010600040101010101" pitchFamily="2" charset="-122"/>
                  </a:rPr>
                  <a:t>，所以</a:t>
                </a:r>
                <a:r>
                  <a:rPr lang="zh-CN" altLang="en-US" sz="2000" smtClean="0">
                    <a:latin typeface="Cambria Math" panose="02040503050406030204" pitchFamily="18" charset="0"/>
                    <a:ea typeface="华文细黑" panose="02010600040101010101" pitchFamily="2" charset="-122"/>
                  </a:rPr>
                  <a:t>实单元和空单元的敏度可以</a:t>
                </a:r>
                <a:r>
                  <a:rPr lang="zh-CN" altLang="en-US" sz="2000" dirty="0" smtClean="0">
                    <a:latin typeface="Cambria Math" panose="02040503050406030204" pitchFamily="18" charset="0"/>
                    <a:ea typeface="华文细黑" panose="02010600040101010101" pitchFamily="2" charset="-122"/>
                  </a:rPr>
                  <a:t>按照</a:t>
                </a:r>
                <a:r>
                  <a:rPr lang="zh-CN" altLang="en-US" sz="2000" smtClean="0">
                    <a:latin typeface="Cambria Math" panose="02040503050406030204" pitchFamily="18" charset="0"/>
                    <a:ea typeface="华文细黑" panose="02010600040101010101" pitchFamily="2" charset="-122"/>
                  </a:rPr>
                  <a:t>下式来计算：</a:t>
                </a:r>
                <a:endParaRPr lang="en-US" altLang="zh-CN" sz="20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323976"/>
                <a:ext cx="7886700" cy="5032376"/>
              </a:xfrm>
              <a:blipFill rotWithShape="0">
                <a:blip r:embed="rId3"/>
                <a:stretch>
                  <a:fillRect l="-773" r="-77"/>
                </a:stretch>
              </a:blipFill>
            </p:spPr>
            <p:txBody>
              <a:bodyPr/>
              <a:lstStyle/>
              <a:p>
                <a:r>
                  <a:rPr lang="zh-CN" altLang="en-US">
                    <a:noFill/>
                  </a:rPr>
                  <a:t> </a:t>
                </a:r>
              </a:p>
            </p:txBody>
          </p:sp>
        </mc:Fallback>
      </mc:AlternateContent>
      <p:sp>
        <p:nvSpPr>
          <p:cNvPr id="5" name="页脚占位符 4"/>
          <p:cNvSpPr>
            <a:spLocks noGrp="1"/>
          </p:cNvSpPr>
          <p:nvPr>
            <p:ph type="ftr" sz="quarter" idx="11"/>
          </p:nvPr>
        </p:nvSpPr>
        <p:spPr/>
        <p:txBody>
          <a:bodyPr/>
          <a:lstStyle/>
          <a:p>
            <a:r>
              <a:rPr lang="zh-CN" altLang="en-US" smtClean="0"/>
              <a:t>毕业论文中期答辩</a:t>
            </a:r>
            <a:endParaRPr lang="zh-CN" altLang="en-US" dirty="0"/>
          </a:p>
        </p:txBody>
      </p:sp>
      <p:sp>
        <p:nvSpPr>
          <p:cNvPr id="4" name="灯片编号占位符 3"/>
          <p:cNvSpPr>
            <a:spLocks noGrp="1"/>
          </p:cNvSpPr>
          <p:nvPr>
            <p:ph type="sldNum" sz="quarter" idx="12"/>
          </p:nvPr>
        </p:nvSpPr>
        <p:spPr/>
        <p:txBody>
          <a:bodyPr/>
          <a:lstStyle/>
          <a:p>
            <a:fld id="{1F4DC02A-43F8-42E8-897B-0B16420FFFFD}" type="slidenum">
              <a:rPr lang="zh-CN" altLang="en-US" smtClean="0"/>
              <a:t>5</a:t>
            </a:fld>
            <a:endParaRPr lang="zh-CN" altLang="en-US"/>
          </a:p>
        </p:txBody>
      </p:sp>
    </p:spTree>
    <p:extLst>
      <p:ext uri="{BB962C8B-B14F-4D97-AF65-F5344CB8AC3E}">
        <p14:creationId xmlns:p14="http://schemas.microsoft.com/office/powerpoint/2010/main" val="2103067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a:latin typeface="黑体" panose="02010609060101010101" pitchFamily="49" charset="-122"/>
                <a:ea typeface="黑体" panose="02010609060101010101" pitchFamily="49" charset="-122"/>
              </a:rPr>
              <a:t>敏度推导</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1325563"/>
                <a:ext cx="9144000" cy="5032376"/>
              </a:xfrm>
            </p:spPr>
            <p:txBody>
              <a:bodyPr>
                <a:normAutofit/>
              </a:bodyPr>
              <a:lstStyle/>
              <a:p>
                <a:pPr marL="0" indent="45720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zh-CN" sz="200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𝑝</m:t>
                          </m:r>
                        </m:den>
                      </m:f>
                      <m:f>
                        <m:f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num>
                        <m:den>
                          <m:r>
                            <a:rPr lang="en-US" altLang="zh-CN" sz="2000"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den>
                      </m:f>
                      <m:r>
                        <a:rPr lang="en-US" altLang="zh-CN" sz="2000" i="1">
                          <a:solidFill>
                            <a:schemeClr val="accent2">
                              <a:lumMod val="75000"/>
                            </a:schemeClr>
                          </a:solidFill>
                          <a:latin typeface="Cambria Math" panose="02040503050406030204" pitchFamily="18" charset="0"/>
                          <a:ea typeface="Cambria Math" panose="02040503050406030204" pitchFamily="18" charset="0"/>
                        </a:rPr>
                        <m:t>=</m:t>
                      </m:r>
                      <m:d>
                        <m:dPr>
                          <m:begChr m:val="{"/>
                          <m:endChr m:val=""/>
                          <m:ctrlPr>
                            <a:rPr lang="en-US" altLang="zh-CN" sz="200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US" altLang="zh-CN" sz="200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0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&amp;</m:t>
                              </m:r>
                              <m:f>
                                <m:f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num>
                                <m:den>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2</m:t>
                                      </m:r>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den>
                              </m:f>
                              <m:sSubSup>
                                <m:sSubSup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up>
                                  <m:r>
                                    <m:rPr>
                                      <m:sty m:val="p"/>
                                    </m:rPr>
                                    <a:rPr lang="en-US" altLang="zh-CN" sz="2000">
                                      <a:solidFill>
                                        <a:schemeClr val="accent2">
                                          <a:lumMod val="75000"/>
                                        </a:schemeClr>
                                      </a:solidFill>
                                      <a:latin typeface="Cambria Math" panose="02040503050406030204" pitchFamily="18" charset="0"/>
                                      <a:ea typeface="华文细黑" panose="02010600040101010101" pitchFamily="2" charset="-122"/>
                                    </a:rPr>
                                    <m:t>T</m:t>
                                  </m:r>
                                </m:sup>
                              </m:sSubSup>
                              <m:d>
                                <m:d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dPr>
                                <m:e>
                                  <m:f>
                                    <m:fPr>
                                      <m:ctrlPr>
                                        <a:rPr lang="en-US" altLang="zh-CN" sz="2000" i="1" dirty="0">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i="1" dirty="0">
                                          <a:solidFill>
                                            <a:schemeClr val="accent2">
                                              <a:lumMod val="75000"/>
                                            </a:schemeClr>
                                          </a:solidFill>
                                          <a:latin typeface="Cambria Math" panose="02040503050406030204" pitchFamily="18" charset="0"/>
                                          <a:ea typeface="Cambria Math" panose="02040503050406030204" pitchFamily="18" charset="0"/>
                                        </a:rPr>
                                        <m:t>1−</m:t>
                                      </m:r>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𝑚𝑖𝑛</m:t>
                                          </m:r>
                                        </m:sub>
                                      </m:sSub>
                                    </m:num>
                                    <m:den>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SubSup>
                                        <m:sSubSup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𝑚𝑖𝑛</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𝑝</m:t>
                                          </m:r>
                                        </m:sup>
                                      </m:sSubSup>
                                    </m:den>
                                  </m:f>
                                  <m:sSubSup>
                                    <m:sSubSup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b="1">
                                          <a:solidFill>
                                            <a:schemeClr val="accent2">
                                              <a:lumMod val="75000"/>
                                            </a:schemeClr>
                                          </a:solidFill>
                                          <a:latin typeface="Cambria Math" panose="02040503050406030204" pitchFamily="18" charset="0"/>
                                          <a:ea typeface="Cambria Math" panose="02040503050406030204" pitchFamily="18" charset="0"/>
                                        </a:rPr>
                                        <m:t>𝐊</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up>
                                  </m:sSubSup>
                                  <m:r>
                                    <a:rPr lang="en-US" altLang="zh-CN" sz="2000" b="1">
                                      <a:solidFill>
                                        <a:schemeClr val="accent2">
                                          <a:lumMod val="75000"/>
                                        </a:schemeClr>
                                      </a:solidFill>
                                      <a:latin typeface="Cambria Math" panose="02040503050406030204" pitchFamily="18" charset="0"/>
                                      <a:ea typeface="Cambria Math" panose="02040503050406030204" pitchFamily="18" charset="0"/>
                                    </a:rPr>
                                    <m:t>−</m:t>
                                  </m:r>
                                  <m:f>
                                    <m:fPr>
                                      <m:ctrlP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ctrlPr>
                                    </m:fPr>
                                    <m:num>
                                      <m:sSubSup>
                                        <m:sSubSup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sSubSupPr>
                                        <m:e>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2</m:t>
                                          </m:r>
                                        </m:sup>
                                      </m:sSubSup>
                                    </m:num>
                                    <m:den>
                                      <m:r>
                                        <a:rPr lang="zh-CN" altLang="en-US" sz="2000" b="0" i="1">
                                          <a:solidFill>
                                            <a:schemeClr val="accent2">
                                              <a:lumMod val="75000"/>
                                            </a:schemeClr>
                                          </a:solidFill>
                                          <a:latin typeface="Cambria Math" panose="02040503050406030204" pitchFamily="18" charset="0"/>
                                          <a:ea typeface="Cambria Math" panose="02040503050406030204" pitchFamily="18" charset="0"/>
                                        </a:rPr>
                                        <m:t>𝑝</m:t>
                                      </m:r>
                                    </m:den>
                                  </m:f>
                                  <m:sSubSup>
                                    <m:sSubSup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b="1">
                                          <a:solidFill>
                                            <a:schemeClr val="accent2">
                                              <a:lumMod val="75000"/>
                                            </a:schemeClr>
                                          </a:solidFill>
                                          <a:latin typeface="Cambria Math" panose="02040503050406030204" pitchFamily="18" charset="0"/>
                                          <a:ea typeface="Cambria Math" panose="02040503050406030204" pitchFamily="18" charset="0"/>
                                        </a:rPr>
                                        <m:t>𝐌</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up>
                                  </m:sSubSup>
                                </m:e>
                              </m:d>
                              <m:sSub>
                                <m:sSub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000" b="0" i="1" smtClean="0">
                                  <a:solidFill>
                                    <a:schemeClr val="accent2">
                                      <a:lumMod val="75000"/>
                                    </a:schemeClr>
                                  </a:solidFill>
                                  <a:latin typeface="Cambria Math" panose="02040503050406030204" pitchFamily="18" charset="0"/>
                                  <a:ea typeface="华文细黑" panose="02010600040101010101" pitchFamily="2" charset="-122"/>
                                </a:rPr>
                                <m:t>,  </m:t>
                              </m:r>
                              <m:sSub>
                                <m:sSubPr>
                                  <m:ctrlPr>
                                    <a:rPr lang="en-US" altLang="zh-CN" sz="2000" i="1" smtClean="0">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000" b="0" i="1" smtClean="0">
                                  <a:solidFill>
                                    <a:schemeClr val="accent2">
                                      <a:lumMod val="75000"/>
                                    </a:schemeClr>
                                  </a:solidFill>
                                  <a:latin typeface="Cambria Math" panose="02040503050406030204" pitchFamily="18" charset="0"/>
                                  <a:ea typeface="华文细黑" panose="02010600040101010101" pitchFamily="2" charset="-122"/>
                                </a:rPr>
                                <m:t>=1</m:t>
                              </m:r>
                            </m:e>
                            <m:e>
                              <m:r>
                                <a:rPr lang="en-US" altLang="zh-CN" sz="20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&amp;</m:t>
                              </m:r>
                              <m:f>
                                <m:f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num>
                                <m:den>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2</m:t>
                                      </m:r>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den>
                              </m:f>
                              <m:sSubSup>
                                <m:sSubSup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up>
                                  <m:r>
                                    <m:rPr>
                                      <m:sty m:val="p"/>
                                    </m:rPr>
                                    <a:rPr lang="en-US" altLang="zh-CN" sz="2000">
                                      <a:solidFill>
                                        <a:schemeClr val="accent2">
                                          <a:lumMod val="75000"/>
                                        </a:schemeClr>
                                      </a:solidFill>
                                      <a:latin typeface="Cambria Math" panose="02040503050406030204" pitchFamily="18" charset="0"/>
                                      <a:ea typeface="华文细黑" panose="02010600040101010101" pitchFamily="2" charset="-122"/>
                                    </a:rPr>
                                    <m:t>T</m:t>
                                  </m:r>
                                </m:sup>
                              </m:sSubSup>
                              <m:d>
                                <m:d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dPr>
                                <m:e>
                                  <m:f>
                                    <m:fPr>
                                      <m:ctrlPr>
                                        <a:rPr lang="en-US" altLang="zh-CN" sz="2000" i="1" dirty="0">
                                          <a:solidFill>
                                            <a:schemeClr val="accent2">
                                              <a:lumMod val="75000"/>
                                            </a:schemeClr>
                                          </a:solidFill>
                                          <a:latin typeface="Cambria Math" panose="02040503050406030204" pitchFamily="18" charset="0"/>
                                          <a:ea typeface="Cambria Math" panose="02040503050406030204" pitchFamily="18" charset="0"/>
                                        </a:rPr>
                                      </m:ctrlPr>
                                    </m:fPr>
                                    <m:num>
                                      <m:sSubSup>
                                        <m:sSubSup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𝑚𝑖𝑛</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𝑝</m:t>
                                          </m:r>
                                          <m:r>
                                            <a:rPr lang="en-US" altLang="zh-CN" sz="2000" b="0" i="1" smtClean="0">
                                              <a:solidFill>
                                                <a:schemeClr val="accent2">
                                                  <a:lumMod val="75000"/>
                                                </a:schemeClr>
                                              </a:solidFill>
                                              <a:latin typeface="Cambria Math" panose="02040503050406030204" pitchFamily="18" charset="0"/>
                                              <a:ea typeface="Cambria Math" panose="02040503050406030204" pitchFamily="18" charset="0"/>
                                            </a:rPr>
                                            <m:t>−1</m:t>
                                          </m:r>
                                        </m:sup>
                                      </m:sSubSup>
                                      <m:r>
                                        <a:rPr lang="en-US" altLang="zh-CN" sz="2000" i="1" dirty="0">
                                          <a:solidFill>
                                            <a:schemeClr val="accent2">
                                              <a:lumMod val="75000"/>
                                            </a:schemeClr>
                                          </a:solidFill>
                                          <a:latin typeface="Cambria Math" panose="02040503050406030204" pitchFamily="18" charset="0"/>
                                          <a:ea typeface="Cambria Math" panose="02040503050406030204" pitchFamily="18" charset="0"/>
                                        </a:rPr>
                                        <m:t>−</m:t>
                                      </m:r>
                                      <m:sSubSup>
                                        <m:sSubSup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𝑚𝑖𝑛</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𝑝</m:t>
                                          </m:r>
                                        </m:sup>
                                      </m:sSubSup>
                                    </m:num>
                                    <m:den>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SubSup>
                                        <m:sSubSup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𝑚𝑖𝑛</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𝑝</m:t>
                                          </m:r>
                                        </m:sup>
                                      </m:sSubSup>
                                    </m:den>
                                  </m:f>
                                  <m:sSubSup>
                                    <m:sSubSup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b="1">
                                          <a:solidFill>
                                            <a:schemeClr val="accent2">
                                              <a:lumMod val="75000"/>
                                            </a:schemeClr>
                                          </a:solidFill>
                                          <a:latin typeface="Cambria Math" panose="02040503050406030204" pitchFamily="18" charset="0"/>
                                          <a:ea typeface="Cambria Math" panose="02040503050406030204" pitchFamily="18" charset="0"/>
                                        </a:rPr>
                                        <m:t>𝐊</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up>
                                  </m:sSubSup>
                                  <m:r>
                                    <a:rPr lang="en-US" altLang="zh-CN" sz="2000" b="1">
                                      <a:solidFill>
                                        <a:schemeClr val="accent2">
                                          <a:lumMod val="75000"/>
                                        </a:schemeClr>
                                      </a:solidFill>
                                      <a:latin typeface="Cambria Math" panose="02040503050406030204" pitchFamily="18" charset="0"/>
                                      <a:ea typeface="Cambria Math" panose="02040503050406030204" pitchFamily="18" charset="0"/>
                                    </a:rPr>
                                    <m:t>−</m:t>
                                  </m:r>
                                  <m:f>
                                    <m:f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fPr>
                                    <m:num>
                                      <m:sSubSup>
                                        <m:sSubSup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sSubSupPr>
                                        <m:e>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2</m:t>
                                          </m:r>
                                        </m:sup>
                                      </m:sSubSup>
                                    </m:num>
                                    <m:den>
                                      <m:r>
                                        <a:rPr lang="zh-CN" altLang="en-US" sz="2000" b="0" i="1">
                                          <a:solidFill>
                                            <a:schemeClr val="accent2">
                                              <a:lumMod val="75000"/>
                                            </a:schemeClr>
                                          </a:solidFill>
                                          <a:latin typeface="Cambria Math" panose="02040503050406030204" pitchFamily="18" charset="0"/>
                                          <a:ea typeface="Cambria Math" panose="02040503050406030204" pitchFamily="18" charset="0"/>
                                        </a:rPr>
                                        <m:t>𝑝</m:t>
                                      </m:r>
                                    </m:den>
                                  </m:f>
                                  <m:sSubSup>
                                    <m:sSubSup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b="1">
                                          <a:solidFill>
                                            <a:schemeClr val="accent2">
                                              <a:lumMod val="75000"/>
                                            </a:schemeClr>
                                          </a:solidFill>
                                          <a:latin typeface="Cambria Math" panose="02040503050406030204" pitchFamily="18" charset="0"/>
                                          <a:ea typeface="Cambria Math" panose="02040503050406030204" pitchFamily="18" charset="0"/>
                                        </a:rPr>
                                        <m:t>𝐌</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up>
                                  </m:sSubSup>
                                </m:e>
                              </m:d>
                              <m:sSub>
                                <m:sSub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000" b="1" i="1">
                                  <a:solidFill>
                                    <a:schemeClr val="accent2">
                                      <a:lumMod val="75000"/>
                                    </a:schemeClr>
                                  </a:solidFill>
                                  <a:latin typeface="Cambria Math" panose="02040503050406030204" pitchFamily="18" charset="0"/>
                                  <a:ea typeface="华文细黑" panose="02010600040101010101" pitchFamily="2" charset="-122"/>
                                </a:rPr>
                                <m:t>,</m:t>
                              </m:r>
                              <m:r>
                                <a:rPr lang="en-US" altLang="zh-CN" sz="2000" b="1" i="1" smtClean="0">
                                  <a:solidFill>
                                    <a:schemeClr val="accent2">
                                      <a:lumMod val="75000"/>
                                    </a:schemeClr>
                                  </a:solidFill>
                                  <a:latin typeface="Cambria Math" panose="02040503050406030204" pitchFamily="18" charset="0"/>
                                  <a:ea typeface="华文细黑" panose="02010600040101010101" pitchFamily="2" charset="-122"/>
                                </a:rPr>
                                <m:t>  </m:t>
                              </m:r>
                              <m:sSub>
                                <m:sSubPr>
                                  <m:ctrlPr>
                                    <a:rPr lang="en-US" altLang="zh-CN" sz="20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000" i="1">
                                  <a:solidFill>
                                    <a:schemeClr val="accent2">
                                      <a:lumMod val="75000"/>
                                    </a:schemeClr>
                                  </a:solidFill>
                                  <a:latin typeface="Cambria Math" panose="02040503050406030204" pitchFamily="18" charset="0"/>
                                  <a:ea typeface="华文细黑" panose="02010600040101010101" pitchFamily="2" charset="-122"/>
                                </a:rPr>
                                <m:t>=</m:t>
                              </m:r>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𝑚𝑖𝑛</m:t>
                                  </m:r>
                                </m:sub>
                              </m:sSub>
                            </m:e>
                          </m:eqArr>
                        </m:e>
                      </m:d>
                    </m:oMath>
                  </m:oMathPara>
                </a14:m>
                <a:endParaRPr lang="en-US" altLang="zh-CN" sz="2000" dirty="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pPr marL="0" indent="457200">
                  <a:lnSpc>
                    <a:spcPct val="150000"/>
                  </a:lnSpc>
                  <a:buNone/>
                </a:pPr>
                <a:r>
                  <a:rPr lang="zh-CN" altLang="en-US" sz="2000" dirty="0" smtClean="0">
                    <a:latin typeface="Cambria Math" panose="02040503050406030204" pitchFamily="18" charset="0"/>
                    <a:ea typeface="Cambria Math" panose="02040503050406030204" pitchFamily="18" charset="0"/>
                    <a:cs typeface="Times New Roman" panose="02020603050405020304" pitchFamily="18" charset="0"/>
                  </a:rPr>
                  <a:t>由于</a:t>
                </a:r>
                <a14:m>
                  <m:oMath xmlns:m="http://schemas.openxmlformats.org/officeDocument/2006/math">
                    <m:sSub>
                      <m:sSubPr>
                        <m:ctrlPr>
                          <a:rPr lang="en-US" altLang="zh-CN" sz="2000" i="1">
                            <a:latin typeface="Cambria Math" panose="02040503050406030204" pitchFamily="18" charset="0"/>
                            <a:ea typeface="华文细黑" panose="02010600040101010101" pitchFamily="2" charset="-122"/>
                          </a:rPr>
                        </m:ctrlPr>
                      </m:sSubPr>
                      <m:e>
                        <m:r>
                          <a:rPr lang="en-US" altLang="zh-CN" sz="2000" i="1">
                            <a:latin typeface="Cambria Math" panose="02040503050406030204" pitchFamily="18" charset="0"/>
                            <a:ea typeface="华文细黑" panose="02010600040101010101" pitchFamily="2" charset="-122"/>
                          </a:rPr>
                          <m:t>𝑥</m:t>
                        </m:r>
                      </m:e>
                      <m:sub>
                        <m:r>
                          <a:rPr lang="en-US" altLang="zh-CN" sz="2000" i="1">
                            <a:latin typeface="Cambria Math" panose="02040503050406030204" pitchFamily="18" charset="0"/>
                            <a:ea typeface="华文细黑" panose="02010600040101010101" pitchFamily="2" charset="-122"/>
                          </a:rPr>
                          <m:t>𝑖</m:t>
                        </m:r>
                      </m:sub>
                    </m:sSub>
                  </m:oMath>
                </a14:m>
                <a:r>
                  <a:rPr lang="zh-CN" altLang="en-US" sz="2000" smtClean="0">
                    <a:latin typeface="Cambria Math" panose="02040503050406030204" pitchFamily="18" charset="0"/>
                    <a:ea typeface="Cambria Math" panose="02040503050406030204" pitchFamily="18" charset="0"/>
                    <a:cs typeface="Times New Roman" panose="02020603050405020304" pitchFamily="18" charset="0"/>
                  </a:rPr>
                  <a:t>的值很小趋近于</a:t>
                </a:r>
                <a:r>
                  <a:rPr lang="en-US" altLang="zh-CN" sz="2000" smtClean="0">
                    <a:latin typeface="Cambria Math" panose="02040503050406030204" pitchFamily="18" charset="0"/>
                    <a:ea typeface="Cambria Math" panose="02040503050406030204" pitchFamily="18" charset="0"/>
                    <a:cs typeface="Times New Roman" panose="02020603050405020304" pitchFamily="18" charset="0"/>
                  </a:rPr>
                  <a:t>0</a:t>
                </a:r>
                <a:r>
                  <a:rPr lang="zh-CN" altLang="en-US" sz="2000">
                    <a:latin typeface="Cambria Math" panose="02040503050406030204" pitchFamily="18" charset="0"/>
                    <a:ea typeface="Cambria Math" panose="02040503050406030204" pitchFamily="18" charset="0"/>
                    <a:cs typeface="Times New Roman" panose="02020603050405020304" pitchFamily="18" charset="0"/>
                  </a:rPr>
                  <a:t>（</a:t>
                </a:r>
                <a:r>
                  <a:rPr lang="zh-CN" altLang="en-US" sz="2000" smtClean="0">
                    <a:latin typeface="Cambria Math" panose="02040503050406030204" pitchFamily="18" charset="0"/>
                    <a:ea typeface="Cambria Math" panose="02040503050406030204" pitchFamily="18" charset="0"/>
                    <a:cs typeface="Times New Roman" panose="02020603050405020304" pitchFamily="18" charset="0"/>
                  </a:rPr>
                  <a:t>为</a:t>
                </a:r>
                <a14:m>
                  <m:oMath xmlns:m="http://schemas.openxmlformats.org/officeDocument/2006/math">
                    <m:sSub>
                      <m:sSubPr>
                        <m:ctrlPr>
                          <a:rPr lang="en-US" altLang="zh-CN" sz="1800" i="1">
                            <a:latin typeface="Cambria Math" panose="02040503050406030204" pitchFamily="18" charset="0"/>
                            <a:ea typeface="华文细黑" panose="02010600040101010101" pitchFamily="2" charset="-122"/>
                          </a:rPr>
                        </m:ctrlPr>
                      </m:sSubPr>
                      <m:e>
                        <m:r>
                          <a:rPr lang="en-US" altLang="zh-CN" sz="1800" i="1">
                            <a:latin typeface="Cambria Math" panose="02040503050406030204" pitchFamily="18" charset="0"/>
                            <a:ea typeface="华文细黑" panose="02010600040101010101" pitchFamily="2" charset="-122"/>
                          </a:rPr>
                          <m:t>𝑥</m:t>
                        </m:r>
                      </m:e>
                      <m:sub>
                        <m:r>
                          <a:rPr lang="en-US" altLang="zh-CN" sz="1800" i="1">
                            <a:latin typeface="Cambria Math" panose="02040503050406030204" pitchFamily="18" charset="0"/>
                            <a:ea typeface="华文细黑" panose="02010600040101010101" pitchFamily="2" charset="-122"/>
                          </a:rPr>
                          <m:t>𝑚𝑖𝑛</m:t>
                        </m:r>
                      </m:sub>
                    </m:sSub>
                    <m:r>
                      <a:rPr lang="en-US" altLang="zh-CN" sz="2000">
                        <a:latin typeface="Cambria Math" panose="02040503050406030204" pitchFamily="18" charset="0"/>
                        <a:ea typeface="华文细黑" panose="02010600040101010101" pitchFamily="2" charset="-122"/>
                      </a:rPr>
                      <m:t> </m:t>
                    </m:r>
                  </m:oMath>
                </a14:m>
                <a:r>
                  <a:rPr lang="en-US" altLang="zh-CN" sz="2000" smtClean="0">
                    <a:latin typeface="Cambria Math" panose="02040503050406030204" pitchFamily="18" charset="0"/>
                    <a:ea typeface="华文细黑" panose="02010600040101010101" pitchFamily="2" charset="-122"/>
                  </a:rPr>
                  <a:t>10e-6</a:t>
                </a:r>
                <a:r>
                  <a:rPr lang="zh-CN" altLang="en-US" sz="2000" smtClean="0">
                    <a:latin typeface="Cambria Math" panose="02040503050406030204" pitchFamily="18" charset="0"/>
                    <a:ea typeface="华文细黑" panose="02010600040101010101" pitchFamily="2" charset="-122"/>
                  </a:rPr>
                  <a:t>），可以将上式简化为：</a:t>
                </a:r>
                <a:endParaRPr lang="en-US" altLang="zh-CN" sz="200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marL="0" indent="457200">
                  <a:lnSpc>
                    <a:spcPct val="100000"/>
                  </a:lnSpc>
                  <a:buNone/>
                </a:pPr>
                <a14:m>
                  <m:oMathPara xmlns:m="http://schemas.openxmlformats.org/officeDocument/2006/math">
                    <m:oMathParaPr>
                      <m:jc m:val="centerGroup"/>
                    </m:oMathParaPr>
                    <m:oMath xmlns:m="http://schemas.openxmlformats.org/officeDocument/2006/math">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𝛼</m:t>
                          </m:r>
                        </m:e>
                        <m:sub>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𝑝</m:t>
                          </m:r>
                        </m:den>
                      </m:f>
                      <m:f>
                        <m:f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num>
                        <m:den>
                          <m:r>
                            <a:rPr lang="en-US" altLang="zh-CN" sz="2000" i="1">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den>
                      </m:f>
                      <m:r>
                        <a:rPr lang="en-US" altLang="zh-CN" sz="2000" i="1">
                          <a:solidFill>
                            <a:schemeClr val="accent2">
                              <a:lumMod val="75000"/>
                            </a:schemeClr>
                          </a:solidFill>
                          <a:latin typeface="Cambria Math" panose="02040503050406030204" pitchFamily="18" charset="0"/>
                          <a:ea typeface="Cambria Math" panose="02040503050406030204" pitchFamily="18" charset="0"/>
                        </a:rPr>
                        <m:t>=</m:t>
                      </m:r>
                      <m:d>
                        <m:dPr>
                          <m:begChr m:val="{"/>
                          <m:endChr m:val=""/>
                          <m:ctrlP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&amp;</m:t>
                              </m:r>
                              <m:f>
                                <m:f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num>
                                <m:den>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2</m:t>
                                      </m:r>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den>
                              </m:f>
                              <m:sSubSup>
                                <m:sSubSup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up>
                                  <m:r>
                                    <m:rPr>
                                      <m:sty m:val="p"/>
                                    </m:rPr>
                                    <a:rPr lang="en-US" altLang="zh-CN" sz="2000">
                                      <a:solidFill>
                                        <a:schemeClr val="accent2">
                                          <a:lumMod val="75000"/>
                                        </a:schemeClr>
                                      </a:solidFill>
                                      <a:latin typeface="Cambria Math" panose="02040503050406030204" pitchFamily="18" charset="0"/>
                                      <a:ea typeface="华文细黑" panose="02010600040101010101" pitchFamily="2" charset="-122"/>
                                    </a:rPr>
                                    <m:t>T</m:t>
                                  </m:r>
                                </m:sup>
                              </m:sSubSup>
                              <m:d>
                                <m:d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dPr>
                                <m:e>
                                  <m:sSubSup>
                                    <m:sSubSup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b="1">
                                          <a:solidFill>
                                            <a:schemeClr val="accent2">
                                              <a:lumMod val="75000"/>
                                            </a:schemeClr>
                                          </a:solidFill>
                                          <a:latin typeface="Cambria Math" panose="02040503050406030204" pitchFamily="18" charset="0"/>
                                          <a:ea typeface="Cambria Math" panose="02040503050406030204" pitchFamily="18" charset="0"/>
                                        </a:rPr>
                                        <m:t>𝐊</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up>
                                  </m:sSubSup>
                                  <m:r>
                                    <a:rPr lang="en-US" altLang="zh-CN" sz="2000" b="1">
                                      <a:solidFill>
                                        <a:schemeClr val="accent2">
                                          <a:lumMod val="75000"/>
                                        </a:schemeClr>
                                      </a:solidFill>
                                      <a:latin typeface="Cambria Math" panose="02040503050406030204" pitchFamily="18" charset="0"/>
                                      <a:ea typeface="Cambria Math" panose="02040503050406030204" pitchFamily="18" charset="0"/>
                                    </a:rPr>
                                    <m:t>−</m:t>
                                  </m:r>
                                  <m:f>
                                    <m:f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fPr>
                                    <m:num>
                                      <m:sSubSup>
                                        <m:sSubSup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sSubSupPr>
                                        <m:e>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2</m:t>
                                          </m:r>
                                        </m:sup>
                                      </m:sSubSup>
                                    </m:num>
                                    <m:den>
                                      <m:r>
                                        <a:rPr lang="zh-CN" altLang="en-US" sz="2000" i="1">
                                          <a:solidFill>
                                            <a:schemeClr val="accent2">
                                              <a:lumMod val="75000"/>
                                            </a:schemeClr>
                                          </a:solidFill>
                                          <a:latin typeface="Cambria Math" panose="02040503050406030204" pitchFamily="18" charset="0"/>
                                          <a:ea typeface="Cambria Math" panose="02040503050406030204" pitchFamily="18" charset="0"/>
                                        </a:rPr>
                                        <m:t>𝑝</m:t>
                                      </m:r>
                                    </m:den>
                                  </m:f>
                                  <m:sSubSup>
                                    <m:sSubSup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b="1">
                                          <a:solidFill>
                                            <a:schemeClr val="accent2">
                                              <a:lumMod val="75000"/>
                                            </a:schemeClr>
                                          </a:solidFill>
                                          <a:latin typeface="Cambria Math" panose="02040503050406030204" pitchFamily="18" charset="0"/>
                                          <a:ea typeface="Cambria Math" panose="02040503050406030204" pitchFamily="18" charset="0"/>
                                        </a:rPr>
                                        <m:t>𝐌</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up>
                                  </m:sSubSup>
                                </m:e>
                              </m:d>
                              <m:sSub>
                                <m:sSub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000" i="1">
                                  <a:solidFill>
                                    <a:schemeClr val="accent2">
                                      <a:lumMod val="75000"/>
                                    </a:schemeClr>
                                  </a:solidFill>
                                  <a:latin typeface="Cambria Math" panose="02040503050406030204" pitchFamily="18" charset="0"/>
                                  <a:ea typeface="华文细黑" panose="02010600040101010101" pitchFamily="2" charset="-122"/>
                                </a:rPr>
                                <m:t>,  </m:t>
                              </m:r>
                              <m:sSub>
                                <m:sSubPr>
                                  <m:ctrlPr>
                                    <a:rPr lang="en-US" altLang="zh-CN" sz="20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000" i="1">
                                  <a:solidFill>
                                    <a:schemeClr val="accent2">
                                      <a:lumMod val="75000"/>
                                    </a:schemeClr>
                                  </a:solidFill>
                                  <a:latin typeface="Cambria Math" panose="02040503050406030204" pitchFamily="18" charset="0"/>
                                  <a:ea typeface="华文细黑" panose="02010600040101010101" pitchFamily="2" charset="-122"/>
                                </a:rPr>
                                <m:t>=1</m:t>
                              </m:r>
                            </m:e>
                            <m:e>
                              <m:r>
                                <a:rPr lang="en-US" altLang="zh-CN" sz="2000" i="1">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&amp;</m:t>
                              </m:r>
                              <m:f>
                                <m:f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fPr>
                                <m:num>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num>
                                <m:den>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2</m:t>
                                      </m:r>
                                      <m:r>
                                        <a:rPr lang="zh-CN" altLang="en-US" sz="2000" i="1">
                                          <a:solidFill>
                                            <a:schemeClr val="accent2">
                                              <a:lumMod val="75000"/>
                                            </a:schemeClr>
                                          </a:solidFill>
                                          <a:latin typeface="Cambria Math" panose="02040503050406030204" pitchFamily="18" charset="0"/>
                                          <a:ea typeface="华文细黑" panose="02010600040101010101" pitchFamily="2" charset="-122"/>
                                        </a:rPr>
                                        <m:t>𝜔</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Sub>
                                </m:den>
                              </m:f>
                              <m:sSubSup>
                                <m:sSubSup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Sup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up>
                                  <m:r>
                                    <m:rPr>
                                      <m:sty m:val="p"/>
                                    </m:rPr>
                                    <a:rPr lang="en-US" altLang="zh-CN" sz="2000">
                                      <a:solidFill>
                                        <a:schemeClr val="accent2">
                                          <a:lumMod val="75000"/>
                                        </a:schemeClr>
                                      </a:solidFill>
                                      <a:latin typeface="Cambria Math" panose="02040503050406030204" pitchFamily="18" charset="0"/>
                                      <a:ea typeface="华文细黑" panose="02010600040101010101" pitchFamily="2" charset="-122"/>
                                    </a:rPr>
                                    <m:t>T</m:t>
                                  </m:r>
                                </m:sup>
                              </m:sSubSup>
                              <m:sSubSup>
                                <m:sSubSupPr>
                                  <m:ctrlPr>
                                    <a:rPr lang="en-US" altLang="zh-CN" sz="2000" b="1" i="1">
                                      <a:solidFill>
                                        <a:schemeClr val="accent2">
                                          <a:lumMod val="75000"/>
                                        </a:schemeClr>
                                      </a:solidFill>
                                      <a:latin typeface="Cambria Math" panose="02040503050406030204" pitchFamily="18" charset="0"/>
                                      <a:ea typeface="Cambria Math" panose="02040503050406030204" pitchFamily="18" charset="0"/>
                                    </a:rPr>
                                  </m:ctrlPr>
                                </m:sSubSupPr>
                                <m:e>
                                  <m:r>
                                    <a:rPr lang="en-US" altLang="zh-CN" sz="2000" b="1">
                                      <a:solidFill>
                                        <a:schemeClr val="accent2">
                                          <a:lumMod val="75000"/>
                                        </a:schemeClr>
                                      </a:solidFill>
                                      <a:latin typeface="Cambria Math" panose="02040503050406030204" pitchFamily="18" charset="0"/>
                                      <a:ea typeface="Cambria Math" panose="02040503050406030204" pitchFamily="18" charset="0"/>
                                    </a:rPr>
                                    <m:t>𝐌</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𝑖</m:t>
                                  </m:r>
                                </m:sub>
                                <m:sup>
                                  <m:r>
                                    <a:rPr lang="en-US" altLang="zh-CN" sz="2000" i="1">
                                      <a:solidFill>
                                        <a:schemeClr val="accent2">
                                          <a:lumMod val="75000"/>
                                        </a:schemeClr>
                                      </a:solidFill>
                                      <a:latin typeface="Cambria Math" panose="02040503050406030204" pitchFamily="18" charset="0"/>
                                      <a:ea typeface="Cambria Math" panose="02040503050406030204" pitchFamily="18" charset="0"/>
                                    </a:rPr>
                                    <m:t>1</m:t>
                                  </m:r>
                                </m:sup>
                              </m:sSubSup>
                              <m:sSub>
                                <m:sSubPr>
                                  <m:ctrlPr>
                                    <a:rPr lang="en-US" altLang="zh-CN" sz="2000" b="1"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b="1">
                                      <a:solidFill>
                                        <a:schemeClr val="accent2">
                                          <a:lumMod val="75000"/>
                                        </a:schemeClr>
                                      </a:solidFill>
                                      <a:latin typeface="Cambria Math" panose="02040503050406030204" pitchFamily="18" charset="0"/>
                                      <a:ea typeface="华文细黑" panose="02010600040101010101" pitchFamily="2" charset="-122"/>
                                    </a:rPr>
                                    <m:t>𝐮</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000" b="1" i="1">
                                  <a:solidFill>
                                    <a:schemeClr val="accent2">
                                      <a:lumMod val="75000"/>
                                    </a:schemeClr>
                                  </a:solidFill>
                                  <a:latin typeface="Cambria Math" panose="02040503050406030204" pitchFamily="18" charset="0"/>
                                  <a:ea typeface="华文细黑" panose="02010600040101010101" pitchFamily="2" charset="-122"/>
                                </a:rPr>
                                <m:t>,  </m:t>
                              </m:r>
                              <m:sSub>
                                <m:sSubPr>
                                  <m:ctrlPr>
                                    <a:rPr lang="en-US" altLang="zh-CN" sz="2000" i="1">
                                      <a:solidFill>
                                        <a:schemeClr val="accent2">
                                          <a:lumMod val="75000"/>
                                        </a:schemeClr>
                                      </a:solidFill>
                                      <a:latin typeface="Cambria Math" panose="02040503050406030204" pitchFamily="18" charset="0"/>
                                      <a:ea typeface="华文细黑" panose="02010600040101010101" pitchFamily="2" charset="-122"/>
                                    </a:rPr>
                                  </m:ctrlPr>
                                </m:sSubPr>
                                <m:e>
                                  <m:r>
                                    <a:rPr lang="en-US" altLang="zh-CN" sz="2000" i="1">
                                      <a:solidFill>
                                        <a:schemeClr val="accent2">
                                          <a:lumMod val="75000"/>
                                        </a:schemeClr>
                                      </a:solidFill>
                                      <a:latin typeface="Cambria Math" panose="02040503050406030204" pitchFamily="18" charset="0"/>
                                      <a:ea typeface="华文细黑" panose="02010600040101010101" pitchFamily="2" charset="-122"/>
                                    </a:rPr>
                                    <m:t>𝑥</m:t>
                                  </m:r>
                                </m:e>
                                <m:sub>
                                  <m:r>
                                    <a:rPr lang="en-US" altLang="zh-CN" sz="2000" i="1">
                                      <a:solidFill>
                                        <a:schemeClr val="accent2">
                                          <a:lumMod val="75000"/>
                                        </a:schemeClr>
                                      </a:solidFill>
                                      <a:latin typeface="Cambria Math" panose="02040503050406030204" pitchFamily="18" charset="0"/>
                                      <a:ea typeface="华文细黑" panose="02010600040101010101" pitchFamily="2" charset="-122"/>
                                    </a:rPr>
                                    <m:t>𝑖</m:t>
                                  </m:r>
                                </m:sub>
                              </m:sSub>
                              <m:r>
                                <a:rPr lang="en-US" altLang="zh-CN" sz="2000" i="1">
                                  <a:solidFill>
                                    <a:schemeClr val="accent2">
                                      <a:lumMod val="75000"/>
                                    </a:schemeClr>
                                  </a:solidFill>
                                  <a:latin typeface="Cambria Math" panose="02040503050406030204" pitchFamily="18" charset="0"/>
                                  <a:ea typeface="华文细黑" panose="02010600040101010101" pitchFamily="2" charset="-122"/>
                                </a:rPr>
                                <m:t>=</m:t>
                              </m:r>
                              <m:sSub>
                                <m:sSubPr>
                                  <m:ctrlPr>
                                    <a:rPr lang="en-US" altLang="zh-CN" sz="2000" i="1">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i="1">
                                      <a:solidFill>
                                        <a:schemeClr val="accent2">
                                          <a:lumMod val="75000"/>
                                        </a:schemeClr>
                                      </a:solidFill>
                                      <a:latin typeface="Cambria Math" panose="02040503050406030204" pitchFamily="18" charset="0"/>
                                      <a:ea typeface="Cambria Math" panose="02040503050406030204" pitchFamily="18" charset="0"/>
                                    </a:rPr>
                                    <m:t>𝑥</m:t>
                                  </m:r>
                                </m:e>
                                <m:sub>
                                  <m:r>
                                    <a:rPr lang="en-US" altLang="zh-CN" sz="2000" i="1">
                                      <a:solidFill>
                                        <a:schemeClr val="accent2">
                                          <a:lumMod val="75000"/>
                                        </a:schemeClr>
                                      </a:solidFill>
                                      <a:latin typeface="Cambria Math" panose="02040503050406030204" pitchFamily="18" charset="0"/>
                                      <a:ea typeface="Cambria Math" panose="02040503050406030204" pitchFamily="18" charset="0"/>
                                    </a:rPr>
                                    <m:t>𝑚𝑖𝑛</m:t>
                                  </m:r>
                                </m:sub>
                              </m:sSub>
                            </m:e>
                          </m:eqArr>
                        </m:e>
                      </m:d>
                    </m:oMath>
                  </m:oMathPara>
                </a14:m>
                <a:endParaRPr lang="en-US" altLang="zh-CN" sz="2000"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1325563"/>
                <a:ext cx="9144000" cy="5032376"/>
              </a:xfrm>
              <a:blipFill rotWithShape="0">
                <a:blip r:embed="rId3"/>
                <a:stretch>
                  <a:fillRect/>
                </a:stretch>
              </a:blipFill>
            </p:spPr>
            <p:txBody>
              <a:bodyPr/>
              <a:lstStyle/>
              <a:p>
                <a:r>
                  <a:rPr lang="zh-CN" altLang="en-US">
                    <a:noFill/>
                  </a:rPr>
                  <a:t> </a:t>
                </a:r>
              </a:p>
            </p:txBody>
          </p:sp>
        </mc:Fallback>
      </mc:AlternateContent>
      <p:sp>
        <p:nvSpPr>
          <p:cNvPr id="5" name="页脚占位符 4"/>
          <p:cNvSpPr>
            <a:spLocks noGrp="1"/>
          </p:cNvSpPr>
          <p:nvPr>
            <p:ph type="ftr" sz="quarter" idx="11"/>
          </p:nvPr>
        </p:nvSpPr>
        <p:spPr/>
        <p:txBody>
          <a:bodyPr/>
          <a:lstStyle/>
          <a:p>
            <a:r>
              <a:rPr lang="zh-CN" altLang="en-US" smtClean="0"/>
              <a:t>毕业论文中期答辩</a:t>
            </a:r>
            <a:endParaRPr lang="zh-CN" altLang="en-US" dirty="0"/>
          </a:p>
        </p:txBody>
      </p:sp>
      <p:sp>
        <p:nvSpPr>
          <p:cNvPr id="4" name="灯片编号占位符 3"/>
          <p:cNvSpPr>
            <a:spLocks noGrp="1"/>
          </p:cNvSpPr>
          <p:nvPr>
            <p:ph type="sldNum" sz="quarter" idx="12"/>
          </p:nvPr>
        </p:nvSpPr>
        <p:spPr/>
        <p:txBody>
          <a:bodyPr/>
          <a:lstStyle/>
          <a:p>
            <a:fld id="{1F4DC02A-43F8-42E8-897B-0B16420FFFFD}" type="slidenum">
              <a:rPr lang="zh-CN" altLang="en-US" smtClean="0"/>
              <a:t>6</a:t>
            </a:fld>
            <a:endParaRPr lang="zh-CN" altLang="en-US"/>
          </a:p>
        </p:txBody>
      </p:sp>
    </p:spTree>
    <p:extLst>
      <p:ext uri="{BB962C8B-B14F-4D97-AF65-F5344CB8AC3E}">
        <p14:creationId xmlns:p14="http://schemas.microsoft.com/office/powerpoint/2010/main" val="1432570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a:latin typeface="黑体" panose="02010609060101010101" pitchFamily="49" charset="-122"/>
                <a:ea typeface="黑体" panose="02010609060101010101" pitchFamily="49" charset="-122"/>
              </a:rPr>
              <a:t>网格过滤</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28650" y="1323976"/>
            <a:ext cx="7886700" cy="5032376"/>
          </a:xfrm>
        </p:spPr>
        <p:txBody>
          <a:bodyPr>
            <a:normAutofit/>
          </a:bodyPr>
          <a:lstStyle/>
          <a:p>
            <a:pPr marL="0" indent="457200">
              <a:lnSpc>
                <a:spcPct val="100000"/>
              </a:lnSpc>
              <a:spcBef>
                <a:spcPts val="600"/>
              </a:spcBef>
              <a:buNone/>
            </a:pPr>
            <a:r>
              <a:rPr lang="zh-CN" altLang="en-US" sz="2000" b="1">
                <a:latin typeface="华文细黑" panose="02010600040101010101" pitchFamily="2" charset="-122"/>
                <a:ea typeface="华文细黑" panose="02010600040101010101" pitchFamily="2" charset="-122"/>
              </a:rPr>
              <a:t>“棋盘格”现象和</a:t>
            </a:r>
            <a:r>
              <a:rPr lang="zh-CN" altLang="en-US" sz="2000" b="1">
                <a:latin typeface="华文细黑" panose="02010600040101010101" pitchFamily="2" charset="-122"/>
                <a:ea typeface="华文细黑" panose="02010600040101010101" pitchFamily="2" charset="-122"/>
              </a:rPr>
              <a:t>网格</a:t>
            </a:r>
            <a:r>
              <a:rPr lang="zh-CN" altLang="en-US" sz="2000" b="1" smtClean="0">
                <a:latin typeface="华文细黑" panose="02010600040101010101" pitchFamily="2" charset="-122"/>
                <a:ea typeface="华文细黑" panose="02010600040101010101" pitchFamily="2" charset="-122"/>
              </a:rPr>
              <a:t>依赖性</a:t>
            </a:r>
            <a:endParaRPr lang="en-US" altLang="zh-CN" sz="2000" b="1" dirty="0" smtClean="0">
              <a:latin typeface="Cambria Math" panose="02040503050406030204" pitchFamily="18" charset="0"/>
              <a:ea typeface="Cambria Math" panose="02040503050406030204" pitchFamily="18" charset="0"/>
              <a:cs typeface="Times New Roman" panose="02020603050405020304" pitchFamily="18" charset="0"/>
            </a:endParaRPr>
          </a:p>
          <a:p>
            <a:pPr marL="0" indent="457200">
              <a:lnSpc>
                <a:spcPct val="150000"/>
              </a:lnSpc>
              <a:buNone/>
            </a:pPr>
            <a:r>
              <a:rPr lang="zh-CN" altLang="zh-CN" sz="2000"/>
              <a:t>“棋盘格”现象是指在结构拓扑区域中单元的有无呈周期性分布状态。从计算结果的拓扑图看就像是棋盘格的分布，如图所示。“棋盘格”拓扑结果可制造性差，没有实际工程应用的意义。</a:t>
            </a:r>
            <a:endParaRPr lang="en-US" altLang="zh-CN" sz="2000"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5" name="页脚占位符 4"/>
          <p:cNvSpPr>
            <a:spLocks noGrp="1"/>
          </p:cNvSpPr>
          <p:nvPr>
            <p:ph type="ftr" sz="quarter" idx="11"/>
          </p:nvPr>
        </p:nvSpPr>
        <p:spPr/>
        <p:txBody>
          <a:bodyPr/>
          <a:lstStyle/>
          <a:p>
            <a:r>
              <a:rPr lang="zh-CN" altLang="en-US" smtClean="0"/>
              <a:t>毕业论文中期答辩</a:t>
            </a:r>
            <a:endParaRPr lang="zh-CN" altLang="en-US" dirty="0"/>
          </a:p>
        </p:txBody>
      </p:sp>
      <p:sp>
        <p:nvSpPr>
          <p:cNvPr id="4" name="灯片编号占位符 3"/>
          <p:cNvSpPr>
            <a:spLocks noGrp="1"/>
          </p:cNvSpPr>
          <p:nvPr>
            <p:ph type="sldNum" sz="quarter" idx="12"/>
          </p:nvPr>
        </p:nvSpPr>
        <p:spPr/>
        <p:txBody>
          <a:bodyPr/>
          <a:lstStyle/>
          <a:p>
            <a:fld id="{1F4DC02A-43F8-42E8-897B-0B16420FFFFD}" type="slidenum">
              <a:rPr lang="zh-CN" altLang="en-US" smtClean="0"/>
              <a:t>7</a:t>
            </a:fld>
            <a:endParaRPr lang="zh-CN" altLang="en-US"/>
          </a:p>
        </p:txBody>
      </p:sp>
    </p:spTree>
    <p:extLst>
      <p:ext uri="{BB962C8B-B14F-4D97-AF65-F5344CB8AC3E}">
        <p14:creationId xmlns:p14="http://schemas.microsoft.com/office/powerpoint/2010/main" val="1521177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a:latin typeface="黑体" panose="02010609060101010101" pitchFamily="49" charset="-122"/>
                <a:ea typeface="黑体" panose="02010609060101010101" pitchFamily="49" charset="-122"/>
              </a:rPr>
              <a:t>网格过滤</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0" y="1325563"/>
            <a:ext cx="9144000" cy="5032376"/>
          </a:xfrm>
        </p:spPr>
        <p:txBody>
          <a:bodyPr>
            <a:normAutofit/>
          </a:bodyPr>
          <a:lstStyle/>
          <a:p>
            <a:pPr marL="0" indent="457200">
              <a:lnSpc>
                <a:spcPct val="100000"/>
              </a:lnSpc>
              <a:spcBef>
                <a:spcPts val="600"/>
              </a:spcBef>
              <a:buNone/>
            </a:pPr>
            <a:r>
              <a:rPr lang="zh-CN" altLang="en-US" sz="2000">
                <a:latin typeface="华文细黑" panose="02010600040101010101" pitchFamily="2" charset="-122"/>
                <a:ea typeface="华文细黑" panose="02010600040101010101" pitchFamily="2" charset="-122"/>
              </a:rPr>
              <a:t>“棋盘格”</a:t>
            </a:r>
            <a:r>
              <a:rPr lang="zh-CN" altLang="en-US" sz="2000" smtClean="0">
                <a:latin typeface="华文细黑" panose="02010600040101010101" pitchFamily="2" charset="-122"/>
                <a:ea typeface="华文细黑" panose="02010600040101010101" pitchFamily="2" charset="-122"/>
              </a:rPr>
              <a:t>现象</a:t>
            </a:r>
            <a:r>
              <a:rPr lang="zh-CN" altLang="en-US" sz="2000">
                <a:latin typeface="华文细黑" panose="02010600040101010101" pitchFamily="2" charset="-122"/>
                <a:ea typeface="华文细黑" panose="02010600040101010101" pitchFamily="2" charset="-122"/>
              </a:rPr>
              <a:t>和</a:t>
            </a:r>
            <a:r>
              <a:rPr lang="zh-CN" altLang="en-US" sz="2000">
                <a:latin typeface="华文细黑" panose="02010600040101010101" pitchFamily="2" charset="-122"/>
                <a:ea typeface="华文细黑" panose="02010600040101010101" pitchFamily="2" charset="-122"/>
              </a:rPr>
              <a:t>网格</a:t>
            </a:r>
            <a:r>
              <a:rPr lang="zh-CN" altLang="en-US" sz="2000" smtClean="0">
                <a:latin typeface="华文细黑" panose="02010600040101010101" pitchFamily="2" charset="-122"/>
                <a:ea typeface="华文细黑" panose="02010600040101010101" pitchFamily="2" charset="-122"/>
              </a:rPr>
              <a:t>依赖性</a:t>
            </a:r>
            <a:endParaRPr lang="en-US" altLang="zh-CN" sz="2000" smtClean="0">
              <a:latin typeface="华文细黑" panose="02010600040101010101" pitchFamily="2" charset="-122"/>
              <a:ea typeface="华文细黑" panose="02010600040101010101" pitchFamily="2" charset="-122"/>
            </a:endParaRPr>
          </a:p>
          <a:p>
            <a:pPr marL="0" indent="457200">
              <a:lnSpc>
                <a:spcPct val="100000"/>
              </a:lnSpc>
              <a:spcBef>
                <a:spcPts val="600"/>
              </a:spcBef>
              <a:buNone/>
            </a:pPr>
            <a:endParaRPr lang="en-US" altLang="zh-CN" sz="2000" dirty="0">
              <a:latin typeface="华文细黑" panose="02010600040101010101" pitchFamily="2" charset="-122"/>
              <a:ea typeface="华文细黑" panose="02010600040101010101" pitchFamily="2" charset="-122"/>
            </a:endParaRPr>
          </a:p>
        </p:txBody>
      </p:sp>
      <p:sp>
        <p:nvSpPr>
          <p:cNvPr id="5" name="页脚占位符 4"/>
          <p:cNvSpPr>
            <a:spLocks noGrp="1"/>
          </p:cNvSpPr>
          <p:nvPr>
            <p:ph type="ftr" sz="quarter" idx="11"/>
          </p:nvPr>
        </p:nvSpPr>
        <p:spPr/>
        <p:txBody>
          <a:bodyPr/>
          <a:lstStyle/>
          <a:p>
            <a:r>
              <a:rPr lang="zh-CN" altLang="en-US" smtClean="0"/>
              <a:t>毕业论文中期答辩</a:t>
            </a:r>
            <a:endParaRPr lang="zh-CN" altLang="en-US" dirty="0"/>
          </a:p>
        </p:txBody>
      </p:sp>
      <p:sp>
        <p:nvSpPr>
          <p:cNvPr id="4" name="灯片编号占位符 3"/>
          <p:cNvSpPr>
            <a:spLocks noGrp="1"/>
          </p:cNvSpPr>
          <p:nvPr>
            <p:ph type="sldNum" sz="quarter" idx="12"/>
          </p:nvPr>
        </p:nvSpPr>
        <p:spPr/>
        <p:txBody>
          <a:bodyPr/>
          <a:lstStyle/>
          <a:p>
            <a:fld id="{1F4DC02A-43F8-42E8-897B-0B16420FFFFD}" type="slidenum">
              <a:rPr lang="zh-CN" altLang="en-US" smtClean="0"/>
              <a:t>8</a:t>
            </a:fld>
            <a:endParaRPr lang="zh-CN" altLang="en-US"/>
          </a:p>
        </p:txBody>
      </p:sp>
    </p:spTree>
    <p:extLst>
      <p:ext uri="{BB962C8B-B14F-4D97-AF65-F5344CB8AC3E}">
        <p14:creationId xmlns:p14="http://schemas.microsoft.com/office/powerpoint/2010/main" val="212952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0"/>
            <a:ext cx="7886700" cy="1325563"/>
          </a:xfrm>
        </p:spPr>
        <p:txBody>
          <a:bodyPr/>
          <a:lstStyle/>
          <a:p>
            <a:r>
              <a:rPr lang="zh-CN" altLang="en-US" dirty="0" smtClean="0">
                <a:latin typeface="黑体" panose="02010609060101010101" pitchFamily="49" charset="-122"/>
                <a:ea typeface="黑体" panose="02010609060101010101" pitchFamily="49" charset="-122"/>
              </a:rPr>
              <a:t>研究背景</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28650" y="1323975"/>
            <a:ext cx="3600450" cy="4784725"/>
          </a:xfrm>
        </p:spPr>
        <p:txBody>
          <a:bodyPr>
            <a:normAutofit fontScale="92500" lnSpcReduction="20000"/>
          </a:bodyPr>
          <a:lstStyle/>
          <a:p>
            <a:pPr marL="0" indent="457200">
              <a:lnSpc>
                <a:spcPct val="150000"/>
              </a:lnSpc>
              <a:buNone/>
            </a:pPr>
            <a:r>
              <a:rPr lang="zh-CN" altLang="en-US" sz="2400" dirty="0" smtClean="0">
                <a:latin typeface="华文细黑" panose="02010600040101010101" pitchFamily="2" charset="-122"/>
                <a:ea typeface="华文细黑" panose="02010600040101010101" pitchFamily="2" charset="-122"/>
              </a:rPr>
              <a:t>在大自然</a:t>
            </a:r>
            <a:r>
              <a:rPr lang="zh-CN" altLang="en-US" sz="2400" dirty="0">
                <a:latin typeface="华文细黑" panose="02010600040101010101" pitchFamily="2" charset="-122"/>
                <a:ea typeface="华文细黑" panose="02010600040101010101" pitchFamily="2" charset="-122"/>
              </a:rPr>
              <a:t>残酷的竞争的淘汰机制中，只有那些利用最少的材料和能量，做到了最优、最可靠的设计的物种才能生存下来。</a:t>
            </a:r>
            <a:r>
              <a:rPr lang="zh-CN" altLang="en-US" sz="2400" dirty="0" smtClean="0">
                <a:latin typeface="华文细黑" panose="02010600040101010101" pitchFamily="2" charset="-122"/>
                <a:ea typeface="华文细黑" panose="02010600040101010101" pitchFamily="2" charset="-122"/>
              </a:rPr>
              <a:t>所以大自然中的生物广泛有着</a:t>
            </a:r>
            <a:r>
              <a:rPr lang="zh-CN" altLang="en-US" sz="2400" dirty="0">
                <a:latin typeface="华文细黑" panose="02010600040101010101" pitchFamily="2" charset="-122"/>
                <a:ea typeface="华文细黑" panose="02010600040101010101" pitchFamily="2" charset="-122"/>
              </a:rPr>
              <a:t>相当精巧的结构，例如昆虫的腿部，树木的枝干</a:t>
            </a:r>
            <a:r>
              <a:rPr lang="zh-CN" altLang="en-US" sz="2400" dirty="0" smtClean="0">
                <a:latin typeface="华文细黑" panose="02010600040101010101" pitchFamily="2" charset="-122"/>
                <a:ea typeface="华文细黑" panose="02010600040101010101" pitchFamily="2" charset="-122"/>
              </a:rPr>
              <a:t>等等。这为工程上的的优化提供了很好的范例。</a:t>
            </a:r>
            <a:endParaRPr lang="zh-CN" altLang="en-US" sz="2400" dirty="0">
              <a:latin typeface="华文细黑" panose="02010600040101010101" pitchFamily="2" charset="-122"/>
              <a:ea typeface="华文细黑" panose="02010600040101010101" pitchFamily="2" charset="-122"/>
            </a:endParaRPr>
          </a:p>
        </p:txBody>
      </p:sp>
      <p:sp>
        <p:nvSpPr>
          <p:cNvPr id="5" name="页脚占位符 4"/>
          <p:cNvSpPr>
            <a:spLocks noGrp="1"/>
          </p:cNvSpPr>
          <p:nvPr>
            <p:ph type="ftr" sz="quarter" idx="11"/>
          </p:nvPr>
        </p:nvSpPr>
        <p:spPr/>
        <p:txBody>
          <a:bodyPr/>
          <a:lstStyle/>
          <a:p>
            <a:r>
              <a:rPr lang="zh-CN" altLang="en-US" smtClean="0"/>
              <a:t>毕业论文开题报告</a:t>
            </a: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1502" y="1790700"/>
            <a:ext cx="1929331" cy="347211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0833" y="1790700"/>
            <a:ext cx="2083270" cy="3472118"/>
          </a:xfrm>
          <a:prstGeom prst="rect">
            <a:avLst/>
          </a:prstGeom>
        </p:spPr>
      </p:pic>
      <p:sp>
        <p:nvSpPr>
          <p:cNvPr id="7" name="灯片编号占位符 6"/>
          <p:cNvSpPr>
            <a:spLocks noGrp="1"/>
          </p:cNvSpPr>
          <p:nvPr>
            <p:ph type="sldNum" sz="quarter" idx="12"/>
          </p:nvPr>
        </p:nvSpPr>
        <p:spPr/>
        <p:txBody>
          <a:bodyPr/>
          <a:lstStyle/>
          <a:p>
            <a:fld id="{1F4DC02A-43F8-42E8-897B-0B16420FFFFD}" type="slidenum">
              <a:rPr lang="zh-CN" altLang="en-US" smtClean="0"/>
              <a:t>9</a:t>
            </a:fld>
            <a:endParaRPr lang="zh-CN" altLang="en-US"/>
          </a:p>
        </p:txBody>
      </p:sp>
    </p:spTree>
    <p:extLst>
      <p:ext uri="{BB962C8B-B14F-4D97-AF65-F5344CB8AC3E}">
        <p14:creationId xmlns:p14="http://schemas.microsoft.com/office/powerpoint/2010/main" val="471402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1161</TotalTime>
  <Words>1078</Words>
  <Application>Microsoft Office PowerPoint</Application>
  <PresentationFormat>全屏显示(4:3)</PresentationFormat>
  <Paragraphs>103</Paragraphs>
  <Slides>17</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黑体</vt:lpstr>
      <vt:lpstr>华文细黑</vt:lpstr>
      <vt:lpstr>楷体</vt:lpstr>
      <vt:lpstr>宋体</vt:lpstr>
      <vt:lpstr>Arial</vt:lpstr>
      <vt:lpstr>Calibri</vt:lpstr>
      <vt:lpstr>Calibri Light</vt:lpstr>
      <vt:lpstr>Cambria Math</vt:lpstr>
      <vt:lpstr>Times New Roman</vt:lpstr>
      <vt:lpstr>Office 主题</vt:lpstr>
      <vt:lpstr>毕业论文中期答辩</vt:lpstr>
      <vt:lpstr>问题描述</vt:lpstr>
      <vt:lpstr>敏度推导</vt:lpstr>
      <vt:lpstr>敏度推导</vt:lpstr>
      <vt:lpstr>敏度推导</vt:lpstr>
      <vt:lpstr>敏度推导</vt:lpstr>
      <vt:lpstr>网格过滤</vt:lpstr>
      <vt:lpstr>网格过滤</vt:lpstr>
      <vt:lpstr>研究背景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毕业设计(论文)开题报告</dc:title>
  <dc:creator>轻Parizus</dc:creator>
  <cp:lastModifiedBy>轻Parizus</cp:lastModifiedBy>
  <cp:revision>57</cp:revision>
  <dcterms:created xsi:type="dcterms:W3CDTF">2016-03-07T07:02:04Z</dcterms:created>
  <dcterms:modified xsi:type="dcterms:W3CDTF">2016-04-18T12:20:39Z</dcterms:modified>
</cp:coreProperties>
</file>