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13"/>
  </p:notesMasterIdLst>
  <p:handoutMasterIdLst>
    <p:handoutMasterId r:id="rId14"/>
  </p:handoutMasterIdLst>
  <p:sldIdLst>
    <p:sldId id="256" r:id="rId2"/>
    <p:sldId id="257" r:id="rId3"/>
    <p:sldId id="266" r:id="rId4"/>
    <p:sldId id="258" r:id="rId5"/>
    <p:sldId id="262" r:id="rId6"/>
    <p:sldId id="261" r:id="rId7"/>
    <p:sldId id="260" r:id="rId8"/>
    <p:sldId id="259" r:id="rId9"/>
    <p:sldId id="263" r:id="rId10"/>
    <p:sldId id="264" r:id="rId11"/>
    <p:sldId id="265" r:id="rId12"/>
  </p:sldIdLst>
  <p:sldSz cx="9144000" cy="6858000" type="screen4x3"/>
  <p:notesSz cx="6858000" cy="9144000"/>
  <p:embeddedFontLst>
    <p:embeddedFont>
      <p:font typeface="楷体" panose="02010609060101010101" pitchFamily="49" charset="-122"/>
      <p:regular r:id="rId15"/>
    </p:embeddedFont>
    <p:embeddedFont>
      <p:font typeface="华文细黑" panose="02010600040101010101" pitchFamily="2" charset="-122"/>
      <p:regular r:id="rId16"/>
    </p:embeddedFont>
    <p:embeddedFont>
      <p:font typeface="Calibri" panose="020F0502020204030204" pitchFamily="34" charset="0"/>
      <p:regular r:id="rId17"/>
      <p:bold r:id="rId18"/>
      <p:italic r:id="rId19"/>
      <p:boldItalic r:id="rId20"/>
    </p:embeddedFont>
    <p:embeddedFont>
      <p:font typeface="黑体" panose="02010609060101010101" pitchFamily="49" charset="-122"/>
      <p:regular r:id="rId21"/>
    </p:embeddedFont>
    <p:embeddedFont>
      <p:font typeface="Calibri Light" panose="020F0302020204030204" pitchFamily="34" charset="0"/>
      <p:regular r:id="rId22"/>
      <p:italic r:id="rId23"/>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5" d="100"/>
          <a:sy n="75" d="100"/>
        </p:scale>
        <p:origin x="1260" y="7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 Id="rId22" Type="http://schemas.openxmlformats.org/officeDocument/2006/relationships/font" Target="fonts/font8.fntdata"/><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zh-CN" altLang="en-US" smtClean="0"/>
              <a:t>毕业设计</a:t>
            </a:r>
            <a:r>
              <a:rPr lang="en-US" altLang="zh-CN" smtClean="0"/>
              <a:t>(</a:t>
            </a:r>
            <a:r>
              <a:rPr lang="zh-CN" altLang="en-US" smtClean="0"/>
              <a:t>论文</a:t>
            </a:r>
            <a:r>
              <a:rPr lang="en-US" altLang="zh-CN" smtClean="0"/>
              <a:t>)</a:t>
            </a:r>
            <a:r>
              <a:rPr lang="zh-CN" altLang="en-US" smtClean="0"/>
              <a:t>开题报告</a:t>
            </a: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B712AC6-10CF-4F0C-8E92-AC6CF9127762}" type="datetimeFigureOut">
              <a:rPr lang="zh-CN" altLang="en-US" smtClean="0"/>
              <a:t>2016/3/8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B261284-168D-434A-B861-D2EC749C1D7F}" type="slidenum">
              <a:rPr lang="zh-CN" altLang="en-US" smtClean="0"/>
              <a:t>‹#›</a:t>
            </a:fld>
            <a:endParaRPr lang="zh-CN" altLang="en-US"/>
          </a:p>
        </p:txBody>
      </p:sp>
    </p:spTree>
    <p:extLst>
      <p:ext uri="{BB962C8B-B14F-4D97-AF65-F5344CB8AC3E}">
        <p14:creationId xmlns:p14="http://schemas.microsoft.com/office/powerpoint/2010/main" val="1913212274"/>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zh-CN" altLang="en-US" smtClean="0"/>
              <a:t>毕业设计</a:t>
            </a:r>
            <a:r>
              <a:rPr lang="en-US" altLang="zh-CN" smtClean="0"/>
              <a:t>(</a:t>
            </a:r>
            <a:r>
              <a:rPr lang="zh-CN" altLang="en-US" smtClean="0"/>
              <a:t>论文</a:t>
            </a:r>
            <a:r>
              <a:rPr lang="en-US" altLang="zh-CN" smtClean="0"/>
              <a:t>)</a:t>
            </a:r>
            <a:r>
              <a:rPr lang="zh-CN" altLang="en-US" smtClean="0"/>
              <a:t>开题报告</a:t>
            </a: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3051C4-636C-40DD-B7C2-88D6DB9AA4E7}" type="datetimeFigureOut">
              <a:rPr lang="zh-CN" altLang="en-US" smtClean="0"/>
              <a:t>2016/3/8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4848E4-D2AE-4B73-922F-6B0ABF4F129A}" type="slidenum">
              <a:rPr lang="zh-CN" altLang="en-US" smtClean="0"/>
              <a:t>‹#›</a:t>
            </a:fld>
            <a:endParaRPr lang="zh-CN" altLang="en-US"/>
          </a:p>
        </p:txBody>
      </p:sp>
    </p:spTree>
    <p:extLst>
      <p:ext uri="{BB962C8B-B14F-4D97-AF65-F5344CB8AC3E}">
        <p14:creationId xmlns:p14="http://schemas.microsoft.com/office/powerpoint/2010/main" val="1028509104"/>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5" name="页眉占位符 4"/>
          <p:cNvSpPr>
            <a:spLocks noGrp="1"/>
          </p:cNvSpPr>
          <p:nvPr>
            <p:ph type="hdr" sz="quarter" idx="10"/>
          </p:nvPr>
        </p:nvSpPr>
        <p:spPr/>
        <p:txBody>
          <a:bodyPr/>
          <a:lstStyle/>
          <a:p>
            <a:r>
              <a:rPr lang="zh-CN" altLang="en-US" smtClean="0"/>
              <a:t>毕业设计</a:t>
            </a:r>
            <a:r>
              <a:rPr lang="en-US" altLang="zh-CN" smtClean="0"/>
              <a:t>(</a:t>
            </a:r>
            <a:r>
              <a:rPr lang="zh-CN" altLang="en-US" smtClean="0"/>
              <a:t>论文</a:t>
            </a:r>
            <a:r>
              <a:rPr lang="en-US" altLang="zh-CN" smtClean="0"/>
              <a:t>)</a:t>
            </a:r>
            <a:r>
              <a:rPr lang="zh-CN" altLang="en-US" smtClean="0"/>
              <a:t>开题报告</a:t>
            </a:r>
            <a:endParaRPr lang="zh-CN" altLang="en-US"/>
          </a:p>
        </p:txBody>
      </p:sp>
    </p:spTree>
    <p:extLst>
      <p:ext uri="{BB962C8B-B14F-4D97-AF65-F5344CB8AC3E}">
        <p14:creationId xmlns:p14="http://schemas.microsoft.com/office/powerpoint/2010/main" val="2201472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6" name="页眉占位符 5"/>
          <p:cNvSpPr>
            <a:spLocks noGrp="1"/>
          </p:cNvSpPr>
          <p:nvPr>
            <p:ph type="hdr" sz="quarter" idx="10"/>
          </p:nvPr>
        </p:nvSpPr>
        <p:spPr/>
        <p:txBody>
          <a:bodyPr/>
          <a:lstStyle/>
          <a:p>
            <a:r>
              <a:rPr lang="zh-CN" altLang="en-US" smtClean="0"/>
              <a:t>毕业设计</a:t>
            </a:r>
            <a:r>
              <a:rPr lang="en-US" altLang="zh-CN" smtClean="0"/>
              <a:t>(</a:t>
            </a:r>
            <a:r>
              <a:rPr lang="zh-CN" altLang="en-US" smtClean="0"/>
              <a:t>论文</a:t>
            </a:r>
            <a:r>
              <a:rPr lang="en-US" altLang="zh-CN" smtClean="0"/>
              <a:t>)</a:t>
            </a:r>
            <a:r>
              <a:rPr lang="zh-CN" altLang="en-US" smtClean="0"/>
              <a:t>开题报告</a:t>
            </a:r>
            <a:endParaRPr lang="zh-CN" altLang="en-US"/>
          </a:p>
        </p:txBody>
      </p:sp>
    </p:spTree>
    <p:extLst>
      <p:ext uri="{BB962C8B-B14F-4D97-AF65-F5344CB8AC3E}">
        <p14:creationId xmlns:p14="http://schemas.microsoft.com/office/powerpoint/2010/main" val="3597570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6" name="页眉占位符 5"/>
          <p:cNvSpPr>
            <a:spLocks noGrp="1"/>
          </p:cNvSpPr>
          <p:nvPr>
            <p:ph type="hdr" sz="quarter" idx="10"/>
          </p:nvPr>
        </p:nvSpPr>
        <p:spPr/>
        <p:txBody>
          <a:bodyPr/>
          <a:lstStyle/>
          <a:p>
            <a:r>
              <a:rPr lang="zh-CN" altLang="en-US" smtClean="0"/>
              <a:t>毕业设计</a:t>
            </a:r>
            <a:r>
              <a:rPr lang="en-US" altLang="zh-CN" smtClean="0"/>
              <a:t>(</a:t>
            </a:r>
            <a:r>
              <a:rPr lang="zh-CN" altLang="en-US" smtClean="0"/>
              <a:t>论文</a:t>
            </a:r>
            <a:r>
              <a:rPr lang="en-US" altLang="zh-CN" smtClean="0"/>
              <a:t>)</a:t>
            </a:r>
            <a:r>
              <a:rPr lang="zh-CN" altLang="en-US" smtClean="0"/>
              <a:t>开题报告</a:t>
            </a:r>
            <a:endParaRPr lang="zh-CN" altLang="en-US"/>
          </a:p>
        </p:txBody>
      </p:sp>
    </p:spTree>
    <p:extLst>
      <p:ext uri="{BB962C8B-B14F-4D97-AF65-F5344CB8AC3E}">
        <p14:creationId xmlns:p14="http://schemas.microsoft.com/office/powerpoint/2010/main" val="150754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r>
              <a:rPr lang="en-US" altLang="zh-CN" smtClean="0"/>
              <a:t>2016/3/7</a:t>
            </a:r>
            <a:endParaRPr lang="zh-CN" altLang="en-US"/>
          </a:p>
        </p:txBody>
      </p:sp>
      <p:sp>
        <p:nvSpPr>
          <p:cNvPr id="5" name="Footer Placeholder 4"/>
          <p:cNvSpPr>
            <a:spLocks noGrp="1"/>
          </p:cNvSpPr>
          <p:nvPr>
            <p:ph type="ftr" sz="quarter" idx="11"/>
          </p:nvPr>
        </p:nvSpPr>
        <p:spPr/>
        <p:txBody>
          <a:bodyPr/>
          <a:lstStyle/>
          <a:p>
            <a:r>
              <a:rPr lang="zh-CN" altLang="en-US" smtClean="0"/>
              <a:t>毕业论文开题报告</a:t>
            </a:r>
            <a:endParaRPr lang="zh-CN" altLang="en-US"/>
          </a:p>
        </p:txBody>
      </p:sp>
      <p:sp>
        <p:nvSpPr>
          <p:cNvPr id="6" name="Slide Number Placeholder 5"/>
          <p:cNvSpPr>
            <a:spLocks noGrp="1"/>
          </p:cNvSpPr>
          <p:nvPr>
            <p:ph type="sldNum" sz="quarter" idx="12"/>
          </p:nvPr>
        </p:nvSpPr>
        <p:spPr/>
        <p:txBody>
          <a:bodyPr/>
          <a:lstStyle/>
          <a:p>
            <a:fld id="{1F4DC02A-43F8-42E8-897B-0B16420FFFFD}" type="slidenum">
              <a:rPr lang="zh-CN" altLang="en-US" smtClean="0"/>
              <a:t>‹#›</a:t>
            </a:fld>
            <a:endParaRPr lang="zh-CN" altLang="en-US"/>
          </a:p>
        </p:txBody>
      </p:sp>
    </p:spTree>
    <p:extLst>
      <p:ext uri="{BB962C8B-B14F-4D97-AF65-F5344CB8AC3E}">
        <p14:creationId xmlns:p14="http://schemas.microsoft.com/office/powerpoint/2010/main" val="947027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r>
              <a:rPr lang="en-US" altLang="zh-CN" smtClean="0"/>
              <a:t>2016/3/7</a:t>
            </a:r>
            <a:endParaRPr lang="zh-CN" altLang="en-US"/>
          </a:p>
        </p:txBody>
      </p:sp>
      <p:sp>
        <p:nvSpPr>
          <p:cNvPr id="5" name="Footer Placeholder 4"/>
          <p:cNvSpPr>
            <a:spLocks noGrp="1"/>
          </p:cNvSpPr>
          <p:nvPr>
            <p:ph type="ftr" sz="quarter" idx="11"/>
          </p:nvPr>
        </p:nvSpPr>
        <p:spPr/>
        <p:txBody>
          <a:bodyPr/>
          <a:lstStyle/>
          <a:p>
            <a:r>
              <a:rPr lang="zh-CN" altLang="en-US" smtClean="0"/>
              <a:t>毕业论文开题报告</a:t>
            </a:r>
            <a:endParaRPr lang="zh-CN" altLang="en-US"/>
          </a:p>
        </p:txBody>
      </p:sp>
      <p:sp>
        <p:nvSpPr>
          <p:cNvPr id="6" name="Slide Number Placeholder 5"/>
          <p:cNvSpPr>
            <a:spLocks noGrp="1"/>
          </p:cNvSpPr>
          <p:nvPr>
            <p:ph type="sldNum" sz="quarter" idx="12"/>
          </p:nvPr>
        </p:nvSpPr>
        <p:spPr/>
        <p:txBody>
          <a:bodyPr/>
          <a:lstStyle/>
          <a:p>
            <a:fld id="{1F4DC02A-43F8-42E8-897B-0B16420FFFFD}" type="slidenum">
              <a:rPr lang="zh-CN" altLang="en-US" smtClean="0"/>
              <a:t>‹#›</a:t>
            </a:fld>
            <a:endParaRPr lang="zh-CN" altLang="en-US"/>
          </a:p>
        </p:txBody>
      </p:sp>
    </p:spTree>
    <p:extLst>
      <p:ext uri="{BB962C8B-B14F-4D97-AF65-F5344CB8AC3E}">
        <p14:creationId xmlns:p14="http://schemas.microsoft.com/office/powerpoint/2010/main" val="3823674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r>
              <a:rPr lang="en-US" altLang="zh-CN" smtClean="0"/>
              <a:t>2016/3/7</a:t>
            </a:r>
            <a:endParaRPr lang="zh-CN" altLang="en-US"/>
          </a:p>
        </p:txBody>
      </p:sp>
      <p:sp>
        <p:nvSpPr>
          <p:cNvPr id="5" name="Footer Placeholder 4"/>
          <p:cNvSpPr>
            <a:spLocks noGrp="1"/>
          </p:cNvSpPr>
          <p:nvPr>
            <p:ph type="ftr" sz="quarter" idx="11"/>
          </p:nvPr>
        </p:nvSpPr>
        <p:spPr/>
        <p:txBody>
          <a:bodyPr/>
          <a:lstStyle/>
          <a:p>
            <a:r>
              <a:rPr lang="zh-CN" altLang="en-US" smtClean="0"/>
              <a:t>毕业论文开题报告</a:t>
            </a:r>
            <a:endParaRPr lang="zh-CN" altLang="en-US"/>
          </a:p>
        </p:txBody>
      </p:sp>
      <p:sp>
        <p:nvSpPr>
          <p:cNvPr id="6" name="Slide Number Placeholder 5"/>
          <p:cNvSpPr>
            <a:spLocks noGrp="1"/>
          </p:cNvSpPr>
          <p:nvPr>
            <p:ph type="sldNum" sz="quarter" idx="12"/>
          </p:nvPr>
        </p:nvSpPr>
        <p:spPr/>
        <p:txBody>
          <a:bodyPr/>
          <a:lstStyle/>
          <a:p>
            <a:fld id="{1F4DC02A-43F8-42E8-897B-0B16420FFFFD}" type="slidenum">
              <a:rPr lang="zh-CN" altLang="en-US" smtClean="0"/>
              <a:t>‹#›</a:t>
            </a:fld>
            <a:endParaRPr lang="zh-CN" altLang="en-US"/>
          </a:p>
        </p:txBody>
      </p:sp>
    </p:spTree>
    <p:extLst>
      <p:ext uri="{BB962C8B-B14F-4D97-AF65-F5344CB8AC3E}">
        <p14:creationId xmlns:p14="http://schemas.microsoft.com/office/powerpoint/2010/main" val="2383564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r>
              <a:rPr lang="en-US" altLang="zh-CN" smtClean="0"/>
              <a:t>2016/3/7</a:t>
            </a:r>
            <a:endParaRPr lang="zh-CN" altLang="en-US"/>
          </a:p>
        </p:txBody>
      </p:sp>
      <p:sp>
        <p:nvSpPr>
          <p:cNvPr id="5" name="Footer Placeholder 4"/>
          <p:cNvSpPr>
            <a:spLocks noGrp="1"/>
          </p:cNvSpPr>
          <p:nvPr>
            <p:ph type="ftr" sz="quarter" idx="11"/>
          </p:nvPr>
        </p:nvSpPr>
        <p:spPr/>
        <p:txBody>
          <a:bodyPr/>
          <a:lstStyle/>
          <a:p>
            <a:r>
              <a:rPr lang="zh-CN" altLang="en-US" smtClean="0"/>
              <a:t>毕业论文开题报告</a:t>
            </a:r>
            <a:endParaRPr lang="zh-CN" altLang="en-US"/>
          </a:p>
        </p:txBody>
      </p:sp>
      <p:sp>
        <p:nvSpPr>
          <p:cNvPr id="6" name="Slide Number Placeholder 5"/>
          <p:cNvSpPr>
            <a:spLocks noGrp="1"/>
          </p:cNvSpPr>
          <p:nvPr>
            <p:ph type="sldNum" sz="quarter" idx="12"/>
          </p:nvPr>
        </p:nvSpPr>
        <p:spPr/>
        <p:txBody>
          <a:bodyPr/>
          <a:lstStyle/>
          <a:p>
            <a:fld id="{1F4DC02A-43F8-42E8-897B-0B16420FFFFD}" type="slidenum">
              <a:rPr lang="zh-CN" altLang="en-US" smtClean="0"/>
              <a:t>‹#›</a:t>
            </a:fld>
            <a:endParaRPr lang="zh-CN" altLang="en-US"/>
          </a:p>
        </p:txBody>
      </p:sp>
    </p:spTree>
    <p:extLst>
      <p:ext uri="{BB962C8B-B14F-4D97-AF65-F5344CB8AC3E}">
        <p14:creationId xmlns:p14="http://schemas.microsoft.com/office/powerpoint/2010/main" val="1296993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r>
              <a:rPr lang="en-US" altLang="zh-CN" smtClean="0"/>
              <a:t>2016/3/7</a:t>
            </a:r>
            <a:endParaRPr lang="zh-CN" altLang="en-US"/>
          </a:p>
        </p:txBody>
      </p:sp>
      <p:sp>
        <p:nvSpPr>
          <p:cNvPr id="5" name="Footer Placeholder 4"/>
          <p:cNvSpPr>
            <a:spLocks noGrp="1"/>
          </p:cNvSpPr>
          <p:nvPr>
            <p:ph type="ftr" sz="quarter" idx="11"/>
          </p:nvPr>
        </p:nvSpPr>
        <p:spPr/>
        <p:txBody>
          <a:bodyPr/>
          <a:lstStyle/>
          <a:p>
            <a:r>
              <a:rPr lang="zh-CN" altLang="en-US" smtClean="0"/>
              <a:t>毕业论文开题报告</a:t>
            </a:r>
            <a:endParaRPr lang="zh-CN" altLang="en-US"/>
          </a:p>
        </p:txBody>
      </p:sp>
      <p:sp>
        <p:nvSpPr>
          <p:cNvPr id="6" name="Slide Number Placeholder 5"/>
          <p:cNvSpPr>
            <a:spLocks noGrp="1"/>
          </p:cNvSpPr>
          <p:nvPr>
            <p:ph type="sldNum" sz="quarter" idx="12"/>
          </p:nvPr>
        </p:nvSpPr>
        <p:spPr/>
        <p:txBody>
          <a:bodyPr/>
          <a:lstStyle/>
          <a:p>
            <a:fld id="{1F4DC02A-43F8-42E8-897B-0B16420FFFFD}" type="slidenum">
              <a:rPr lang="zh-CN" altLang="en-US" smtClean="0"/>
              <a:t>‹#›</a:t>
            </a:fld>
            <a:endParaRPr lang="zh-CN" altLang="en-US"/>
          </a:p>
        </p:txBody>
      </p:sp>
    </p:spTree>
    <p:extLst>
      <p:ext uri="{BB962C8B-B14F-4D97-AF65-F5344CB8AC3E}">
        <p14:creationId xmlns:p14="http://schemas.microsoft.com/office/powerpoint/2010/main" val="1119445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r>
              <a:rPr lang="en-US" altLang="zh-CN" smtClean="0"/>
              <a:t>2016/3/7</a:t>
            </a:r>
            <a:endParaRPr lang="zh-CN" altLang="en-US"/>
          </a:p>
        </p:txBody>
      </p:sp>
      <p:sp>
        <p:nvSpPr>
          <p:cNvPr id="6" name="Footer Placeholder 5"/>
          <p:cNvSpPr>
            <a:spLocks noGrp="1"/>
          </p:cNvSpPr>
          <p:nvPr>
            <p:ph type="ftr" sz="quarter" idx="11"/>
          </p:nvPr>
        </p:nvSpPr>
        <p:spPr/>
        <p:txBody>
          <a:bodyPr/>
          <a:lstStyle/>
          <a:p>
            <a:r>
              <a:rPr lang="zh-CN" altLang="en-US" smtClean="0"/>
              <a:t>毕业论文开题报告</a:t>
            </a:r>
            <a:endParaRPr lang="zh-CN" altLang="en-US"/>
          </a:p>
        </p:txBody>
      </p:sp>
      <p:sp>
        <p:nvSpPr>
          <p:cNvPr id="7" name="Slide Number Placeholder 6"/>
          <p:cNvSpPr>
            <a:spLocks noGrp="1"/>
          </p:cNvSpPr>
          <p:nvPr>
            <p:ph type="sldNum" sz="quarter" idx="12"/>
          </p:nvPr>
        </p:nvSpPr>
        <p:spPr/>
        <p:txBody>
          <a:bodyPr/>
          <a:lstStyle/>
          <a:p>
            <a:fld id="{1F4DC02A-43F8-42E8-897B-0B16420FFFFD}" type="slidenum">
              <a:rPr lang="zh-CN" altLang="en-US" smtClean="0"/>
              <a:t>‹#›</a:t>
            </a:fld>
            <a:endParaRPr lang="zh-CN" altLang="en-US"/>
          </a:p>
        </p:txBody>
      </p:sp>
    </p:spTree>
    <p:extLst>
      <p:ext uri="{BB962C8B-B14F-4D97-AF65-F5344CB8AC3E}">
        <p14:creationId xmlns:p14="http://schemas.microsoft.com/office/powerpoint/2010/main" val="3017967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r>
              <a:rPr lang="en-US" altLang="zh-CN" smtClean="0"/>
              <a:t>2016/3/7</a:t>
            </a:r>
            <a:endParaRPr lang="zh-CN" altLang="en-US"/>
          </a:p>
        </p:txBody>
      </p:sp>
      <p:sp>
        <p:nvSpPr>
          <p:cNvPr id="8" name="Footer Placeholder 7"/>
          <p:cNvSpPr>
            <a:spLocks noGrp="1"/>
          </p:cNvSpPr>
          <p:nvPr>
            <p:ph type="ftr" sz="quarter" idx="11"/>
          </p:nvPr>
        </p:nvSpPr>
        <p:spPr/>
        <p:txBody>
          <a:bodyPr/>
          <a:lstStyle/>
          <a:p>
            <a:r>
              <a:rPr lang="zh-CN" altLang="en-US" smtClean="0"/>
              <a:t>毕业论文开题报告</a:t>
            </a:r>
            <a:endParaRPr lang="zh-CN" altLang="en-US"/>
          </a:p>
        </p:txBody>
      </p:sp>
      <p:sp>
        <p:nvSpPr>
          <p:cNvPr id="9" name="Slide Number Placeholder 8"/>
          <p:cNvSpPr>
            <a:spLocks noGrp="1"/>
          </p:cNvSpPr>
          <p:nvPr>
            <p:ph type="sldNum" sz="quarter" idx="12"/>
          </p:nvPr>
        </p:nvSpPr>
        <p:spPr/>
        <p:txBody>
          <a:bodyPr/>
          <a:lstStyle/>
          <a:p>
            <a:fld id="{1F4DC02A-43F8-42E8-897B-0B16420FFFFD}" type="slidenum">
              <a:rPr lang="zh-CN" altLang="en-US" smtClean="0"/>
              <a:t>‹#›</a:t>
            </a:fld>
            <a:endParaRPr lang="zh-CN" altLang="en-US"/>
          </a:p>
        </p:txBody>
      </p:sp>
    </p:spTree>
    <p:extLst>
      <p:ext uri="{BB962C8B-B14F-4D97-AF65-F5344CB8AC3E}">
        <p14:creationId xmlns:p14="http://schemas.microsoft.com/office/powerpoint/2010/main" val="3929621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r>
              <a:rPr lang="en-US" altLang="zh-CN" smtClean="0"/>
              <a:t>2016/3/7</a:t>
            </a:r>
            <a:endParaRPr lang="zh-CN" altLang="en-US"/>
          </a:p>
        </p:txBody>
      </p:sp>
      <p:sp>
        <p:nvSpPr>
          <p:cNvPr id="4" name="Footer Placeholder 3"/>
          <p:cNvSpPr>
            <a:spLocks noGrp="1"/>
          </p:cNvSpPr>
          <p:nvPr>
            <p:ph type="ftr" sz="quarter" idx="11"/>
          </p:nvPr>
        </p:nvSpPr>
        <p:spPr/>
        <p:txBody>
          <a:bodyPr/>
          <a:lstStyle/>
          <a:p>
            <a:r>
              <a:rPr lang="zh-CN" altLang="en-US" smtClean="0"/>
              <a:t>毕业论文开题报告</a:t>
            </a:r>
            <a:endParaRPr lang="zh-CN" altLang="en-US"/>
          </a:p>
        </p:txBody>
      </p:sp>
      <p:sp>
        <p:nvSpPr>
          <p:cNvPr id="5" name="Slide Number Placeholder 4"/>
          <p:cNvSpPr>
            <a:spLocks noGrp="1"/>
          </p:cNvSpPr>
          <p:nvPr>
            <p:ph type="sldNum" sz="quarter" idx="12"/>
          </p:nvPr>
        </p:nvSpPr>
        <p:spPr/>
        <p:txBody>
          <a:bodyPr/>
          <a:lstStyle/>
          <a:p>
            <a:fld id="{1F4DC02A-43F8-42E8-897B-0B16420FFFFD}" type="slidenum">
              <a:rPr lang="zh-CN" altLang="en-US" smtClean="0"/>
              <a:t>‹#›</a:t>
            </a:fld>
            <a:endParaRPr lang="zh-CN" altLang="en-US"/>
          </a:p>
        </p:txBody>
      </p:sp>
    </p:spTree>
    <p:extLst>
      <p:ext uri="{BB962C8B-B14F-4D97-AF65-F5344CB8AC3E}">
        <p14:creationId xmlns:p14="http://schemas.microsoft.com/office/powerpoint/2010/main" val="196295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ltLang="zh-CN" smtClean="0"/>
              <a:t>2016/3/7</a:t>
            </a:r>
            <a:endParaRPr lang="zh-CN" altLang="en-US"/>
          </a:p>
        </p:txBody>
      </p:sp>
      <p:sp>
        <p:nvSpPr>
          <p:cNvPr id="3" name="Footer Placeholder 2"/>
          <p:cNvSpPr>
            <a:spLocks noGrp="1"/>
          </p:cNvSpPr>
          <p:nvPr>
            <p:ph type="ftr" sz="quarter" idx="11"/>
          </p:nvPr>
        </p:nvSpPr>
        <p:spPr/>
        <p:txBody>
          <a:bodyPr/>
          <a:lstStyle/>
          <a:p>
            <a:r>
              <a:rPr lang="zh-CN" altLang="en-US" smtClean="0"/>
              <a:t>毕业论文开题报告</a:t>
            </a:r>
            <a:endParaRPr lang="zh-CN" altLang="en-US"/>
          </a:p>
        </p:txBody>
      </p:sp>
      <p:sp>
        <p:nvSpPr>
          <p:cNvPr id="4" name="Slide Number Placeholder 3"/>
          <p:cNvSpPr>
            <a:spLocks noGrp="1"/>
          </p:cNvSpPr>
          <p:nvPr>
            <p:ph type="sldNum" sz="quarter" idx="12"/>
          </p:nvPr>
        </p:nvSpPr>
        <p:spPr/>
        <p:txBody>
          <a:bodyPr/>
          <a:lstStyle/>
          <a:p>
            <a:fld id="{1F4DC02A-43F8-42E8-897B-0B16420FFFFD}" type="slidenum">
              <a:rPr lang="zh-CN" altLang="en-US" smtClean="0"/>
              <a:t>‹#›</a:t>
            </a:fld>
            <a:endParaRPr lang="zh-CN" altLang="en-US"/>
          </a:p>
        </p:txBody>
      </p:sp>
    </p:spTree>
    <p:extLst>
      <p:ext uri="{BB962C8B-B14F-4D97-AF65-F5344CB8AC3E}">
        <p14:creationId xmlns:p14="http://schemas.microsoft.com/office/powerpoint/2010/main" val="1641278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r>
              <a:rPr lang="en-US" altLang="zh-CN" smtClean="0"/>
              <a:t>2016/3/7</a:t>
            </a:r>
            <a:endParaRPr lang="zh-CN" altLang="en-US"/>
          </a:p>
        </p:txBody>
      </p:sp>
      <p:sp>
        <p:nvSpPr>
          <p:cNvPr id="6" name="Footer Placeholder 5"/>
          <p:cNvSpPr>
            <a:spLocks noGrp="1"/>
          </p:cNvSpPr>
          <p:nvPr>
            <p:ph type="ftr" sz="quarter" idx="11"/>
          </p:nvPr>
        </p:nvSpPr>
        <p:spPr/>
        <p:txBody>
          <a:bodyPr/>
          <a:lstStyle/>
          <a:p>
            <a:r>
              <a:rPr lang="zh-CN" altLang="en-US" smtClean="0"/>
              <a:t>毕业论文开题报告</a:t>
            </a:r>
            <a:endParaRPr lang="zh-CN" altLang="en-US"/>
          </a:p>
        </p:txBody>
      </p:sp>
      <p:sp>
        <p:nvSpPr>
          <p:cNvPr id="7" name="Slide Number Placeholder 6"/>
          <p:cNvSpPr>
            <a:spLocks noGrp="1"/>
          </p:cNvSpPr>
          <p:nvPr>
            <p:ph type="sldNum" sz="quarter" idx="12"/>
          </p:nvPr>
        </p:nvSpPr>
        <p:spPr/>
        <p:txBody>
          <a:bodyPr/>
          <a:lstStyle/>
          <a:p>
            <a:fld id="{1F4DC02A-43F8-42E8-897B-0B16420FFFFD}" type="slidenum">
              <a:rPr lang="zh-CN" altLang="en-US" smtClean="0"/>
              <a:t>‹#›</a:t>
            </a:fld>
            <a:endParaRPr lang="zh-CN" altLang="en-US"/>
          </a:p>
        </p:txBody>
      </p:sp>
    </p:spTree>
    <p:extLst>
      <p:ext uri="{BB962C8B-B14F-4D97-AF65-F5344CB8AC3E}">
        <p14:creationId xmlns:p14="http://schemas.microsoft.com/office/powerpoint/2010/main" val="826581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r>
              <a:rPr lang="en-US" altLang="zh-CN" smtClean="0"/>
              <a:t>2016/3/7</a:t>
            </a:r>
            <a:endParaRPr lang="zh-CN" altLang="en-US"/>
          </a:p>
        </p:txBody>
      </p:sp>
      <p:sp>
        <p:nvSpPr>
          <p:cNvPr id="6" name="Footer Placeholder 5"/>
          <p:cNvSpPr>
            <a:spLocks noGrp="1"/>
          </p:cNvSpPr>
          <p:nvPr>
            <p:ph type="ftr" sz="quarter" idx="11"/>
          </p:nvPr>
        </p:nvSpPr>
        <p:spPr/>
        <p:txBody>
          <a:bodyPr/>
          <a:lstStyle/>
          <a:p>
            <a:r>
              <a:rPr lang="zh-CN" altLang="en-US" smtClean="0"/>
              <a:t>毕业论文开题报告</a:t>
            </a:r>
            <a:endParaRPr lang="zh-CN" altLang="en-US"/>
          </a:p>
        </p:txBody>
      </p:sp>
      <p:sp>
        <p:nvSpPr>
          <p:cNvPr id="7" name="Slide Number Placeholder 6"/>
          <p:cNvSpPr>
            <a:spLocks noGrp="1"/>
          </p:cNvSpPr>
          <p:nvPr>
            <p:ph type="sldNum" sz="quarter" idx="12"/>
          </p:nvPr>
        </p:nvSpPr>
        <p:spPr/>
        <p:txBody>
          <a:bodyPr/>
          <a:lstStyle/>
          <a:p>
            <a:fld id="{1F4DC02A-43F8-42E8-897B-0B16420FFFFD}" type="slidenum">
              <a:rPr lang="zh-CN" altLang="en-US" smtClean="0"/>
              <a:t>‹#›</a:t>
            </a:fld>
            <a:endParaRPr lang="zh-CN" altLang="en-US"/>
          </a:p>
        </p:txBody>
      </p:sp>
    </p:spTree>
    <p:extLst>
      <p:ext uri="{BB962C8B-B14F-4D97-AF65-F5344CB8AC3E}">
        <p14:creationId xmlns:p14="http://schemas.microsoft.com/office/powerpoint/2010/main" val="365890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zh-CN" smtClean="0"/>
              <a:t>2016/3/7</a:t>
            </a:r>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smtClean="0"/>
              <a:t>毕业论文开题报告</a:t>
            </a:r>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4DC02A-43F8-42E8-897B-0B16420FFFFD}" type="slidenum">
              <a:rPr lang="zh-CN" altLang="en-US" smtClean="0"/>
              <a:t>‹#›</a:t>
            </a:fld>
            <a:endParaRPr lang="zh-CN" altLang="en-US"/>
          </a:p>
        </p:txBody>
      </p:sp>
    </p:spTree>
    <p:extLst>
      <p:ext uri="{BB962C8B-B14F-4D97-AF65-F5344CB8AC3E}">
        <p14:creationId xmlns:p14="http://schemas.microsoft.com/office/powerpoint/2010/main" val="26378560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90500" y="1917699"/>
            <a:ext cx="8763000" cy="1236663"/>
          </a:xfrm>
        </p:spPr>
        <p:txBody>
          <a:bodyPr/>
          <a:lstStyle/>
          <a:p>
            <a:pPr lvl="0"/>
            <a:r>
              <a:rPr kumimoji="0" lang="zh-CN" altLang="zh-CN"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毕业</a:t>
            </a:r>
            <a:r>
              <a:rPr kumimoji="0" lang="zh-CN" altLang="en-US"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论文开</a:t>
            </a:r>
            <a:r>
              <a:rPr kumimoji="0" lang="zh-CN" altLang="en-US"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题报告</a:t>
            </a:r>
            <a:endParaRPr lang="zh-CN" altLang="en-US" dirty="0"/>
          </a:p>
        </p:txBody>
      </p:sp>
      <p:sp>
        <p:nvSpPr>
          <p:cNvPr id="3" name="副标题 2"/>
          <p:cNvSpPr>
            <a:spLocks noGrp="1"/>
          </p:cNvSpPr>
          <p:nvPr>
            <p:ph type="subTitle" idx="1"/>
          </p:nvPr>
        </p:nvSpPr>
        <p:spPr>
          <a:xfrm>
            <a:off x="2046615" y="4019460"/>
            <a:ext cx="6142967" cy="1909764"/>
          </a:xfrm>
        </p:spPr>
        <p:txBody>
          <a:bodyPr>
            <a:normAutofit fontScale="92500" lnSpcReduction="20000"/>
          </a:bodyPr>
          <a:lstStyle/>
          <a:p>
            <a:pPr algn="l"/>
            <a:r>
              <a:rPr lang="zh-CN" altLang="zh-CN" b="1" dirty="0">
                <a:latin typeface="楷体" panose="02010609060101010101" pitchFamily="49" charset="-122"/>
                <a:ea typeface="楷体" panose="02010609060101010101" pitchFamily="49" charset="-122"/>
              </a:rPr>
              <a:t>课题</a:t>
            </a:r>
            <a:r>
              <a:rPr lang="zh-CN" altLang="zh-CN" b="1" dirty="0" smtClean="0">
                <a:latin typeface="楷体" panose="02010609060101010101" pitchFamily="49" charset="-122"/>
                <a:ea typeface="楷体" panose="02010609060101010101" pitchFamily="49" charset="-122"/>
              </a:rPr>
              <a:t>名称</a:t>
            </a:r>
            <a:r>
              <a:rPr lang="zh-CN" altLang="en-US" b="1" dirty="0" smtClean="0">
                <a:latin typeface="楷体" panose="02010609060101010101" pitchFamily="49" charset="-122"/>
                <a:ea typeface="楷体" panose="02010609060101010101" pitchFamily="49" charset="-122"/>
              </a:rPr>
              <a:t>：</a:t>
            </a:r>
            <a:r>
              <a:rPr lang="zh-CN" altLang="zh-CN" dirty="0" smtClean="0">
                <a:latin typeface="楷体" panose="02010609060101010101" pitchFamily="49" charset="-122"/>
                <a:ea typeface="楷体" panose="02010609060101010101" pitchFamily="49" charset="-122"/>
              </a:rPr>
              <a:t>结构</a:t>
            </a:r>
            <a:r>
              <a:rPr lang="zh-CN" altLang="zh-CN" dirty="0">
                <a:latin typeface="楷体" panose="02010609060101010101" pitchFamily="49" charset="-122"/>
                <a:ea typeface="楷体" panose="02010609060101010101" pitchFamily="49" charset="-122"/>
              </a:rPr>
              <a:t>频率拓扑优化</a:t>
            </a:r>
            <a:r>
              <a:rPr lang="zh-CN" altLang="zh-CN" dirty="0" smtClean="0">
                <a:latin typeface="楷体" panose="02010609060101010101" pitchFamily="49" charset="-122"/>
                <a:ea typeface="楷体" panose="02010609060101010101" pitchFamily="49" charset="-122"/>
              </a:rPr>
              <a:t>理论研究</a:t>
            </a:r>
            <a:r>
              <a:rPr lang="zh-CN" altLang="zh-CN" dirty="0">
                <a:latin typeface="楷体" panose="02010609060101010101" pitchFamily="49" charset="-122"/>
                <a:ea typeface="楷体" panose="02010609060101010101" pitchFamily="49" charset="-122"/>
              </a:rPr>
              <a:t>和</a:t>
            </a:r>
            <a:r>
              <a:rPr lang="zh-CN" altLang="zh-CN" dirty="0" smtClean="0">
                <a:latin typeface="楷体" panose="02010609060101010101" pitchFamily="49" charset="-122"/>
                <a:ea typeface="楷体" panose="02010609060101010101" pitchFamily="49" charset="-122"/>
              </a:rPr>
              <a:t>分析</a:t>
            </a:r>
            <a:endParaRPr lang="en-US" altLang="zh-CN" dirty="0" smtClean="0">
              <a:latin typeface="楷体" panose="02010609060101010101" pitchFamily="49" charset="-122"/>
              <a:ea typeface="楷体" panose="02010609060101010101" pitchFamily="49" charset="-122"/>
            </a:endParaRPr>
          </a:p>
          <a:p>
            <a:pPr algn="l"/>
            <a:r>
              <a:rPr lang="zh-CN" altLang="zh-CN" sz="2500" b="1" dirty="0" smtClean="0">
                <a:latin typeface="楷体" panose="02010609060101010101" pitchFamily="49" charset="-122"/>
                <a:ea typeface="楷体" panose="02010609060101010101" pitchFamily="49" charset="-122"/>
              </a:rPr>
              <a:t>专业班级</a:t>
            </a:r>
            <a:r>
              <a:rPr lang="zh-CN" altLang="en-US" sz="2500" b="1" dirty="0" smtClean="0">
                <a:latin typeface="楷体" panose="02010609060101010101" pitchFamily="49" charset="-122"/>
                <a:ea typeface="楷体" panose="02010609060101010101" pitchFamily="49" charset="-122"/>
              </a:rPr>
              <a:t>：</a:t>
            </a:r>
            <a:r>
              <a:rPr lang="zh-CN" altLang="zh-CN" sz="2500" dirty="0" smtClean="0">
                <a:latin typeface="楷体" panose="02010609060101010101" pitchFamily="49" charset="-122"/>
                <a:ea typeface="楷体" panose="02010609060101010101" pitchFamily="49" charset="-122"/>
              </a:rPr>
              <a:t>结构</a:t>
            </a:r>
            <a:r>
              <a:rPr lang="en-US" altLang="zh-CN" sz="2500" dirty="0">
                <a:latin typeface="楷体" panose="02010609060101010101" pitchFamily="49" charset="-122"/>
                <a:ea typeface="楷体" panose="02010609060101010101" pitchFamily="49" charset="-122"/>
              </a:rPr>
              <a:t>1201</a:t>
            </a:r>
          </a:p>
          <a:p>
            <a:pPr algn="l"/>
            <a:r>
              <a:rPr lang="zh-CN" altLang="zh-CN" sz="2500" b="1" dirty="0" smtClean="0">
                <a:latin typeface="楷体" panose="02010609060101010101" pitchFamily="49" charset="-122"/>
                <a:ea typeface="楷体" panose="02010609060101010101" pitchFamily="49" charset="-122"/>
              </a:rPr>
              <a:t>学生</a:t>
            </a:r>
            <a:r>
              <a:rPr lang="zh-CN" altLang="en-US" sz="2500" b="1" dirty="0" smtClean="0">
                <a:latin typeface="楷体" panose="02010609060101010101" pitchFamily="49" charset="-122"/>
                <a:ea typeface="楷体" panose="02010609060101010101" pitchFamily="49" charset="-122"/>
              </a:rPr>
              <a:t>：</a:t>
            </a:r>
            <a:r>
              <a:rPr lang="zh-CN" altLang="zh-CN" sz="2500" dirty="0" smtClean="0">
                <a:latin typeface="楷体" panose="02010609060101010101" pitchFamily="49" charset="-122"/>
                <a:ea typeface="楷体" panose="02010609060101010101" pitchFamily="49" charset="-122"/>
              </a:rPr>
              <a:t>郭</a:t>
            </a:r>
            <a:r>
              <a:rPr lang="zh-CN" altLang="zh-CN" sz="2500" dirty="0">
                <a:latin typeface="楷体" panose="02010609060101010101" pitchFamily="49" charset="-122"/>
                <a:ea typeface="楷体" panose="02010609060101010101" pitchFamily="49" charset="-122"/>
              </a:rPr>
              <a:t>缔</a:t>
            </a:r>
            <a:endParaRPr lang="en-US" altLang="zh-CN" sz="2500" dirty="0">
              <a:latin typeface="楷体" panose="02010609060101010101" pitchFamily="49" charset="-122"/>
              <a:ea typeface="楷体" panose="02010609060101010101" pitchFamily="49" charset="-122"/>
            </a:endParaRPr>
          </a:p>
          <a:p>
            <a:pPr algn="l"/>
            <a:r>
              <a:rPr lang="zh-CN" altLang="zh-CN" sz="2500" b="1" dirty="0">
                <a:latin typeface="楷体" panose="02010609060101010101" pitchFamily="49" charset="-122"/>
                <a:ea typeface="楷体" panose="02010609060101010101" pitchFamily="49" charset="-122"/>
              </a:rPr>
              <a:t>学</a:t>
            </a:r>
            <a:r>
              <a:rPr lang="zh-CN" altLang="zh-CN" sz="2500" b="1" dirty="0" smtClean="0">
                <a:latin typeface="楷体" panose="02010609060101010101" pitchFamily="49" charset="-122"/>
                <a:ea typeface="楷体" panose="02010609060101010101" pitchFamily="49" charset="-122"/>
              </a:rPr>
              <a:t>号</a:t>
            </a:r>
            <a:r>
              <a:rPr lang="zh-CN" altLang="en-US" sz="2500" b="1" dirty="0" smtClean="0">
                <a:latin typeface="楷体" panose="02010609060101010101" pitchFamily="49" charset="-122"/>
                <a:ea typeface="楷体" panose="02010609060101010101" pitchFamily="49" charset="-122"/>
              </a:rPr>
              <a:t>：</a:t>
            </a:r>
            <a:r>
              <a:rPr lang="en-US" altLang="zh-CN" sz="2500" dirty="0" smtClean="0">
                <a:latin typeface="楷体" panose="02010609060101010101" pitchFamily="49" charset="-122"/>
                <a:ea typeface="楷体" panose="02010609060101010101" pitchFamily="49" charset="-122"/>
              </a:rPr>
              <a:t>201212070105</a:t>
            </a:r>
            <a:endParaRPr lang="en-US" altLang="zh-CN" sz="2500" dirty="0">
              <a:latin typeface="楷体" panose="02010609060101010101" pitchFamily="49" charset="-122"/>
              <a:ea typeface="楷体" panose="02010609060101010101" pitchFamily="49" charset="-122"/>
            </a:endParaRPr>
          </a:p>
          <a:p>
            <a:pPr algn="l"/>
            <a:r>
              <a:rPr lang="zh-CN" altLang="zh-CN" sz="2500" b="1" dirty="0">
                <a:latin typeface="楷体" panose="02010609060101010101" pitchFamily="49" charset="-122"/>
                <a:ea typeface="楷体" panose="02010609060101010101" pitchFamily="49" charset="-122"/>
              </a:rPr>
              <a:t>指导</a:t>
            </a:r>
            <a:r>
              <a:rPr lang="zh-CN" altLang="zh-CN" sz="2500" b="1" dirty="0" smtClean="0">
                <a:latin typeface="楷体" panose="02010609060101010101" pitchFamily="49" charset="-122"/>
                <a:ea typeface="楷体" panose="02010609060101010101" pitchFamily="49" charset="-122"/>
              </a:rPr>
              <a:t>教师</a:t>
            </a:r>
            <a:r>
              <a:rPr lang="zh-CN" altLang="en-US" sz="2500" b="1" dirty="0" smtClean="0">
                <a:latin typeface="楷体" panose="02010609060101010101" pitchFamily="49" charset="-122"/>
                <a:ea typeface="楷体" panose="02010609060101010101" pitchFamily="49" charset="-122"/>
              </a:rPr>
              <a:t>：</a:t>
            </a:r>
            <a:r>
              <a:rPr lang="zh-CN" altLang="zh-CN" sz="2500" dirty="0" smtClean="0">
                <a:latin typeface="楷体" panose="02010609060101010101" pitchFamily="49" charset="-122"/>
                <a:ea typeface="楷体" panose="02010609060101010101" pitchFamily="49" charset="-122"/>
              </a:rPr>
              <a:t>黄晓东</a:t>
            </a:r>
            <a:endParaRPr lang="zh-CN" altLang="en-US" sz="2500" dirty="0">
              <a:latin typeface="楷体" panose="02010609060101010101" pitchFamily="49" charset="-122"/>
              <a:ea typeface="楷体" panose="02010609060101010101" pitchFamily="49" charset="-122"/>
            </a:endParaRPr>
          </a:p>
        </p:txBody>
      </p:sp>
      <p:sp>
        <p:nvSpPr>
          <p:cNvPr id="4" name="Rectangle 2"/>
          <p:cNvSpPr>
            <a:spLocks noChangeArrowheads="1"/>
          </p:cNvSpPr>
          <p:nvPr/>
        </p:nvSpPr>
        <p:spPr bwMode="auto">
          <a:xfrm>
            <a:off x="-152400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25" name="图片 1"/>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309937" y="639764"/>
            <a:ext cx="2524125" cy="847725"/>
          </a:xfrm>
          <a:prstGeom prst="rect">
            <a:avLst/>
          </a:prstGeom>
          <a:noFill/>
          <a:extLst>
            <a:ext uri="{909E8E84-426E-40DD-AFC4-6F175D3DCCD1}">
              <a14:hiddenFill xmlns:a14="http://schemas.microsoft.com/office/drawing/2010/main">
                <a:solidFill>
                  <a:srgbClr val="FFFFFF"/>
                </a:solidFill>
              </a14:hiddenFill>
            </a:ext>
          </a:extLst>
        </p:spPr>
      </p:pic>
      <p:sp>
        <p:nvSpPr>
          <p:cNvPr id="8" name="页脚占位符 7"/>
          <p:cNvSpPr>
            <a:spLocks noGrp="1"/>
          </p:cNvSpPr>
          <p:nvPr>
            <p:ph type="ftr" sz="quarter" idx="11"/>
          </p:nvPr>
        </p:nvSpPr>
        <p:spPr/>
        <p:txBody>
          <a:bodyPr/>
          <a:lstStyle/>
          <a:p>
            <a:r>
              <a:rPr lang="zh-CN" altLang="en-US" dirty="0" smtClean="0"/>
              <a:t>毕业论文开</a:t>
            </a:r>
            <a:r>
              <a:rPr lang="zh-CN" altLang="en-US" dirty="0" smtClean="0"/>
              <a:t>题报告</a:t>
            </a:r>
            <a:endParaRPr lang="zh-CN" altLang="en-US" dirty="0"/>
          </a:p>
        </p:txBody>
      </p:sp>
      <p:sp>
        <p:nvSpPr>
          <p:cNvPr id="9" name="灯片编号占位符 8"/>
          <p:cNvSpPr>
            <a:spLocks noGrp="1"/>
          </p:cNvSpPr>
          <p:nvPr>
            <p:ph type="sldNum" sz="quarter" idx="12"/>
          </p:nvPr>
        </p:nvSpPr>
        <p:spPr/>
        <p:txBody>
          <a:bodyPr/>
          <a:lstStyle/>
          <a:p>
            <a:fld id="{1F4DC02A-43F8-42E8-897B-0B16420FFFFD}" type="slidenum">
              <a:rPr lang="zh-CN" altLang="en-US" smtClean="0"/>
              <a:t>1</a:t>
            </a:fld>
            <a:endParaRPr lang="zh-CN" altLang="en-US"/>
          </a:p>
        </p:txBody>
      </p:sp>
    </p:spTree>
    <p:extLst>
      <p:ext uri="{BB962C8B-B14F-4D97-AF65-F5344CB8AC3E}">
        <p14:creationId xmlns:p14="http://schemas.microsoft.com/office/powerpoint/2010/main" val="32488480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zh-CN" altLang="en-US" smtClean="0"/>
              <a:t>毕业论文开题报告</a:t>
            </a:r>
            <a:endParaRPr lang="zh-CN" altLang="en-US"/>
          </a:p>
        </p:txBody>
      </p:sp>
      <p:sp>
        <p:nvSpPr>
          <p:cNvPr id="3" name="标题 1"/>
          <p:cNvSpPr txBox="1">
            <a:spLocks/>
          </p:cNvSpPr>
          <p:nvPr/>
        </p:nvSpPr>
        <p:spPr>
          <a:xfrm>
            <a:off x="628650" y="0"/>
            <a:ext cx="788670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latin typeface="黑体" panose="02010609060101010101" pitchFamily="49" charset="-122"/>
                <a:ea typeface="黑体" panose="02010609060101010101" pitchFamily="49" charset="-122"/>
              </a:rPr>
              <a:t>参考文献</a:t>
            </a:r>
          </a:p>
        </p:txBody>
      </p:sp>
      <p:sp>
        <p:nvSpPr>
          <p:cNvPr id="4" name="内容占位符 2"/>
          <p:cNvSpPr txBox="1">
            <a:spLocks/>
          </p:cNvSpPr>
          <p:nvPr/>
        </p:nvSpPr>
        <p:spPr>
          <a:xfrm>
            <a:off x="628650" y="1323975"/>
            <a:ext cx="7886700" cy="503237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50000"/>
              </a:lnSpc>
              <a:buNone/>
            </a:pPr>
            <a:r>
              <a:rPr lang="en-US" altLang="zh-CN" sz="2400" dirty="0" smtClean="0">
                <a:latin typeface="华文细黑" panose="02010600040101010101" pitchFamily="2" charset="-122"/>
                <a:ea typeface="华文细黑" panose="02010600040101010101" pitchFamily="2" charset="-122"/>
              </a:rPr>
              <a:t>[1] X</a:t>
            </a:r>
            <a:r>
              <a:rPr lang="en-US" altLang="zh-CN" sz="2400" dirty="0">
                <a:latin typeface="华文细黑" panose="02010600040101010101" pitchFamily="2" charset="-122"/>
                <a:ea typeface="华文细黑" panose="02010600040101010101" pitchFamily="2" charset="-122"/>
              </a:rPr>
              <a:t>. Huang and Y.M. </a:t>
            </a:r>
            <a:r>
              <a:rPr lang="en-US" altLang="zh-CN" sz="2400" dirty="0" err="1">
                <a:latin typeface="华文细黑" panose="02010600040101010101" pitchFamily="2" charset="-122"/>
                <a:ea typeface="华文细黑" panose="02010600040101010101" pitchFamily="2" charset="-122"/>
              </a:rPr>
              <a:t>Xie</a:t>
            </a:r>
            <a:r>
              <a:rPr lang="en-US" altLang="zh-CN" sz="2400" dirty="0">
                <a:latin typeface="华文细黑" panose="02010600040101010101" pitchFamily="2" charset="-122"/>
                <a:ea typeface="华文细黑" panose="02010600040101010101" pitchFamily="2" charset="-122"/>
              </a:rPr>
              <a:t>, Evolutionary Topology Optimization of Continuum Structures: Methods and Applications, John Wiley &amp; Sons, </a:t>
            </a:r>
            <a:r>
              <a:rPr lang="en-US" altLang="zh-CN" sz="2400" dirty="0" err="1">
                <a:latin typeface="华文细黑" panose="02010600040101010101" pitchFamily="2" charset="-122"/>
                <a:ea typeface="华文细黑" panose="02010600040101010101" pitchFamily="2" charset="-122"/>
              </a:rPr>
              <a:t>Chichester</a:t>
            </a:r>
            <a:r>
              <a:rPr lang="en-US" altLang="zh-CN" sz="2400" dirty="0">
                <a:latin typeface="华文细黑" panose="02010600040101010101" pitchFamily="2" charset="-122"/>
                <a:ea typeface="华文细黑" panose="02010600040101010101" pitchFamily="2" charset="-122"/>
              </a:rPr>
              <a:t>, 2010.</a:t>
            </a:r>
          </a:p>
          <a:p>
            <a:pPr marL="0" indent="457200">
              <a:lnSpc>
                <a:spcPct val="150000"/>
              </a:lnSpc>
              <a:buNone/>
            </a:pPr>
            <a:r>
              <a:rPr lang="en-US" altLang="zh-CN" sz="2400" dirty="0" smtClean="0">
                <a:latin typeface="华文细黑" panose="02010600040101010101" pitchFamily="2" charset="-122"/>
                <a:ea typeface="华文细黑" panose="02010600040101010101" pitchFamily="2" charset="-122"/>
              </a:rPr>
              <a:t>[2] X</a:t>
            </a:r>
            <a:r>
              <a:rPr lang="en-US" altLang="zh-CN" sz="2400" dirty="0">
                <a:latin typeface="华文细黑" panose="02010600040101010101" pitchFamily="2" charset="-122"/>
                <a:ea typeface="华文细黑" panose="02010600040101010101" pitchFamily="2" charset="-122"/>
              </a:rPr>
              <a:t>. Huang, Z.H. </a:t>
            </a:r>
            <a:r>
              <a:rPr lang="en-US" altLang="zh-CN" sz="2400" dirty="0" err="1">
                <a:latin typeface="华文细黑" panose="02010600040101010101" pitchFamily="2" charset="-122"/>
                <a:ea typeface="华文细黑" panose="02010600040101010101" pitchFamily="2" charset="-122"/>
              </a:rPr>
              <a:t>Zuo</a:t>
            </a:r>
            <a:r>
              <a:rPr lang="en-US" altLang="zh-CN" sz="2400" dirty="0">
                <a:latin typeface="华文细黑" panose="02010600040101010101" pitchFamily="2" charset="-122"/>
                <a:ea typeface="华文细黑" panose="02010600040101010101" pitchFamily="2" charset="-122"/>
              </a:rPr>
              <a:t> and Y.M. </a:t>
            </a:r>
            <a:r>
              <a:rPr lang="en-US" altLang="zh-CN" sz="2400" dirty="0" err="1">
                <a:latin typeface="华文细黑" panose="02010600040101010101" pitchFamily="2" charset="-122"/>
                <a:ea typeface="华文细黑" panose="02010600040101010101" pitchFamily="2" charset="-122"/>
              </a:rPr>
              <a:t>Xie</a:t>
            </a:r>
            <a:r>
              <a:rPr lang="en-US" altLang="zh-CN" sz="2400" dirty="0">
                <a:latin typeface="华文细黑" panose="02010600040101010101" pitchFamily="2" charset="-122"/>
                <a:ea typeface="华文细黑" panose="02010600040101010101" pitchFamily="2" charset="-122"/>
              </a:rPr>
              <a:t>, ‘Evolutionary topology optimization of vibrating continuum structures for natural frequencies’, Computers &amp; Structures. 88, pp 357-364, 2010.</a:t>
            </a:r>
          </a:p>
        </p:txBody>
      </p:sp>
      <p:sp>
        <p:nvSpPr>
          <p:cNvPr id="5" name="灯片编号占位符 4"/>
          <p:cNvSpPr>
            <a:spLocks noGrp="1"/>
          </p:cNvSpPr>
          <p:nvPr>
            <p:ph type="sldNum" sz="quarter" idx="12"/>
          </p:nvPr>
        </p:nvSpPr>
        <p:spPr/>
        <p:txBody>
          <a:bodyPr/>
          <a:lstStyle/>
          <a:p>
            <a:fld id="{1F4DC02A-43F8-42E8-897B-0B16420FFFFD}" type="slidenum">
              <a:rPr lang="zh-CN" altLang="en-US" smtClean="0"/>
              <a:t>10</a:t>
            </a:fld>
            <a:endParaRPr lang="zh-CN" altLang="en-US"/>
          </a:p>
        </p:txBody>
      </p:sp>
    </p:spTree>
    <p:extLst>
      <p:ext uri="{BB962C8B-B14F-4D97-AF65-F5344CB8AC3E}">
        <p14:creationId xmlns:p14="http://schemas.microsoft.com/office/powerpoint/2010/main" val="14549258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zh-CN" altLang="en-US" smtClean="0"/>
              <a:t>毕业论文开题报告</a:t>
            </a:r>
            <a:endParaRPr lang="zh-CN" altLang="en-US"/>
          </a:p>
        </p:txBody>
      </p:sp>
      <p:sp>
        <p:nvSpPr>
          <p:cNvPr id="3" name="标题 1"/>
          <p:cNvSpPr txBox="1">
            <a:spLocks/>
          </p:cNvSpPr>
          <p:nvPr/>
        </p:nvSpPr>
        <p:spPr>
          <a:xfrm>
            <a:off x="2308225" y="2514600"/>
            <a:ext cx="452755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latin typeface="黑体" panose="02010609060101010101" pitchFamily="49" charset="-122"/>
                <a:ea typeface="黑体" panose="02010609060101010101" pitchFamily="49" charset="-122"/>
              </a:rPr>
              <a:t>感谢</a:t>
            </a:r>
            <a:r>
              <a:rPr lang="zh-CN" altLang="en-US" dirty="0" smtClean="0">
                <a:latin typeface="黑体" panose="02010609060101010101" pitchFamily="49" charset="-122"/>
                <a:ea typeface="黑体" panose="02010609060101010101" pitchFamily="49" charset="-122"/>
              </a:rPr>
              <a:t>各位老师！！</a:t>
            </a:r>
            <a:endParaRPr lang="zh-CN" altLang="en-US" dirty="0">
              <a:latin typeface="黑体" panose="02010609060101010101" pitchFamily="49" charset="-122"/>
              <a:ea typeface="黑体" panose="02010609060101010101" pitchFamily="49" charset="-122"/>
            </a:endParaRPr>
          </a:p>
        </p:txBody>
      </p:sp>
      <p:sp>
        <p:nvSpPr>
          <p:cNvPr id="4" name="内容占位符 2"/>
          <p:cNvSpPr txBox="1">
            <a:spLocks/>
          </p:cNvSpPr>
          <p:nvPr/>
        </p:nvSpPr>
        <p:spPr>
          <a:xfrm>
            <a:off x="628650" y="1323975"/>
            <a:ext cx="7886700" cy="503237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50000"/>
              </a:lnSpc>
              <a:buNone/>
            </a:pPr>
            <a:endParaRPr lang="en-US" altLang="zh-CN" sz="2400" dirty="0">
              <a:latin typeface="华文细黑" panose="02010600040101010101" pitchFamily="2" charset="-122"/>
              <a:ea typeface="华文细黑" panose="02010600040101010101" pitchFamily="2" charset="-122"/>
            </a:endParaRPr>
          </a:p>
        </p:txBody>
      </p:sp>
      <p:sp>
        <p:nvSpPr>
          <p:cNvPr id="5" name="灯片编号占位符 4"/>
          <p:cNvSpPr>
            <a:spLocks noGrp="1"/>
          </p:cNvSpPr>
          <p:nvPr>
            <p:ph type="sldNum" sz="quarter" idx="12"/>
          </p:nvPr>
        </p:nvSpPr>
        <p:spPr/>
        <p:txBody>
          <a:bodyPr/>
          <a:lstStyle/>
          <a:p>
            <a:fld id="{1F4DC02A-43F8-42E8-897B-0B16420FFFFD}" type="slidenum">
              <a:rPr lang="zh-CN" altLang="en-US" smtClean="0"/>
              <a:t>11</a:t>
            </a:fld>
            <a:endParaRPr lang="zh-CN" altLang="en-US"/>
          </a:p>
        </p:txBody>
      </p:sp>
    </p:spTree>
    <p:extLst>
      <p:ext uri="{BB962C8B-B14F-4D97-AF65-F5344CB8AC3E}">
        <p14:creationId xmlns:p14="http://schemas.microsoft.com/office/powerpoint/2010/main" val="25366439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0"/>
            <a:ext cx="7886700" cy="1325563"/>
          </a:xfrm>
        </p:spPr>
        <p:txBody>
          <a:bodyPr/>
          <a:lstStyle/>
          <a:p>
            <a:r>
              <a:rPr lang="zh-CN" altLang="en-US" dirty="0" smtClean="0">
                <a:latin typeface="黑体" panose="02010609060101010101" pitchFamily="49" charset="-122"/>
                <a:ea typeface="黑体" panose="02010609060101010101" pitchFamily="49" charset="-122"/>
              </a:rPr>
              <a:t>研究背景</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628650" y="1323976"/>
            <a:ext cx="7886700" cy="5032376"/>
          </a:xfrm>
        </p:spPr>
        <p:txBody>
          <a:bodyPr>
            <a:normAutofit/>
          </a:bodyPr>
          <a:lstStyle/>
          <a:p>
            <a:pPr marL="0" indent="457200">
              <a:lnSpc>
                <a:spcPct val="150000"/>
              </a:lnSpc>
              <a:buNone/>
            </a:pPr>
            <a:r>
              <a:rPr lang="zh-CN" altLang="en-US" sz="2400" dirty="0" smtClean="0">
                <a:latin typeface="华文细黑" panose="02010600040101010101" pitchFamily="2" charset="-122"/>
                <a:ea typeface="华文细黑" panose="02010600040101010101" pitchFamily="2" charset="-122"/>
              </a:rPr>
              <a:t>轻量化和抗疲劳强度一直是结构构件需要考虑的重要方面。而这些因素只有在特定载荷作用下进行优化才能满足。很多情况下仅仅对结构细节进行改进是不够的，而需要全新的设计。传统</a:t>
            </a:r>
            <a:r>
              <a:rPr lang="zh-CN" altLang="en-US" sz="2400" dirty="0">
                <a:latin typeface="华文细黑" panose="02010600040101010101" pitchFamily="2" charset="-122"/>
                <a:ea typeface="华文细黑" panose="02010600040101010101" pitchFamily="2" charset="-122"/>
              </a:rPr>
              <a:t>的结构设计受到制造技术的制约和可靠性的要求，会造成材料的大量浪费。随着现代电子计算能力的飞速发展，以及有限元算法的日渐成熟，结构优化可以向更精确更智能的方向发展。利用现代计算机的高速计算能力，我们开始研究可以替代人类寻求最佳材料分布的优化</a:t>
            </a:r>
            <a:r>
              <a:rPr lang="zh-CN" altLang="en-US" sz="2400" dirty="0" smtClean="0">
                <a:latin typeface="华文细黑" panose="02010600040101010101" pitchFamily="2" charset="-122"/>
                <a:ea typeface="华文细黑" panose="02010600040101010101" pitchFamily="2" charset="-122"/>
              </a:rPr>
              <a:t>方法。</a:t>
            </a:r>
            <a:endParaRPr lang="en-US" altLang="zh-CN" sz="2400" dirty="0" smtClean="0">
              <a:latin typeface="华文细黑" panose="02010600040101010101" pitchFamily="2" charset="-122"/>
              <a:ea typeface="华文细黑" panose="02010600040101010101" pitchFamily="2" charset="-122"/>
            </a:endParaRPr>
          </a:p>
        </p:txBody>
      </p:sp>
      <p:sp>
        <p:nvSpPr>
          <p:cNvPr id="5" name="页脚占位符 4"/>
          <p:cNvSpPr>
            <a:spLocks noGrp="1"/>
          </p:cNvSpPr>
          <p:nvPr>
            <p:ph type="ftr" sz="quarter" idx="11"/>
          </p:nvPr>
        </p:nvSpPr>
        <p:spPr/>
        <p:txBody>
          <a:bodyPr/>
          <a:lstStyle/>
          <a:p>
            <a:r>
              <a:rPr lang="zh-CN" altLang="en-US" smtClean="0"/>
              <a:t>毕业论文开题报告</a:t>
            </a:r>
            <a:endParaRPr lang="zh-CN" altLang="en-US"/>
          </a:p>
        </p:txBody>
      </p:sp>
      <p:sp>
        <p:nvSpPr>
          <p:cNvPr id="4" name="灯片编号占位符 3"/>
          <p:cNvSpPr>
            <a:spLocks noGrp="1"/>
          </p:cNvSpPr>
          <p:nvPr>
            <p:ph type="sldNum" sz="quarter" idx="12"/>
          </p:nvPr>
        </p:nvSpPr>
        <p:spPr/>
        <p:txBody>
          <a:bodyPr/>
          <a:lstStyle/>
          <a:p>
            <a:fld id="{1F4DC02A-43F8-42E8-897B-0B16420FFFFD}" type="slidenum">
              <a:rPr lang="zh-CN" altLang="en-US" smtClean="0"/>
              <a:t>2</a:t>
            </a:fld>
            <a:endParaRPr lang="zh-CN" altLang="en-US"/>
          </a:p>
        </p:txBody>
      </p:sp>
    </p:spTree>
    <p:extLst>
      <p:ext uri="{BB962C8B-B14F-4D97-AF65-F5344CB8AC3E}">
        <p14:creationId xmlns:p14="http://schemas.microsoft.com/office/powerpoint/2010/main" val="18074998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0"/>
            <a:ext cx="7886700" cy="1325563"/>
          </a:xfrm>
        </p:spPr>
        <p:txBody>
          <a:bodyPr/>
          <a:lstStyle/>
          <a:p>
            <a:r>
              <a:rPr lang="zh-CN" altLang="en-US" dirty="0" smtClean="0">
                <a:latin typeface="黑体" panose="02010609060101010101" pitchFamily="49" charset="-122"/>
                <a:ea typeface="黑体" panose="02010609060101010101" pitchFamily="49" charset="-122"/>
              </a:rPr>
              <a:t>研究背景</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628650" y="1323975"/>
            <a:ext cx="3600450" cy="4784725"/>
          </a:xfrm>
        </p:spPr>
        <p:txBody>
          <a:bodyPr>
            <a:normAutofit fontScale="92500" lnSpcReduction="20000"/>
          </a:bodyPr>
          <a:lstStyle/>
          <a:p>
            <a:pPr marL="0" indent="457200">
              <a:lnSpc>
                <a:spcPct val="150000"/>
              </a:lnSpc>
              <a:buNone/>
            </a:pPr>
            <a:r>
              <a:rPr lang="zh-CN" altLang="en-US" sz="2400" dirty="0" smtClean="0">
                <a:latin typeface="华文细黑" panose="02010600040101010101" pitchFamily="2" charset="-122"/>
                <a:ea typeface="华文细黑" panose="02010600040101010101" pitchFamily="2" charset="-122"/>
              </a:rPr>
              <a:t>在大自然</a:t>
            </a:r>
            <a:r>
              <a:rPr lang="zh-CN" altLang="en-US" sz="2400" dirty="0">
                <a:latin typeface="华文细黑" panose="02010600040101010101" pitchFamily="2" charset="-122"/>
                <a:ea typeface="华文细黑" panose="02010600040101010101" pitchFamily="2" charset="-122"/>
              </a:rPr>
              <a:t>残酷的竞争的淘汰机制中，只有那些利用最少的材料和能量，做到了最优、最可靠的设计的物种才能生存下来。</a:t>
            </a:r>
            <a:r>
              <a:rPr lang="zh-CN" altLang="en-US" sz="2400" dirty="0" smtClean="0">
                <a:latin typeface="华文细黑" panose="02010600040101010101" pitchFamily="2" charset="-122"/>
                <a:ea typeface="华文细黑" panose="02010600040101010101" pitchFamily="2" charset="-122"/>
              </a:rPr>
              <a:t>所以大自然中的生物广泛有着</a:t>
            </a:r>
            <a:r>
              <a:rPr lang="zh-CN" altLang="en-US" sz="2400" dirty="0">
                <a:latin typeface="华文细黑" panose="02010600040101010101" pitchFamily="2" charset="-122"/>
                <a:ea typeface="华文细黑" panose="02010600040101010101" pitchFamily="2" charset="-122"/>
              </a:rPr>
              <a:t>相当精巧的结构，例如昆虫的腿部，树木的枝干</a:t>
            </a:r>
            <a:r>
              <a:rPr lang="zh-CN" altLang="en-US" sz="2400" dirty="0" smtClean="0">
                <a:latin typeface="华文细黑" panose="02010600040101010101" pitchFamily="2" charset="-122"/>
                <a:ea typeface="华文细黑" panose="02010600040101010101" pitchFamily="2" charset="-122"/>
              </a:rPr>
              <a:t>等等。这为工程上的的优化提供了很好的范例</a:t>
            </a:r>
            <a:r>
              <a:rPr lang="zh-CN" altLang="en-US" sz="2400" dirty="0" smtClean="0">
                <a:latin typeface="华文细黑" panose="02010600040101010101" pitchFamily="2" charset="-122"/>
                <a:ea typeface="华文细黑" panose="02010600040101010101" pitchFamily="2" charset="-122"/>
              </a:rPr>
              <a:t>。</a:t>
            </a:r>
            <a:endParaRPr lang="zh-CN" altLang="en-US" sz="2400" dirty="0">
              <a:latin typeface="华文细黑" panose="02010600040101010101" pitchFamily="2" charset="-122"/>
              <a:ea typeface="华文细黑" panose="02010600040101010101" pitchFamily="2" charset="-122"/>
            </a:endParaRPr>
          </a:p>
        </p:txBody>
      </p:sp>
      <p:sp>
        <p:nvSpPr>
          <p:cNvPr id="5" name="页脚占位符 4"/>
          <p:cNvSpPr>
            <a:spLocks noGrp="1"/>
          </p:cNvSpPr>
          <p:nvPr>
            <p:ph type="ftr" sz="quarter" idx="11"/>
          </p:nvPr>
        </p:nvSpPr>
        <p:spPr/>
        <p:txBody>
          <a:bodyPr/>
          <a:lstStyle/>
          <a:p>
            <a:r>
              <a:rPr lang="zh-CN" altLang="en-US" smtClean="0"/>
              <a:t>毕业论文开题报告</a:t>
            </a:r>
            <a:endParaRPr lang="zh-CN" altLang="en-US"/>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81502" y="1790700"/>
            <a:ext cx="1929331" cy="3472118"/>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0833" y="1790700"/>
            <a:ext cx="2083270" cy="3472118"/>
          </a:xfrm>
          <a:prstGeom prst="rect">
            <a:avLst/>
          </a:prstGeom>
        </p:spPr>
      </p:pic>
      <p:sp>
        <p:nvSpPr>
          <p:cNvPr id="7" name="灯片编号占位符 6"/>
          <p:cNvSpPr>
            <a:spLocks noGrp="1"/>
          </p:cNvSpPr>
          <p:nvPr>
            <p:ph type="sldNum" sz="quarter" idx="12"/>
          </p:nvPr>
        </p:nvSpPr>
        <p:spPr/>
        <p:txBody>
          <a:bodyPr/>
          <a:lstStyle/>
          <a:p>
            <a:fld id="{1F4DC02A-43F8-42E8-897B-0B16420FFFFD}" type="slidenum">
              <a:rPr lang="zh-CN" altLang="en-US" smtClean="0"/>
              <a:t>3</a:t>
            </a:fld>
            <a:endParaRPr lang="zh-CN" altLang="en-US"/>
          </a:p>
        </p:txBody>
      </p:sp>
    </p:spTree>
    <p:extLst>
      <p:ext uri="{BB962C8B-B14F-4D97-AF65-F5344CB8AC3E}">
        <p14:creationId xmlns:p14="http://schemas.microsoft.com/office/powerpoint/2010/main" val="4714029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zh-CN" altLang="en-US" smtClean="0"/>
              <a:t>毕业论文开题报告</a:t>
            </a:r>
            <a:endParaRPr lang="zh-CN" altLang="en-US"/>
          </a:p>
        </p:txBody>
      </p:sp>
      <p:sp>
        <p:nvSpPr>
          <p:cNvPr id="4" name="标题 1"/>
          <p:cNvSpPr txBox="1">
            <a:spLocks/>
          </p:cNvSpPr>
          <p:nvPr/>
        </p:nvSpPr>
        <p:spPr>
          <a:xfrm>
            <a:off x="628650" y="0"/>
            <a:ext cx="788670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latin typeface="黑体" panose="02010609060101010101" pitchFamily="49" charset="-122"/>
                <a:ea typeface="黑体" panose="02010609060101010101" pitchFamily="49" charset="-122"/>
              </a:rPr>
              <a:t>研究目的</a:t>
            </a:r>
          </a:p>
        </p:txBody>
      </p:sp>
      <p:sp>
        <p:nvSpPr>
          <p:cNvPr id="5" name="内容占位符 2"/>
          <p:cNvSpPr txBox="1">
            <a:spLocks/>
          </p:cNvSpPr>
          <p:nvPr/>
        </p:nvSpPr>
        <p:spPr>
          <a:xfrm>
            <a:off x="628650" y="1323975"/>
            <a:ext cx="7886700" cy="503237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50000"/>
              </a:lnSpc>
              <a:buNone/>
            </a:pPr>
            <a:r>
              <a:rPr lang="zh-CN" altLang="zh-CN" sz="2400" dirty="0">
                <a:latin typeface="华文细黑" panose="02010600040101010101" pitchFamily="2" charset="-122"/>
                <a:ea typeface="华文细黑" panose="02010600040101010101" pitchFamily="2" charset="-122"/>
              </a:rPr>
              <a:t>频率优化在很多工程领域有着非常重要的意义，如航空和汽车领域。为避免共振的发生，</a:t>
            </a:r>
            <a:r>
              <a:rPr lang="zh-CN" altLang="en-US" sz="2400" dirty="0">
                <a:latin typeface="华文细黑" panose="02010600040101010101" pitchFamily="2" charset="-122"/>
                <a:ea typeface="华文细黑" panose="02010600040101010101" pitchFamily="2" charset="-122"/>
              </a:rPr>
              <a:t>通常</a:t>
            </a:r>
            <a:r>
              <a:rPr lang="zh-CN" altLang="zh-CN" sz="2400" dirty="0">
                <a:latin typeface="华文细黑" panose="02010600040101010101" pitchFamily="2" charset="-122"/>
                <a:ea typeface="华文细黑" panose="02010600040101010101" pitchFamily="2" charset="-122"/>
              </a:rPr>
              <a:t>需要尽可能提高结构的一阶固有频率</a:t>
            </a:r>
            <a:r>
              <a:rPr lang="zh-CN" altLang="zh-CN" sz="2400" dirty="0" smtClean="0">
                <a:latin typeface="华文细黑" panose="02010600040101010101" pitchFamily="2" charset="-122"/>
                <a:ea typeface="华文细黑" panose="02010600040101010101" pitchFamily="2" charset="-122"/>
              </a:rPr>
              <a:t>。本文</a:t>
            </a:r>
            <a:r>
              <a:rPr lang="zh-CN" altLang="zh-CN" sz="2400" dirty="0">
                <a:latin typeface="华文细黑" panose="02010600040101010101" pitchFamily="2" charset="-122"/>
                <a:ea typeface="华文细黑" panose="02010600040101010101" pitchFamily="2" charset="-122"/>
              </a:rPr>
              <a:t>将分析利用基于改进的</a:t>
            </a:r>
            <a:r>
              <a:rPr lang="en-US" altLang="zh-CN" sz="2400" dirty="0">
                <a:latin typeface="华文细黑" panose="02010600040101010101" pitchFamily="2" charset="-122"/>
                <a:ea typeface="华文细黑" panose="02010600040101010101" pitchFamily="2" charset="-122"/>
              </a:rPr>
              <a:t>SIMP</a:t>
            </a:r>
            <a:r>
              <a:rPr lang="zh-CN" altLang="zh-CN" sz="2400" dirty="0">
                <a:latin typeface="华文细黑" panose="02010600040101010101" pitchFamily="2" charset="-122"/>
                <a:ea typeface="华文细黑" panose="02010600040101010101" pitchFamily="2" charset="-122"/>
              </a:rPr>
              <a:t>模型的</a:t>
            </a:r>
            <a:r>
              <a:rPr lang="en-US" altLang="zh-CN" sz="2400" dirty="0">
                <a:latin typeface="华文细黑" panose="02010600040101010101" pitchFamily="2" charset="-122"/>
                <a:ea typeface="华文细黑" panose="02010600040101010101" pitchFamily="2" charset="-122"/>
              </a:rPr>
              <a:t>BESO</a:t>
            </a:r>
            <a:r>
              <a:rPr lang="zh-CN" altLang="zh-CN" sz="2400" dirty="0">
                <a:latin typeface="华文细黑" panose="02010600040101010101" pitchFamily="2" charset="-122"/>
                <a:ea typeface="华文细黑" panose="02010600040101010101" pitchFamily="2" charset="-122"/>
              </a:rPr>
              <a:t>算法，利用商业数学软件编写计算程序，来实现基频最大化的结构拓扑优化。并通过若干个算例，分析程序的可行性。</a:t>
            </a:r>
          </a:p>
        </p:txBody>
      </p:sp>
      <p:sp>
        <p:nvSpPr>
          <p:cNvPr id="3" name="灯片编号占位符 2"/>
          <p:cNvSpPr>
            <a:spLocks noGrp="1"/>
          </p:cNvSpPr>
          <p:nvPr>
            <p:ph type="sldNum" sz="quarter" idx="12"/>
          </p:nvPr>
        </p:nvSpPr>
        <p:spPr/>
        <p:txBody>
          <a:bodyPr/>
          <a:lstStyle/>
          <a:p>
            <a:fld id="{1F4DC02A-43F8-42E8-897B-0B16420FFFFD}" type="slidenum">
              <a:rPr lang="zh-CN" altLang="en-US" smtClean="0"/>
              <a:t>4</a:t>
            </a:fld>
            <a:endParaRPr lang="zh-CN" altLang="en-US"/>
          </a:p>
        </p:txBody>
      </p:sp>
    </p:spTree>
    <p:extLst>
      <p:ext uri="{BB962C8B-B14F-4D97-AF65-F5344CB8AC3E}">
        <p14:creationId xmlns:p14="http://schemas.microsoft.com/office/powerpoint/2010/main" val="25034558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zh-CN" altLang="en-US" smtClean="0"/>
              <a:t>毕业论文开题报告</a:t>
            </a:r>
            <a:endParaRPr lang="zh-CN" altLang="en-US" dirty="0"/>
          </a:p>
        </p:txBody>
      </p:sp>
      <p:sp>
        <p:nvSpPr>
          <p:cNvPr id="3" name="标题 1"/>
          <p:cNvSpPr txBox="1">
            <a:spLocks/>
          </p:cNvSpPr>
          <p:nvPr/>
        </p:nvSpPr>
        <p:spPr>
          <a:xfrm>
            <a:off x="628650" y="0"/>
            <a:ext cx="788670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smtClean="0">
                <a:latin typeface="黑体" panose="02010609060101010101" pitchFamily="49" charset="-122"/>
                <a:ea typeface="黑体" panose="02010609060101010101" pitchFamily="49" charset="-122"/>
              </a:rPr>
              <a:t>研究现状</a:t>
            </a:r>
            <a:r>
              <a:rPr lang="zh-CN" altLang="en-US" dirty="0">
                <a:latin typeface="黑体" panose="02010609060101010101" pitchFamily="49" charset="-122"/>
                <a:ea typeface="黑体" panose="02010609060101010101" pitchFamily="49" charset="-122"/>
              </a:rPr>
              <a:t>和发展趋势</a:t>
            </a:r>
          </a:p>
        </p:txBody>
      </p:sp>
      <p:sp>
        <p:nvSpPr>
          <p:cNvPr id="4" name="内容占位符 2"/>
          <p:cNvSpPr txBox="1">
            <a:spLocks/>
          </p:cNvSpPr>
          <p:nvPr/>
        </p:nvSpPr>
        <p:spPr>
          <a:xfrm>
            <a:off x="628650" y="1323975"/>
            <a:ext cx="7886700" cy="503237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70000"/>
              </a:lnSpc>
              <a:buNone/>
            </a:pPr>
            <a:r>
              <a:rPr lang="zh-CN" altLang="zh-CN" sz="2400" dirty="0">
                <a:latin typeface="华文细黑" panose="02010600040101010101" pitchFamily="2" charset="-122"/>
                <a:ea typeface="华文细黑" panose="02010600040101010101" pitchFamily="2" charset="-122"/>
              </a:rPr>
              <a:t>目前被广泛研究的拓扑优化方法有均匀化（</a:t>
            </a:r>
            <a:r>
              <a:rPr lang="en-US" altLang="zh-CN" sz="2400" dirty="0">
                <a:latin typeface="华文细黑" panose="02010600040101010101" pitchFamily="2" charset="-122"/>
                <a:ea typeface="华文细黑" panose="02010600040101010101" pitchFamily="2" charset="-122"/>
              </a:rPr>
              <a:t>Homogenization Method</a:t>
            </a:r>
            <a:r>
              <a:rPr lang="zh-CN" altLang="zh-CN" sz="2400" dirty="0">
                <a:latin typeface="华文细黑" panose="02010600040101010101" pitchFamily="2" charset="-122"/>
                <a:ea typeface="华文细黑" panose="02010600040101010101" pitchFamily="2" charset="-122"/>
              </a:rPr>
              <a:t>）、密度法、遗传算法、变厚度法、渐进结构优化法（</a:t>
            </a:r>
            <a:r>
              <a:rPr lang="en-US" altLang="zh-CN" sz="2400" dirty="0">
                <a:latin typeface="华文细黑" panose="02010600040101010101" pitchFamily="2" charset="-122"/>
                <a:ea typeface="华文细黑" panose="02010600040101010101" pitchFamily="2" charset="-122"/>
              </a:rPr>
              <a:t>Evolutionary Structural Optimization</a:t>
            </a:r>
            <a:r>
              <a:rPr lang="zh-CN" altLang="zh-CN" sz="2400" dirty="0">
                <a:latin typeface="华文细黑" panose="02010600040101010101" pitchFamily="2" charset="-122"/>
                <a:ea typeface="华文细黑" panose="02010600040101010101" pitchFamily="2" charset="-122"/>
              </a:rPr>
              <a:t>）以及由此发展出的双方向渐进结构优化法（</a:t>
            </a:r>
            <a:r>
              <a:rPr lang="en-US" altLang="zh-CN" sz="2400" dirty="0">
                <a:latin typeface="华文细黑" panose="02010600040101010101" pitchFamily="2" charset="-122"/>
                <a:ea typeface="华文细黑" panose="02010600040101010101" pitchFamily="2" charset="-122"/>
              </a:rPr>
              <a:t>BESO</a:t>
            </a:r>
            <a:r>
              <a:rPr lang="zh-CN" altLang="zh-CN" sz="2400" dirty="0">
                <a:latin typeface="华文细黑" panose="02010600040101010101" pitchFamily="2" charset="-122"/>
                <a:ea typeface="华文细黑" panose="02010600040101010101" pitchFamily="2" charset="-122"/>
              </a:rPr>
              <a:t>）。本文主要是对</a:t>
            </a:r>
            <a:r>
              <a:rPr lang="en-US" altLang="zh-CN" sz="2400" dirty="0">
                <a:latin typeface="华文细黑" panose="02010600040101010101" pitchFamily="2" charset="-122"/>
                <a:ea typeface="华文细黑" panose="02010600040101010101" pitchFamily="2" charset="-122"/>
              </a:rPr>
              <a:t>BESO</a:t>
            </a:r>
            <a:r>
              <a:rPr lang="zh-CN" altLang="zh-CN" sz="2400" dirty="0">
                <a:latin typeface="华文细黑" panose="02010600040101010101" pitchFamily="2" charset="-122"/>
                <a:ea typeface="华文细黑" panose="02010600040101010101" pitchFamily="2" charset="-122"/>
              </a:rPr>
              <a:t>算法在基于频率的拓扑优化的问题进行讨论</a:t>
            </a:r>
            <a:r>
              <a:rPr lang="zh-CN" altLang="zh-CN" sz="2400" dirty="0" smtClean="0">
                <a:latin typeface="华文细黑" panose="02010600040101010101" pitchFamily="2" charset="-122"/>
                <a:ea typeface="华文细黑" panose="02010600040101010101" pitchFamily="2" charset="-122"/>
              </a:rPr>
              <a:t>。</a:t>
            </a:r>
            <a:endParaRPr lang="zh-CN" altLang="zh-CN" sz="2400" dirty="0">
              <a:latin typeface="华文细黑" panose="02010600040101010101" pitchFamily="2" charset="-122"/>
              <a:ea typeface="华文细黑" panose="02010600040101010101" pitchFamily="2" charset="-122"/>
            </a:endParaRPr>
          </a:p>
        </p:txBody>
      </p:sp>
      <p:sp>
        <p:nvSpPr>
          <p:cNvPr id="5" name="灯片编号占位符 4"/>
          <p:cNvSpPr>
            <a:spLocks noGrp="1"/>
          </p:cNvSpPr>
          <p:nvPr>
            <p:ph type="sldNum" sz="quarter" idx="12"/>
          </p:nvPr>
        </p:nvSpPr>
        <p:spPr/>
        <p:txBody>
          <a:bodyPr/>
          <a:lstStyle/>
          <a:p>
            <a:fld id="{1F4DC02A-43F8-42E8-897B-0B16420FFFFD}" type="slidenum">
              <a:rPr lang="zh-CN" altLang="en-US" smtClean="0"/>
              <a:t>5</a:t>
            </a:fld>
            <a:endParaRPr lang="zh-CN" altLang="en-US"/>
          </a:p>
        </p:txBody>
      </p:sp>
    </p:spTree>
    <p:extLst>
      <p:ext uri="{BB962C8B-B14F-4D97-AF65-F5344CB8AC3E}">
        <p14:creationId xmlns:p14="http://schemas.microsoft.com/office/powerpoint/2010/main" val="2422837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zh-CN" altLang="en-US" smtClean="0"/>
              <a:t>毕业论文开题报告</a:t>
            </a:r>
            <a:endParaRPr lang="zh-CN" altLang="en-US"/>
          </a:p>
        </p:txBody>
      </p:sp>
      <p:sp>
        <p:nvSpPr>
          <p:cNvPr id="3" name="标题 1"/>
          <p:cNvSpPr txBox="1">
            <a:spLocks/>
          </p:cNvSpPr>
          <p:nvPr/>
        </p:nvSpPr>
        <p:spPr>
          <a:xfrm>
            <a:off x="628650" y="0"/>
            <a:ext cx="788670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latin typeface="黑体" panose="02010609060101010101" pitchFamily="49" charset="-122"/>
                <a:ea typeface="黑体" panose="02010609060101010101" pitchFamily="49" charset="-122"/>
              </a:rPr>
              <a:t>研究现状和发展趋势</a:t>
            </a:r>
          </a:p>
        </p:txBody>
      </p:sp>
      <p:sp>
        <p:nvSpPr>
          <p:cNvPr id="4" name="内容占位符 2"/>
          <p:cNvSpPr txBox="1">
            <a:spLocks/>
          </p:cNvSpPr>
          <p:nvPr/>
        </p:nvSpPr>
        <p:spPr>
          <a:xfrm>
            <a:off x="628650" y="1323975"/>
            <a:ext cx="7886700" cy="503237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70000"/>
              </a:lnSpc>
              <a:buNone/>
            </a:pPr>
            <a:r>
              <a:rPr lang="zh-CN" altLang="zh-CN" sz="2400" dirty="0">
                <a:latin typeface="华文细黑" panose="02010600040101010101" pitchFamily="2" charset="-122"/>
                <a:ea typeface="华文细黑" panose="02010600040101010101" pitchFamily="2" charset="-122"/>
              </a:rPr>
              <a:t>渐进结构优化方法（</a:t>
            </a:r>
            <a:r>
              <a:rPr lang="en-US" altLang="zh-CN" sz="2400" dirty="0">
                <a:latin typeface="华文细黑" panose="02010600040101010101" pitchFamily="2" charset="-122"/>
                <a:ea typeface="华文细黑" panose="02010600040101010101" pitchFamily="2" charset="-122"/>
              </a:rPr>
              <a:t>Evolutionary Structural Optimization-ESO</a:t>
            </a:r>
            <a:r>
              <a:rPr lang="zh-CN" altLang="zh-CN" sz="2400" dirty="0">
                <a:latin typeface="华文细黑" panose="02010600040101010101" pitchFamily="2" charset="-122"/>
                <a:ea typeface="华文细黑" panose="02010600040101010101" pitchFamily="2" charset="-122"/>
              </a:rPr>
              <a:t>），由谢亿民和</a:t>
            </a:r>
            <a:r>
              <a:rPr lang="en-US" altLang="zh-CN" sz="2400" dirty="0">
                <a:latin typeface="华文细黑" panose="02010600040101010101" pitchFamily="2" charset="-122"/>
                <a:ea typeface="华文细黑" panose="02010600040101010101" pitchFamily="2" charset="-122"/>
              </a:rPr>
              <a:t>Steven G.P.</a:t>
            </a:r>
            <a:r>
              <a:rPr lang="zh-CN" altLang="zh-CN" sz="2400" dirty="0">
                <a:latin typeface="华文细黑" panose="02010600040101010101" pitchFamily="2" charset="-122"/>
                <a:ea typeface="华文细黑" panose="02010600040101010101" pitchFamily="2" charset="-122"/>
              </a:rPr>
              <a:t>于</a:t>
            </a:r>
            <a:r>
              <a:rPr lang="en-US" altLang="zh-CN" sz="2400" dirty="0">
                <a:latin typeface="华文细黑" panose="02010600040101010101" pitchFamily="2" charset="-122"/>
                <a:ea typeface="华文细黑" panose="02010600040101010101" pitchFamily="2" charset="-122"/>
              </a:rPr>
              <a:t>90</a:t>
            </a:r>
            <a:r>
              <a:rPr lang="zh-CN" altLang="zh-CN" sz="2400" dirty="0">
                <a:latin typeface="华文细黑" panose="02010600040101010101" pitchFamily="2" charset="-122"/>
                <a:ea typeface="华文细黑" panose="02010600040101010101" pitchFamily="2" charset="-122"/>
              </a:rPr>
              <a:t>年代提出，用于解决连续体结构的拓扑优化问题。</a:t>
            </a:r>
            <a:r>
              <a:rPr lang="en-US" altLang="zh-CN" sz="2400" dirty="0">
                <a:latin typeface="华文细黑" panose="02010600040101010101" pitchFamily="2" charset="-122"/>
                <a:ea typeface="华文细黑" panose="02010600040101010101" pitchFamily="2" charset="-122"/>
              </a:rPr>
              <a:t>ESO</a:t>
            </a:r>
            <a:r>
              <a:rPr lang="zh-CN" altLang="zh-CN" sz="2400" dirty="0">
                <a:latin typeface="华文细黑" panose="02010600040101010101" pitchFamily="2" charset="-122"/>
                <a:ea typeface="华文细黑" panose="02010600040101010101" pitchFamily="2" charset="-122"/>
              </a:rPr>
              <a:t>算法的主要思想是通过从初始设计域内将无效或者低效的部分逐步删除，实现结构的拓扑分布和形状达到最佳。</a:t>
            </a:r>
            <a:r>
              <a:rPr lang="en-US" altLang="zh-CN" sz="2400" dirty="0">
                <a:latin typeface="华文细黑" panose="02010600040101010101" pitchFamily="2" charset="-122"/>
                <a:ea typeface="华文细黑" panose="02010600040101010101" pitchFamily="2" charset="-122"/>
              </a:rPr>
              <a:t>ESO</a:t>
            </a:r>
            <a:r>
              <a:rPr lang="zh-CN" altLang="zh-CN" sz="2400" dirty="0">
                <a:latin typeface="华文细黑" panose="02010600040101010101" pitchFamily="2" charset="-122"/>
                <a:ea typeface="华文细黑" panose="02010600040101010101" pitchFamily="2" charset="-122"/>
              </a:rPr>
              <a:t>算法为应力、刚度优化，或振动频率等方向的优化提供了统一的解决思路</a:t>
            </a:r>
            <a:r>
              <a:rPr lang="zh-CN" altLang="zh-CN" sz="2400" dirty="0" smtClean="0">
                <a:latin typeface="华文细黑" panose="02010600040101010101" pitchFamily="2" charset="-122"/>
                <a:ea typeface="华文细黑" panose="02010600040101010101" pitchFamily="2" charset="-122"/>
              </a:rPr>
              <a:t>。</a:t>
            </a:r>
            <a:endParaRPr lang="zh-CN" altLang="zh-CN" sz="2400" dirty="0">
              <a:latin typeface="华文细黑" panose="02010600040101010101" pitchFamily="2" charset="-122"/>
              <a:ea typeface="华文细黑" panose="02010600040101010101" pitchFamily="2" charset="-122"/>
            </a:endParaRPr>
          </a:p>
        </p:txBody>
      </p:sp>
      <p:sp>
        <p:nvSpPr>
          <p:cNvPr id="5" name="灯片编号占位符 4"/>
          <p:cNvSpPr>
            <a:spLocks noGrp="1"/>
          </p:cNvSpPr>
          <p:nvPr>
            <p:ph type="sldNum" sz="quarter" idx="12"/>
          </p:nvPr>
        </p:nvSpPr>
        <p:spPr/>
        <p:txBody>
          <a:bodyPr/>
          <a:lstStyle/>
          <a:p>
            <a:fld id="{1F4DC02A-43F8-42E8-897B-0B16420FFFFD}" type="slidenum">
              <a:rPr lang="zh-CN" altLang="en-US" smtClean="0"/>
              <a:t>6</a:t>
            </a:fld>
            <a:endParaRPr lang="zh-CN" altLang="en-US"/>
          </a:p>
        </p:txBody>
      </p:sp>
    </p:spTree>
    <p:extLst>
      <p:ext uri="{BB962C8B-B14F-4D97-AF65-F5344CB8AC3E}">
        <p14:creationId xmlns:p14="http://schemas.microsoft.com/office/powerpoint/2010/main" val="19083743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zh-CN" altLang="en-US" smtClean="0"/>
              <a:t>毕业论文开题报告</a:t>
            </a:r>
            <a:endParaRPr lang="zh-CN" altLang="en-US"/>
          </a:p>
        </p:txBody>
      </p:sp>
      <p:sp>
        <p:nvSpPr>
          <p:cNvPr id="3" name="标题 1"/>
          <p:cNvSpPr txBox="1">
            <a:spLocks/>
          </p:cNvSpPr>
          <p:nvPr/>
        </p:nvSpPr>
        <p:spPr>
          <a:xfrm>
            <a:off x="628650" y="0"/>
            <a:ext cx="788670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latin typeface="黑体" panose="02010609060101010101" pitchFamily="49" charset="-122"/>
                <a:ea typeface="黑体" panose="02010609060101010101" pitchFamily="49" charset="-122"/>
              </a:rPr>
              <a:t>研究现状和发展趋势</a:t>
            </a:r>
          </a:p>
        </p:txBody>
      </p:sp>
      <p:sp>
        <p:nvSpPr>
          <p:cNvPr id="4" name="内容占位符 2"/>
          <p:cNvSpPr txBox="1">
            <a:spLocks/>
          </p:cNvSpPr>
          <p:nvPr/>
        </p:nvSpPr>
        <p:spPr>
          <a:xfrm>
            <a:off x="628650" y="1323975"/>
            <a:ext cx="7886700" cy="503237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70000"/>
              </a:lnSpc>
              <a:buNone/>
            </a:pPr>
            <a:r>
              <a:rPr lang="zh-CN" altLang="zh-CN" sz="2400" dirty="0">
                <a:latin typeface="华文细黑" panose="02010600040101010101" pitchFamily="2" charset="-122"/>
                <a:ea typeface="华文细黑" panose="02010600040101010101" pitchFamily="2" charset="-122"/>
              </a:rPr>
              <a:t>由于在低密度区域会产生伪局部模态，固体各向同性微材料惩罚模型（</a:t>
            </a:r>
            <a:r>
              <a:rPr lang="en-US" altLang="zh-CN" sz="2400" dirty="0">
                <a:latin typeface="华文细黑" panose="02010600040101010101" pitchFamily="2" charset="-122"/>
                <a:ea typeface="华文细黑" panose="02010600040101010101" pitchFamily="2" charset="-122"/>
              </a:rPr>
              <a:t>SIMP</a:t>
            </a:r>
            <a:r>
              <a:rPr lang="zh-CN" altLang="zh-CN" sz="2400" dirty="0">
                <a:latin typeface="华文细黑" panose="02010600040101010101" pitchFamily="2" charset="-122"/>
                <a:ea typeface="华文细黑" panose="02010600040101010101" pitchFamily="2" charset="-122"/>
              </a:rPr>
              <a:t>）无法很好的解决频率优化。黄晓东于</a:t>
            </a:r>
            <a:r>
              <a:rPr lang="en-US" altLang="zh-CN" sz="2400" dirty="0">
                <a:latin typeface="华文细黑" panose="02010600040101010101" pitchFamily="2" charset="-122"/>
                <a:ea typeface="华文细黑" panose="02010600040101010101" pitchFamily="2" charset="-122"/>
              </a:rPr>
              <a:t>2010</a:t>
            </a:r>
            <a:r>
              <a:rPr lang="zh-CN" altLang="zh-CN" sz="2400" dirty="0">
                <a:latin typeface="华文细黑" panose="02010600040101010101" pitchFamily="2" charset="-122"/>
                <a:ea typeface="华文细黑" panose="02010600040101010101" pitchFamily="2" charset="-122"/>
              </a:rPr>
              <a:t>年提出基于改进的</a:t>
            </a:r>
            <a:r>
              <a:rPr lang="en-US" altLang="zh-CN" sz="2400" dirty="0">
                <a:latin typeface="华文细黑" panose="02010600040101010101" pitchFamily="2" charset="-122"/>
                <a:ea typeface="华文细黑" panose="02010600040101010101" pitchFamily="2" charset="-122"/>
              </a:rPr>
              <a:t>SIMP</a:t>
            </a:r>
            <a:r>
              <a:rPr lang="zh-CN" altLang="zh-CN" sz="2400" dirty="0">
                <a:latin typeface="华文细黑" panose="02010600040101010101" pitchFamily="2" charset="-122"/>
                <a:ea typeface="华文细黑" panose="02010600040101010101" pitchFamily="2" charset="-122"/>
              </a:rPr>
              <a:t>模型的</a:t>
            </a:r>
            <a:r>
              <a:rPr lang="en-US" altLang="zh-CN" sz="2400" dirty="0">
                <a:latin typeface="华文细黑" panose="02010600040101010101" pitchFamily="2" charset="-122"/>
                <a:ea typeface="华文细黑" panose="02010600040101010101" pitchFamily="2" charset="-122"/>
              </a:rPr>
              <a:t>BESO</a:t>
            </a:r>
            <a:r>
              <a:rPr lang="zh-CN" altLang="zh-CN" sz="2400" dirty="0">
                <a:latin typeface="华文细黑" panose="02010600040101010101" pitchFamily="2" charset="-122"/>
                <a:ea typeface="华文细黑" panose="02010600040101010101" pitchFamily="2" charset="-122"/>
              </a:rPr>
              <a:t>算法，计算结果表明这个算法是高效的，并且可以对多种频率优化问题优化得到收敛的实体</a:t>
            </a:r>
            <a:r>
              <a:rPr lang="en-US" altLang="zh-CN" sz="2400" dirty="0">
                <a:latin typeface="华文细黑" panose="02010600040101010101" pitchFamily="2" charset="-122"/>
                <a:ea typeface="华文细黑" panose="02010600040101010101" pitchFamily="2" charset="-122"/>
              </a:rPr>
              <a:t>-</a:t>
            </a:r>
            <a:r>
              <a:rPr lang="zh-CN" altLang="zh-CN" sz="2400" dirty="0">
                <a:latin typeface="华文细黑" panose="02010600040101010101" pitchFamily="2" charset="-122"/>
                <a:ea typeface="华文细黑" panose="02010600040101010101" pitchFamily="2" charset="-122"/>
              </a:rPr>
              <a:t>空心或者双材料的优化结果。对于进化过程中的稳定性问题，采用了新的网格过滤法进行优化，有效得避免了棋盘格现象的产生。</a:t>
            </a:r>
          </a:p>
        </p:txBody>
      </p:sp>
      <p:sp>
        <p:nvSpPr>
          <p:cNvPr id="5" name="灯片编号占位符 4"/>
          <p:cNvSpPr>
            <a:spLocks noGrp="1"/>
          </p:cNvSpPr>
          <p:nvPr>
            <p:ph type="sldNum" sz="quarter" idx="12"/>
          </p:nvPr>
        </p:nvSpPr>
        <p:spPr/>
        <p:txBody>
          <a:bodyPr/>
          <a:lstStyle/>
          <a:p>
            <a:fld id="{1F4DC02A-43F8-42E8-897B-0B16420FFFFD}" type="slidenum">
              <a:rPr lang="zh-CN" altLang="en-US" smtClean="0"/>
              <a:t>7</a:t>
            </a:fld>
            <a:endParaRPr lang="zh-CN" altLang="en-US"/>
          </a:p>
        </p:txBody>
      </p:sp>
    </p:spTree>
    <p:extLst>
      <p:ext uri="{BB962C8B-B14F-4D97-AF65-F5344CB8AC3E}">
        <p14:creationId xmlns:p14="http://schemas.microsoft.com/office/powerpoint/2010/main" val="37196945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zh-CN" altLang="en-US" smtClean="0"/>
              <a:t>毕业论文开题报告</a:t>
            </a:r>
            <a:endParaRPr lang="zh-CN" altLang="en-US"/>
          </a:p>
        </p:txBody>
      </p:sp>
      <p:sp>
        <p:nvSpPr>
          <p:cNvPr id="3" name="标题 1"/>
          <p:cNvSpPr txBox="1">
            <a:spLocks/>
          </p:cNvSpPr>
          <p:nvPr/>
        </p:nvSpPr>
        <p:spPr>
          <a:xfrm>
            <a:off x="628650" y="0"/>
            <a:ext cx="788670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smtClean="0">
                <a:latin typeface="黑体" panose="02010609060101010101" pitchFamily="49" charset="-122"/>
                <a:ea typeface="黑体" panose="02010609060101010101" pitchFamily="49" charset="-122"/>
              </a:rPr>
              <a:t>研究</a:t>
            </a:r>
            <a:r>
              <a:rPr lang="zh-CN" altLang="en-US" dirty="0">
                <a:latin typeface="黑体" panose="02010609060101010101" pitchFamily="49" charset="-122"/>
                <a:ea typeface="黑体" panose="02010609060101010101" pitchFamily="49" charset="-122"/>
              </a:rPr>
              <a:t>途径</a:t>
            </a:r>
          </a:p>
        </p:txBody>
      </p:sp>
      <p:sp>
        <p:nvSpPr>
          <p:cNvPr id="4" name="内容占位符 2"/>
          <p:cNvSpPr txBox="1">
            <a:spLocks/>
          </p:cNvSpPr>
          <p:nvPr/>
        </p:nvSpPr>
        <p:spPr>
          <a:xfrm>
            <a:off x="628650" y="1323975"/>
            <a:ext cx="7886700" cy="5032376"/>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50000"/>
              </a:lnSpc>
              <a:buNone/>
            </a:pPr>
            <a:r>
              <a:rPr lang="zh-CN" altLang="en-US" sz="2400" dirty="0" smtClean="0">
                <a:latin typeface="华文细黑" panose="02010600040101010101" pitchFamily="2" charset="-122"/>
                <a:ea typeface="华文细黑" panose="02010600040101010101" pitchFamily="2" charset="-122"/>
              </a:rPr>
              <a:t>利用所</a:t>
            </a:r>
            <a:r>
              <a:rPr lang="zh-CN" altLang="en-US" sz="2400" dirty="0">
                <a:latin typeface="华文细黑" panose="02010600040101010101" pitchFamily="2" charset="-122"/>
                <a:ea typeface="华文细黑" panose="02010600040101010101" pitchFamily="2" charset="-122"/>
              </a:rPr>
              <a:t>学的弹性力学，振动理论与有限元分析等</a:t>
            </a:r>
            <a:r>
              <a:rPr lang="zh-CN" altLang="en-US" sz="2400" dirty="0" smtClean="0">
                <a:latin typeface="华文细黑" panose="02010600040101010101" pitchFamily="2" charset="-122"/>
                <a:ea typeface="华文细黑" panose="02010600040101010101" pitchFamily="2" charset="-122"/>
              </a:rPr>
              <a:t>知识，学习</a:t>
            </a:r>
            <a:r>
              <a:rPr lang="zh-CN" altLang="en-US" sz="2400" dirty="0">
                <a:latin typeface="华文细黑" panose="02010600040101010101" pitchFamily="2" charset="-122"/>
                <a:ea typeface="华文细黑" panose="02010600040101010101" pitchFamily="2" charset="-122"/>
              </a:rPr>
              <a:t>理解并分析拓扑优化</a:t>
            </a:r>
            <a:r>
              <a:rPr lang="zh-CN" altLang="en-US" sz="2400" dirty="0" smtClean="0">
                <a:latin typeface="华文细黑" panose="02010600040101010101" pitchFamily="2" charset="-122"/>
                <a:ea typeface="华文细黑" panose="02010600040101010101" pitchFamily="2" charset="-122"/>
              </a:rPr>
              <a:t>理论。</a:t>
            </a:r>
            <a:endParaRPr lang="en-US" altLang="zh-CN" sz="2400" dirty="0" smtClean="0">
              <a:latin typeface="华文细黑" panose="02010600040101010101" pitchFamily="2" charset="-122"/>
              <a:ea typeface="华文细黑" panose="02010600040101010101" pitchFamily="2" charset="-122"/>
            </a:endParaRPr>
          </a:p>
          <a:p>
            <a:pPr marL="0" indent="457200">
              <a:lnSpc>
                <a:spcPct val="150000"/>
              </a:lnSpc>
              <a:buNone/>
            </a:pPr>
            <a:r>
              <a:rPr lang="zh-CN" altLang="en-US" sz="2400" dirty="0" smtClean="0">
                <a:latin typeface="华文细黑" panose="02010600040101010101" pitchFamily="2" charset="-122"/>
                <a:ea typeface="华文细黑" panose="02010600040101010101" pitchFamily="2" charset="-122"/>
              </a:rPr>
              <a:t>重点有：完成</a:t>
            </a:r>
            <a:r>
              <a:rPr lang="zh-CN" altLang="en-US" sz="2400" dirty="0">
                <a:latin typeface="华文细黑" panose="02010600040101010101" pitchFamily="2" charset="-122"/>
                <a:ea typeface="华文细黑" panose="02010600040101010101" pitchFamily="2" charset="-122"/>
              </a:rPr>
              <a:t>有限元列式推导，敏度分析等公式推导，利用</a:t>
            </a:r>
            <a:r>
              <a:rPr lang="en-US" altLang="zh-CN" sz="2400" dirty="0" err="1">
                <a:latin typeface="华文细黑" panose="02010600040101010101" pitchFamily="2" charset="-122"/>
                <a:ea typeface="华文细黑" panose="02010600040101010101" pitchFamily="2" charset="-122"/>
              </a:rPr>
              <a:t>Matlab</a:t>
            </a:r>
            <a:r>
              <a:rPr lang="zh-CN" altLang="en-US" sz="2400" dirty="0">
                <a:latin typeface="华文细黑" panose="02010600040101010101" pitchFamily="2" charset="-122"/>
                <a:ea typeface="华文细黑" panose="02010600040101010101" pitchFamily="2" charset="-122"/>
              </a:rPr>
              <a:t>进行基于频率的拓扑优化程序的编写，并利用程序进行算例分析，验证程序的正确性。</a:t>
            </a:r>
          </a:p>
          <a:p>
            <a:pPr marL="0" indent="457200">
              <a:lnSpc>
                <a:spcPct val="150000"/>
              </a:lnSpc>
              <a:buNone/>
            </a:pPr>
            <a:r>
              <a:rPr lang="zh-CN" altLang="en-US" sz="2400" dirty="0" smtClean="0">
                <a:latin typeface="华文细黑" panose="02010600040101010101" pitchFamily="2" charset="-122"/>
                <a:ea typeface="华文细黑" panose="02010600040101010101" pitchFamily="2" charset="-122"/>
              </a:rPr>
              <a:t>难点有：研究</a:t>
            </a:r>
            <a:r>
              <a:rPr lang="zh-CN" altLang="en-US" sz="2400" dirty="0">
                <a:latin typeface="华文细黑" panose="02010600040101010101" pitchFamily="2" charset="-122"/>
                <a:ea typeface="华文细黑" panose="02010600040101010101" pitchFamily="2" charset="-122"/>
              </a:rPr>
              <a:t>棋盘格现象，分析其成因并研究包括网格过滤法在内的各种处理办法。分析</a:t>
            </a:r>
            <a:r>
              <a:rPr lang="en-US" altLang="zh-CN" sz="2400" dirty="0">
                <a:latin typeface="华文细黑" panose="02010600040101010101" pitchFamily="2" charset="-122"/>
                <a:ea typeface="华文细黑" panose="02010600040101010101" pitchFamily="2" charset="-122"/>
              </a:rPr>
              <a:t>SIMP</a:t>
            </a:r>
            <a:r>
              <a:rPr lang="zh-CN" altLang="en-US" sz="2400" dirty="0">
                <a:latin typeface="华文细黑" panose="02010600040101010101" pitchFamily="2" charset="-122"/>
                <a:ea typeface="华文细黑" panose="02010600040101010101" pitchFamily="2" charset="-122"/>
              </a:rPr>
              <a:t>法出现不稳定结果的原因，并对其进行优化。分析计算结果不收敛的改进方法</a:t>
            </a:r>
            <a:r>
              <a:rPr lang="zh-CN" altLang="en-US" sz="2400" dirty="0" smtClean="0">
                <a:latin typeface="华文细黑" panose="02010600040101010101" pitchFamily="2" charset="-122"/>
                <a:ea typeface="华文细黑" panose="02010600040101010101" pitchFamily="2" charset="-122"/>
              </a:rPr>
              <a:t>。</a:t>
            </a:r>
            <a:endParaRPr lang="en-US" altLang="zh-CN" sz="2400" dirty="0" smtClean="0">
              <a:latin typeface="华文细黑" panose="02010600040101010101" pitchFamily="2" charset="-122"/>
              <a:ea typeface="华文细黑" panose="02010600040101010101" pitchFamily="2" charset="-122"/>
            </a:endParaRPr>
          </a:p>
          <a:p>
            <a:pPr marL="0" indent="457200">
              <a:lnSpc>
                <a:spcPct val="150000"/>
              </a:lnSpc>
              <a:buNone/>
            </a:pPr>
            <a:r>
              <a:rPr lang="zh-CN" altLang="en-US" sz="2400" dirty="0" smtClean="0">
                <a:latin typeface="华文细黑" panose="02010600040101010101" pitchFamily="2" charset="-122"/>
                <a:ea typeface="华文细黑" panose="02010600040101010101" pitchFamily="2" charset="-122"/>
              </a:rPr>
              <a:t>拟尝试元胞自动机</a:t>
            </a:r>
            <a:r>
              <a:rPr lang="zh-CN" altLang="en-US" sz="2400" dirty="0">
                <a:latin typeface="华文细黑" panose="02010600040101010101" pitchFamily="2" charset="-122"/>
                <a:ea typeface="华文细黑" panose="02010600040101010101" pitchFamily="2" charset="-122"/>
              </a:rPr>
              <a:t>中对元</a:t>
            </a:r>
            <a:r>
              <a:rPr lang="zh-CN" altLang="en-US" sz="2400" dirty="0" smtClean="0">
                <a:latin typeface="华文细黑" panose="02010600040101010101" pitchFamily="2" charset="-122"/>
                <a:ea typeface="华文细黑" panose="02010600040101010101" pitchFamily="2" charset="-122"/>
              </a:rPr>
              <a:t>胞判断生死的方法来避免棋盘格现象的产生。并将其与网格过滤法进行比较分析。</a:t>
            </a:r>
            <a:endParaRPr lang="zh-CN" altLang="en-US" sz="2400" dirty="0">
              <a:latin typeface="华文细黑" panose="02010600040101010101" pitchFamily="2" charset="-122"/>
              <a:ea typeface="华文细黑" panose="02010600040101010101" pitchFamily="2" charset="-122"/>
            </a:endParaRPr>
          </a:p>
        </p:txBody>
      </p:sp>
      <p:sp>
        <p:nvSpPr>
          <p:cNvPr id="5" name="灯片编号占位符 4"/>
          <p:cNvSpPr>
            <a:spLocks noGrp="1"/>
          </p:cNvSpPr>
          <p:nvPr>
            <p:ph type="sldNum" sz="quarter" idx="12"/>
          </p:nvPr>
        </p:nvSpPr>
        <p:spPr/>
        <p:txBody>
          <a:bodyPr/>
          <a:lstStyle/>
          <a:p>
            <a:fld id="{1F4DC02A-43F8-42E8-897B-0B16420FFFFD}" type="slidenum">
              <a:rPr lang="zh-CN" altLang="en-US" smtClean="0"/>
              <a:t>8</a:t>
            </a:fld>
            <a:endParaRPr lang="zh-CN" altLang="en-US"/>
          </a:p>
        </p:txBody>
      </p:sp>
    </p:spTree>
    <p:extLst>
      <p:ext uri="{BB962C8B-B14F-4D97-AF65-F5344CB8AC3E}">
        <p14:creationId xmlns:p14="http://schemas.microsoft.com/office/powerpoint/2010/main" val="37736424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zh-CN" altLang="en-US" smtClean="0"/>
              <a:t>毕业论文开题报告</a:t>
            </a:r>
            <a:endParaRPr lang="zh-CN" altLang="en-US"/>
          </a:p>
        </p:txBody>
      </p:sp>
      <p:sp>
        <p:nvSpPr>
          <p:cNvPr id="3" name="标题 1"/>
          <p:cNvSpPr txBox="1">
            <a:spLocks/>
          </p:cNvSpPr>
          <p:nvPr/>
        </p:nvSpPr>
        <p:spPr>
          <a:xfrm>
            <a:off x="628650" y="0"/>
            <a:ext cx="788670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smtClean="0">
                <a:latin typeface="黑体" panose="02010609060101010101" pitchFamily="49" charset="-122"/>
                <a:ea typeface="黑体" panose="02010609060101010101" pitchFamily="49" charset="-122"/>
              </a:rPr>
              <a:t>研究进度</a:t>
            </a:r>
            <a:r>
              <a:rPr lang="zh-CN" altLang="en-US" dirty="0">
                <a:latin typeface="黑体" panose="02010609060101010101" pitchFamily="49" charset="-122"/>
                <a:ea typeface="黑体" panose="02010609060101010101" pitchFamily="49" charset="-122"/>
              </a:rPr>
              <a:t>计划</a:t>
            </a:r>
          </a:p>
        </p:txBody>
      </p:sp>
      <p:sp>
        <p:nvSpPr>
          <p:cNvPr id="4" name="内容占位符 2"/>
          <p:cNvSpPr txBox="1">
            <a:spLocks/>
          </p:cNvSpPr>
          <p:nvPr/>
        </p:nvSpPr>
        <p:spPr>
          <a:xfrm>
            <a:off x="628650" y="1323975"/>
            <a:ext cx="7886700" cy="503237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50000"/>
              </a:lnSpc>
              <a:buNone/>
            </a:pPr>
            <a:r>
              <a:rPr lang="en-US" altLang="zh-CN" sz="2400" dirty="0">
                <a:latin typeface="华文细黑" panose="02010600040101010101" pitchFamily="2" charset="-122"/>
                <a:ea typeface="华文细黑" panose="02010600040101010101" pitchFamily="2" charset="-122"/>
              </a:rPr>
              <a:t>2016</a:t>
            </a:r>
            <a:r>
              <a:rPr lang="zh-CN" altLang="en-US" sz="2400" dirty="0">
                <a:latin typeface="华文细黑" panose="02010600040101010101" pitchFamily="2" charset="-122"/>
                <a:ea typeface="华文细黑" panose="02010600040101010101" pitchFamily="2" charset="-122"/>
              </a:rPr>
              <a:t>年</a:t>
            </a:r>
            <a:r>
              <a:rPr lang="en-US" altLang="zh-CN" sz="2400" dirty="0">
                <a:latin typeface="华文细黑" panose="02010600040101010101" pitchFamily="2" charset="-122"/>
                <a:ea typeface="华文细黑" panose="02010600040101010101" pitchFamily="2" charset="-122"/>
              </a:rPr>
              <a:t>1</a:t>
            </a:r>
            <a:r>
              <a:rPr lang="zh-CN" altLang="en-US" sz="2400" dirty="0">
                <a:latin typeface="华文细黑" panose="02010600040101010101" pitchFamily="2" charset="-122"/>
                <a:ea typeface="华文细黑" panose="02010600040101010101" pitchFamily="2" charset="-122"/>
              </a:rPr>
              <a:t>月</a:t>
            </a:r>
            <a:r>
              <a:rPr lang="en-US" altLang="zh-CN" sz="2400" dirty="0">
                <a:latin typeface="华文细黑" panose="02010600040101010101" pitchFamily="2" charset="-122"/>
                <a:ea typeface="华文细黑" panose="02010600040101010101" pitchFamily="2" charset="-122"/>
              </a:rPr>
              <a:t>18</a:t>
            </a:r>
            <a:r>
              <a:rPr lang="zh-CN" altLang="en-US" sz="2400" dirty="0">
                <a:latin typeface="华文细黑" panose="02010600040101010101" pitchFamily="2" charset="-122"/>
                <a:ea typeface="华文细黑" panose="02010600040101010101" pitchFamily="2" charset="-122"/>
              </a:rPr>
              <a:t>日</a:t>
            </a:r>
            <a:r>
              <a:rPr lang="en-US" altLang="zh-CN" sz="2400" dirty="0">
                <a:latin typeface="华文细黑" panose="02010600040101010101" pitchFamily="2" charset="-122"/>
                <a:ea typeface="华文细黑" panose="02010600040101010101" pitchFamily="2" charset="-122"/>
              </a:rPr>
              <a:t>~2016</a:t>
            </a:r>
            <a:r>
              <a:rPr lang="zh-CN" altLang="en-US" sz="2400" dirty="0">
                <a:latin typeface="华文细黑" panose="02010600040101010101" pitchFamily="2" charset="-122"/>
                <a:ea typeface="华文细黑" panose="02010600040101010101" pitchFamily="2" charset="-122"/>
              </a:rPr>
              <a:t>年</a:t>
            </a:r>
            <a:r>
              <a:rPr lang="en-US" altLang="zh-CN" sz="2400" dirty="0">
                <a:latin typeface="华文细黑" panose="02010600040101010101" pitchFamily="2" charset="-122"/>
                <a:ea typeface="华文细黑" panose="02010600040101010101" pitchFamily="2" charset="-122"/>
              </a:rPr>
              <a:t>3</a:t>
            </a:r>
            <a:r>
              <a:rPr lang="zh-CN" altLang="en-US" sz="2400" dirty="0">
                <a:latin typeface="华文细黑" panose="02010600040101010101" pitchFamily="2" charset="-122"/>
                <a:ea typeface="华文细黑" panose="02010600040101010101" pitchFamily="2" charset="-122"/>
              </a:rPr>
              <a:t>月</a:t>
            </a:r>
            <a:r>
              <a:rPr lang="en-US" altLang="zh-CN" sz="2400" dirty="0">
                <a:latin typeface="华文细黑" panose="02010600040101010101" pitchFamily="2" charset="-122"/>
                <a:ea typeface="华文细黑" panose="02010600040101010101" pitchFamily="2" charset="-122"/>
              </a:rPr>
              <a:t>7</a:t>
            </a:r>
            <a:r>
              <a:rPr lang="zh-CN" altLang="en-US" sz="2400" dirty="0">
                <a:latin typeface="华文细黑" panose="02010600040101010101" pitchFamily="2" charset="-122"/>
                <a:ea typeface="华文细黑" panose="02010600040101010101" pitchFamily="2" charset="-122"/>
              </a:rPr>
              <a:t>日搜集资料，理论学习</a:t>
            </a:r>
          </a:p>
          <a:p>
            <a:pPr marL="0" indent="457200">
              <a:lnSpc>
                <a:spcPct val="150000"/>
              </a:lnSpc>
              <a:buNone/>
            </a:pPr>
            <a:r>
              <a:rPr lang="en-US" altLang="zh-CN" sz="2400" dirty="0">
                <a:latin typeface="华文细黑" panose="02010600040101010101" pitchFamily="2" charset="-122"/>
                <a:ea typeface="华文细黑" panose="02010600040101010101" pitchFamily="2" charset="-122"/>
              </a:rPr>
              <a:t>2016</a:t>
            </a:r>
            <a:r>
              <a:rPr lang="zh-CN" altLang="en-US" sz="2400" dirty="0">
                <a:latin typeface="华文细黑" panose="02010600040101010101" pitchFamily="2" charset="-122"/>
                <a:ea typeface="华文细黑" panose="02010600040101010101" pitchFamily="2" charset="-122"/>
              </a:rPr>
              <a:t>年</a:t>
            </a:r>
            <a:r>
              <a:rPr lang="en-US" altLang="zh-CN" sz="2400" dirty="0">
                <a:latin typeface="华文细黑" panose="02010600040101010101" pitchFamily="2" charset="-122"/>
                <a:ea typeface="华文细黑" panose="02010600040101010101" pitchFamily="2" charset="-122"/>
              </a:rPr>
              <a:t>3</a:t>
            </a:r>
            <a:r>
              <a:rPr lang="zh-CN" altLang="en-US" sz="2400" dirty="0">
                <a:latin typeface="华文细黑" panose="02010600040101010101" pitchFamily="2" charset="-122"/>
                <a:ea typeface="华文细黑" panose="02010600040101010101" pitchFamily="2" charset="-122"/>
              </a:rPr>
              <a:t>月</a:t>
            </a:r>
            <a:r>
              <a:rPr lang="en-US" altLang="zh-CN" sz="2400" dirty="0">
                <a:latin typeface="华文细黑" panose="02010600040101010101" pitchFamily="2" charset="-122"/>
                <a:ea typeface="华文细黑" panose="02010600040101010101" pitchFamily="2" charset="-122"/>
              </a:rPr>
              <a:t>8</a:t>
            </a:r>
            <a:r>
              <a:rPr lang="zh-CN" altLang="en-US" sz="2400" dirty="0">
                <a:latin typeface="华文细黑" panose="02010600040101010101" pitchFamily="2" charset="-122"/>
                <a:ea typeface="华文细黑" panose="02010600040101010101" pitchFamily="2" charset="-122"/>
              </a:rPr>
              <a:t>日</a:t>
            </a:r>
            <a:r>
              <a:rPr lang="en-US" altLang="zh-CN" sz="2400" dirty="0">
                <a:latin typeface="华文细黑" panose="02010600040101010101" pitchFamily="2" charset="-122"/>
                <a:ea typeface="华文细黑" panose="02010600040101010101" pitchFamily="2" charset="-122"/>
              </a:rPr>
              <a:t>~4</a:t>
            </a:r>
            <a:r>
              <a:rPr lang="zh-CN" altLang="en-US" sz="2400" dirty="0">
                <a:latin typeface="华文细黑" panose="02010600040101010101" pitchFamily="2" charset="-122"/>
                <a:ea typeface="华文细黑" panose="02010600040101010101" pitchFamily="2" charset="-122"/>
              </a:rPr>
              <a:t>月</a:t>
            </a:r>
            <a:r>
              <a:rPr lang="en-US" altLang="zh-CN" sz="2400" dirty="0">
                <a:latin typeface="华文细黑" panose="02010600040101010101" pitchFamily="2" charset="-122"/>
                <a:ea typeface="华文细黑" panose="02010600040101010101" pitchFamily="2" charset="-122"/>
              </a:rPr>
              <a:t>9</a:t>
            </a:r>
            <a:r>
              <a:rPr lang="zh-CN" altLang="en-US" sz="2400" dirty="0">
                <a:latin typeface="华文细黑" panose="02010600040101010101" pitchFamily="2" charset="-122"/>
                <a:ea typeface="华文细黑" panose="02010600040101010101" pitchFamily="2" charset="-122"/>
              </a:rPr>
              <a:t>日程序实现和调试，算例演算</a:t>
            </a:r>
          </a:p>
          <a:p>
            <a:pPr marL="0" indent="457200">
              <a:lnSpc>
                <a:spcPct val="150000"/>
              </a:lnSpc>
              <a:buNone/>
            </a:pPr>
            <a:r>
              <a:rPr lang="en-US" altLang="zh-CN" sz="2400" dirty="0">
                <a:latin typeface="华文细黑" panose="02010600040101010101" pitchFamily="2" charset="-122"/>
                <a:ea typeface="华文细黑" panose="02010600040101010101" pitchFamily="2" charset="-122"/>
              </a:rPr>
              <a:t>2016</a:t>
            </a:r>
            <a:r>
              <a:rPr lang="zh-CN" altLang="en-US" sz="2400" dirty="0">
                <a:latin typeface="华文细黑" panose="02010600040101010101" pitchFamily="2" charset="-122"/>
                <a:ea typeface="华文细黑" panose="02010600040101010101" pitchFamily="2" charset="-122"/>
              </a:rPr>
              <a:t>年</a:t>
            </a:r>
            <a:r>
              <a:rPr lang="en-US" altLang="zh-CN" sz="2400" dirty="0">
                <a:latin typeface="华文细黑" panose="02010600040101010101" pitchFamily="2" charset="-122"/>
                <a:ea typeface="华文细黑" panose="02010600040101010101" pitchFamily="2" charset="-122"/>
              </a:rPr>
              <a:t>4</a:t>
            </a:r>
            <a:r>
              <a:rPr lang="zh-CN" altLang="en-US" sz="2400" dirty="0">
                <a:latin typeface="华文细黑" panose="02010600040101010101" pitchFamily="2" charset="-122"/>
                <a:ea typeface="华文细黑" panose="02010600040101010101" pitchFamily="2" charset="-122"/>
              </a:rPr>
              <a:t>月</a:t>
            </a:r>
            <a:r>
              <a:rPr lang="en-US" altLang="zh-CN" sz="2400" dirty="0">
                <a:latin typeface="华文细黑" panose="02010600040101010101" pitchFamily="2" charset="-122"/>
                <a:ea typeface="华文细黑" panose="02010600040101010101" pitchFamily="2" charset="-122"/>
              </a:rPr>
              <a:t>15</a:t>
            </a:r>
            <a:r>
              <a:rPr lang="zh-CN" altLang="en-US" sz="2400" dirty="0">
                <a:latin typeface="华文细黑" panose="02010600040101010101" pitchFamily="2" charset="-122"/>
                <a:ea typeface="华文细黑" panose="02010600040101010101" pitchFamily="2" charset="-122"/>
              </a:rPr>
              <a:t>日</a:t>
            </a:r>
            <a:r>
              <a:rPr lang="en-US" altLang="zh-CN" sz="2400" dirty="0">
                <a:latin typeface="华文细黑" panose="02010600040101010101" pitchFamily="2" charset="-122"/>
                <a:ea typeface="华文细黑" panose="02010600040101010101" pitchFamily="2" charset="-122"/>
              </a:rPr>
              <a:t>~5</a:t>
            </a:r>
            <a:r>
              <a:rPr lang="zh-CN" altLang="en-US" sz="2400" dirty="0">
                <a:latin typeface="华文细黑" panose="02010600040101010101" pitchFamily="2" charset="-122"/>
                <a:ea typeface="华文细黑" panose="02010600040101010101" pitchFamily="2" charset="-122"/>
              </a:rPr>
              <a:t>月</a:t>
            </a:r>
            <a:r>
              <a:rPr lang="en-US" altLang="zh-CN" sz="2400" dirty="0">
                <a:latin typeface="华文细黑" panose="02010600040101010101" pitchFamily="2" charset="-122"/>
                <a:ea typeface="华文细黑" panose="02010600040101010101" pitchFamily="2" charset="-122"/>
              </a:rPr>
              <a:t>19</a:t>
            </a:r>
            <a:r>
              <a:rPr lang="zh-CN" altLang="en-US" sz="2400" dirty="0">
                <a:latin typeface="华文细黑" panose="02010600040101010101" pitchFamily="2" charset="-122"/>
                <a:ea typeface="华文细黑" panose="02010600040101010101" pitchFamily="2" charset="-122"/>
              </a:rPr>
              <a:t>日理论分析，论文撰写</a:t>
            </a:r>
          </a:p>
          <a:p>
            <a:pPr marL="0" indent="457200">
              <a:lnSpc>
                <a:spcPct val="150000"/>
              </a:lnSpc>
              <a:buNone/>
            </a:pPr>
            <a:r>
              <a:rPr lang="en-US" altLang="zh-CN" sz="2400" dirty="0">
                <a:latin typeface="华文细黑" panose="02010600040101010101" pitchFamily="2" charset="-122"/>
                <a:ea typeface="华文细黑" panose="02010600040101010101" pitchFamily="2" charset="-122"/>
              </a:rPr>
              <a:t>2016</a:t>
            </a:r>
            <a:r>
              <a:rPr lang="zh-CN" altLang="en-US" sz="2400" dirty="0">
                <a:latin typeface="华文细黑" panose="02010600040101010101" pitchFamily="2" charset="-122"/>
                <a:ea typeface="华文细黑" panose="02010600040101010101" pitchFamily="2" charset="-122"/>
              </a:rPr>
              <a:t>年</a:t>
            </a:r>
            <a:r>
              <a:rPr lang="en-US" altLang="zh-CN" sz="2400" dirty="0">
                <a:latin typeface="华文细黑" panose="02010600040101010101" pitchFamily="2" charset="-122"/>
                <a:ea typeface="华文细黑" panose="02010600040101010101" pitchFamily="2" charset="-122"/>
              </a:rPr>
              <a:t>4</a:t>
            </a:r>
            <a:r>
              <a:rPr lang="zh-CN" altLang="en-US" sz="2400" dirty="0">
                <a:latin typeface="华文细黑" panose="02010600040101010101" pitchFamily="2" charset="-122"/>
                <a:ea typeface="华文细黑" panose="02010600040101010101" pitchFamily="2" charset="-122"/>
              </a:rPr>
              <a:t>月</a:t>
            </a:r>
            <a:r>
              <a:rPr lang="en-US" altLang="zh-CN" sz="2400" dirty="0">
                <a:latin typeface="华文细黑" panose="02010600040101010101" pitchFamily="2" charset="-122"/>
                <a:ea typeface="华文细黑" panose="02010600040101010101" pitchFamily="2" charset="-122"/>
              </a:rPr>
              <a:t>10</a:t>
            </a:r>
            <a:r>
              <a:rPr lang="zh-CN" altLang="en-US" sz="2400" dirty="0">
                <a:latin typeface="华文细黑" panose="02010600040101010101" pitchFamily="2" charset="-122"/>
                <a:ea typeface="华文细黑" panose="02010600040101010101" pitchFamily="2" charset="-122"/>
              </a:rPr>
              <a:t>日～</a:t>
            </a:r>
            <a:r>
              <a:rPr lang="en-US" altLang="zh-CN" sz="2400" dirty="0">
                <a:latin typeface="华文细黑" panose="02010600040101010101" pitchFamily="2" charset="-122"/>
                <a:ea typeface="华文细黑" panose="02010600040101010101" pitchFamily="2" charset="-122"/>
              </a:rPr>
              <a:t>4</a:t>
            </a:r>
            <a:r>
              <a:rPr lang="zh-CN" altLang="en-US" sz="2400" dirty="0">
                <a:latin typeface="华文细黑" panose="02010600040101010101" pitchFamily="2" charset="-122"/>
                <a:ea typeface="华文细黑" panose="02010600040101010101" pitchFamily="2" charset="-122"/>
              </a:rPr>
              <a:t>月</a:t>
            </a:r>
            <a:r>
              <a:rPr lang="en-US" altLang="zh-CN" sz="2400" dirty="0">
                <a:latin typeface="华文细黑" panose="02010600040101010101" pitchFamily="2" charset="-122"/>
                <a:ea typeface="华文细黑" panose="02010600040101010101" pitchFamily="2" charset="-122"/>
              </a:rPr>
              <a:t>14</a:t>
            </a:r>
            <a:r>
              <a:rPr lang="zh-CN" altLang="en-US" sz="2400" dirty="0">
                <a:latin typeface="华文细黑" panose="02010600040101010101" pitchFamily="2" charset="-122"/>
                <a:ea typeface="华文细黑" panose="02010600040101010101" pitchFamily="2" charset="-122"/>
              </a:rPr>
              <a:t>日中期检查</a:t>
            </a:r>
          </a:p>
        </p:txBody>
      </p:sp>
      <p:sp>
        <p:nvSpPr>
          <p:cNvPr id="5" name="灯片编号占位符 4"/>
          <p:cNvSpPr>
            <a:spLocks noGrp="1"/>
          </p:cNvSpPr>
          <p:nvPr>
            <p:ph type="sldNum" sz="quarter" idx="12"/>
          </p:nvPr>
        </p:nvSpPr>
        <p:spPr/>
        <p:txBody>
          <a:bodyPr/>
          <a:lstStyle/>
          <a:p>
            <a:fld id="{1F4DC02A-43F8-42E8-897B-0B16420FFFFD}" type="slidenum">
              <a:rPr lang="zh-CN" altLang="en-US" smtClean="0"/>
              <a:t>9</a:t>
            </a:fld>
            <a:endParaRPr lang="zh-CN" altLang="en-US"/>
          </a:p>
        </p:txBody>
      </p:sp>
    </p:spTree>
    <p:extLst>
      <p:ext uri="{BB962C8B-B14F-4D97-AF65-F5344CB8AC3E}">
        <p14:creationId xmlns:p14="http://schemas.microsoft.com/office/powerpoint/2010/main" val="23841542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166</TotalTime>
  <Words>926</Words>
  <Application>Microsoft Office PowerPoint</Application>
  <PresentationFormat>全屏显示(4:3)</PresentationFormat>
  <Paragraphs>57</Paragraphs>
  <Slides>11</Slides>
  <Notes>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楷体</vt:lpstr>
      <vt:lpstr>华文细黑</vt:lpstr>
      <vt:lpstr>Calibri</vt:lpstr>
      <vt:lpstr>黑体</vt:lpstr>
      <vt:lpstr>Times New Roman</vt:lpstr>
      <vt:lpstr>Arial</vt:lpstr>
      <vt:lpstr>Calibri Light</vt:lpstr>
      <vt:lpstr>宋体</vt:lpstr>
      <vt:lpstr>Office 主题</vt:lpstr>
      <vt:lpstr>毕业论文开题报告</vt:lpstr>
      <vt:lpstr>研究背景</vt:lpstr>
      <vt:lpstr>研究背景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毕业设计(论文)开题报告</dc:title>
  <dc:creator>轻Parizus</dc:creator>
  <cp:lastModifiedBy>轻Parizus</cp:lastModifiedBy>
  <cp:revision>20</cp:revision>
  <dcterms:created xsi:type="dcterms:W3CDTF">2016-03-07T07:02:04Z</dcterms:created>
  <dcterms:modified xsi:type="dcterms:W3CDTF">2016-03-08T01:46:19Z</dcterms:modified>
</cp:coreProperties>
</file>