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6" r:id="rId8"/>
    <p:sldId id="262" r:id="rId9"/>
    <p:sldId id="268" r:id="rId10"/>
    <p:sldId id="263" r:id="rId11"/>
    <p:sldId id="269" r:id="rId12"/>
    <p:sldId id="267" r:id="rId13"/>
    <p:sldId id="270" r:id="rId14"/>
    <p:sldId id="271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ED24B-D86E-7234-C466-5BF115B5A538}" v="1207" dt="2025-01-22T23:48:27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C905B-3C2B-47CE-9605-52F6EA8A6D5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04A25D-1C8B-4639-BA5C-434238CE28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Premium Trends</a:t>
          </a:r>
          <a:r>
            <a:rPr lang="en-US" dirty="0"/>
            <a:t>: Significant decrease in average premiums, especially in 2020, driven by external risk factors.</a:t>
          </a:r>
        </a:p>
      </dgm:t>
    </dgm:pt>
    <dgm:pt modelId="{260CD008-C7FB-4252-9EE6-94D7C8540D04}" type="parTrans" cxnId="{C4F875F3-6762-43CF-AD2F-7F2D75F40BF5}">
      <dgm:prSet/>
      <dgm:spPr/>
      <dgm:t>
        <a:bodyPr/>
        <a:lstStyle/>
        <a:p>
          <a:endParaRPr lang="en-US"/>
        </a:p>
      </dgm:t>
    </dgm:pt>
    <dgm:pt modelId="{640E5BB8-DA6C-4D4C-BC15-59D6E1391521}" type="sibTrans" cxnId="{C4F875F3-6762-43CF-AD2F-7F2D75F40B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E4DBF7-0645-4B85-93CC-825439FF24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Claim Patterns</a:t>
          </a:r>
          <a:r>
            <a:rPr lang="en-US"/>
            <a:t>: Claims spiked unexpectedly in 2020, highlighting potential risk exposure.</a:t>
          </a:r>
        </a:p>
      </dgm:t>
    </dgm:pt>
    <dgm:pt modelId="{B7C4471F-0D5C-4E64-9096-4175A45476D0}" type="parTrans" cxnId="{D4FD77EA-3416-4343-B76A-AFCB9A7DD68B}">
      <dgm:prSet/>
      <dgm:spPr/>
      <dgm:t>
        <a:bodyPr/>
        <a:lstStyle/>
        <a:p>
          <a:endParaRPr lang="en-US"/>
        </a:p>
      </dgm:t>
    </dgm:pt>
    <dgm:pt modelId="{34FA756E-6CB0-4FCB-BBA7-652655F74D5F}" type="sibTrans" cxnId="{D4FD77EA-3416-4343-B76A-AFCB9A7DD6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DE351B-B0A7-4824-B536-FDA2383138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Income &amp; Credit Score Impact</a:t>
          </a:r>
          <a:r>
            <a:rPr lang="en-US"/>
            <a:t>: Higher income levels and better credit scores contribute significantly to loan volumes.</a:t>
          </a:r>
        </a:p>
      </dgm:t>
    </dgm:pt>
    <dgm:pt modelId="{06E8E81E-5FB8-4CF4-8D18-BC58991C408E}" type="parTrans" cxnId="{C4F0461F-1740-40F4-8B15-8C83FBE549FE}">
      <dgm:prSet/>
      <dgm:spPr/>
      <dgm:t>
        <a:bodyPr/>
        <a:lstStyle/>
        <a:p>
          <a:endParaRPr lang="en-US"/>
        </a:p>
      </dgm:t>
    </dgm:pt>
    <dgm:pt modelId="{5593464E-DC04-4C83-B257-C28A46EFB2BD}" type="sibTrans" cxnId="{C4F0461F-1740-40F4-8B15-8C83FBE549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F6C21E-D300-4B47-BA7E-6AB3F1E4A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Delinquency Proxy</a:t>
          </a:r>
          <a:r>
            <a:rPr lang="en-US"/>
            <a:t>: Strong negative correlation with the tightness index, indicating higher delinquencies in lenient economic conditions.</a:t>
          </a:r>
        </a:p>
      </dgm:t>
    </dgm:pt>
    <dgm:pt modelId="{0C07B376-B47E-437A-9B2D-CB82DC0B3DB0}" type="parTrans" cxnId="{BB170E9C-C01C-430B-8154-90533DB0066A}">
      <dgm:prSet/>
      <dgm:spPr/>
      <dgm:t>
        <a:bodyPr/>
        <a:lstStyle/>
        <a:p>
          <a:endParaRPr lang="en-US"/>
        </a:p>
      </dgm:t>
    </dgm:pt>
    <dgm:pt modelId="{AD08B6BF-EAAB-4FF4-87B2-20658555BA6E}" type="sibTrans" cxnId="{BB170E9C-C01C-430B-8154-90533DB0066A}">
      <dgm:prSet/>
      <dgm:spPr/>
      <dgm:t>
        <a:bodyPr/>
        <a:lstStyle/>
        <a:p>
          <a:endParaRPr lang="en-US"/>
        </a:p>
      </dgm:t>
    </dgm:pt>
    <dgm:pt modelId="{2BF4A9E6-8CFA-4A25-8639-9CF7CAA1F29E}" type="pres">
      <dgm:prSet presAssocID="{575C905B-3C2B-47CE-9605-52F6EA8A6D5E}" presName="root" presStyleCnt="0">
        <dgm:presLayoutVars>
          <dgm:dir/>
          <dgm:resizeHandles val="exact"/>
        </dgm:presLayoutVars>
      </dgm:prSet>
      <dgm:spPr/>
    </dgm:pt>
    <dgm:pt modelId="{DD20BE5F-1B6A-45DA-929C-F9ADC4456CC0}" type="pres">
      <dgm:prSet presAssocID="{575C905B-3C2B-47CE-9605-52F6EA8A6D5E}" presName="container" presStyleCnt="0">
        <dgm:presLayoutVars>
          <dgm:dir/>
          <dgm:resizeHandles val="exact"/>
        </dgm:presLayoutVars>
      </dgm:prSet>
      <dgm:spPr/>
    </dgm:pt>
    <dgm:pt modelId="{9546F510-D398-4C3A-B992-136784E9A2D8}" type="pres">
      <dgm:prSet presAssocID="{6304A25D-1C8B-4639-BA5C-434238CE2838}" presName="compNode" presStyleCnt="0"/>
      <dgm:spPr/>
    </dgm:pt>
    <dgm:pt modelId="{3DC23E53-8210-414E-9A79-CB4D1AA0D4A0}" type="pres">
      <dgm:prSet presAssocID="{6304A25D-1C8B-4639-BA5C-434238CE2838}" presName="iconBgRect" presStyleLbl="bgShp" presStyleIdx="0" presStyleCnt="4"/>
      <dgm:spPr/>
    </dgm:pt>
    <dgm:pt modelId="{4B626A31-F4DB-4034-AFF6-7E2882269B72}" type="pres">
      <dgm:prSet presAssocID="{6304A25D-1C8B-4639-BA5C-434238CE28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6D94C70-F1CB-4DDF-B098-B40F46140C00}" type="pres">
      <dgm:prSet presAssocID="{6304A25D-1C8B-4639-BA5C-434238CE2838}" presName="spaceRect" presStyleCnt="0"/>
      <dgm:spPr/>
    </dgm:pt>
    <dgm:pt modelId="{D5336501-0319-4EA9-BC69-482EA38AB8B4}" type="pres">
      <dgm:prSet presAssocID="{6304A25D-1C8B-4639-BA5C-434238CE2838}" presName="textRect" presStyleLbl="revTx" presStyleIdx="0" presStyleCnt="4">
        <dgm:presLayoutVars>
          <dgm:chMax val="1"/>
          <dgm:chPref val="1"/>
        </dgm:presLayoutVars>
      </dgm:prSet>
      <dgm:spPr/>
    </dgm:pt>
    <dgm:pt modelId="{F046FE79-912C-441B-BAF7-61C6824A94CC}" type="pres">
      <dgm:prSet presAssocID="{640E5BB8-DA6C-4D4C-BC15-59D6E1391521}" presName="sibTrans" presStyleLbl="sibTrans2D1" presStyleIdx="0" presStyleCnt="0"/>
      <dgm:spPr/>
    </dgm:pt>
    <dgm:pt modelId="{8FE35313-861C-45E6-AD5A-794CA1786014}" type="pres">
      <dgm:prSet presAssocID="{0DE4DBF7-0645-4B85-93CC-825439FF243B}" presName="compNode" presStyleCnt="0"/>
      <dgm:spPr/>
    </dgm:pt>
    <dgm:pt modelId="{C99DFC32-F076-4CAA-B2C4-2755C3E83946}" type="pres">
      <dgm:prSet presAssocID="{0DE4DBF7-0645-4B85-93CC-825439FF243B}" presName="iconBgRect" presStyleLbl="bgShp" presStyleIdx="1" presStyleCnt="4"/>
      <dgm:spPr/>
    </dgm:pt>
    <dgm:pt modelId="{49A1F065-269F-41ED-9580-D74217020332}" type="pres">
      <dgm:prSet presAssocID="{0DE4DBF7-0645-4B85-93CC-825439FF24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5E0DDDFC-243C-4A44-8C5A-18364FB059D7}" type="pres">
      <dgm:prSet presAssocID="{0DE4DBF7-0645-4B85-93CC-825439FF243B}" presName="spaceRect" presStyleCnt="0"/>
      <dgm:spPr/>
    </dgm:pt>
    <dgm:pt modelId="{A0EB9F24-A386-4F53-88F7-27B6E582E3BA}" type="pres">
      <dgm:prSet presAssocID="{0DE4DBF7-0645-4B85-93CC-825439FF243B}" presName="textRect" presStyleLbl="revTx" presStyleIdx="1" presStyleCnt="4">
        <dgm:presLayoutVars>
          <dgm:chMax val="1"/>
          <dgm:chPref val="1"/>
        </dgm:presLayoutVars>
      </dgm:prSet>
      <dgm:spPr/>
    </dgm:pt>
    <dgm:pt modelId="{CC8F9B31-F369-49D1-AACA-A74D6481A12C}" type="pres">
      <dgm:prSet presAssocID="{34FA756E-6CB0-4FCB-BBA7-652655F74D5F}" presName="sibTrans" presStyleLbl="sibTrans2D1" presStyleIdx="0" presStyleCnt="0"/>
      <dgm:spPr/>
    </dgm:pt>
    <dgm:pt modelId="{9B833B0A-0575-46EE-B428-6028485DCDE0}" type="pres">
      <dgm:prSet presAssocID="{B3DE351B-B0A7-4824-B536-FDA23831389D}" presName="compNode" presStyleCnt="0"/>
      <dgm:spPr/>
    </dgm:pt>
    <dgm:pt modelId="{8027AF1B-48FA-43C8-A63C-7025881D31CB}" type="pres">
      <dgm:prSet presAssocID="{B3DE351B-B0A7-4824-B536-FDA23831389D}" presName="iconBgRect" presStyleLbl="bgShp" presStyleIdx="2" presStyleCnt="4"/>
      <dgm:spPr/>
    </dgm:pt>
    <dgm:pt modelId="{0C0CA14C-9D3F-419E-A5E6-3E9C6A730C77}" type="pres">
      <dgm:prSet presAssocID="{B3DE351B-B0A7-4824-B536-FDA2383138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C9F7453-B030-476B-9177-91AA064AA528}" type="pres">
      <dgm:prSet presAssocID="{B3DE351B-B0A7-4824-B536-FDA23831389D}" presName="spaceRect" presStyleCnt="0"/>
      <dgm:spPr/>
    </dgm:pt>
    <dgm:pt modelId="{EFFD5CEB-A89D-4143-A68A-93303149A4C7}" type="pres">
      <dgm:prSet presAssocID="{B3DE351B-B0A7-4824-B536-FDA23831389D}" presName="textRect" presStyleLbl="revTx" presStyleIdx="2" presStyleCnt="4">
        <dgm:presLayoutVars>
          <dgm:chMax val="1"/>
          <dgm:chPref val="1"/>
        </dgm:presLayoutVars>
      </dgm:prSet>
      <dgm:spPr/>
    </dgm:pt>
    <dgm:pt modelId="{85B7AA8B-58E4-456A-B137-B2E633FB2796}" type="pres">
      <dgm:prSet presAssocID="{5593464E-DC04-4C83-B257-C28A46EFB2BD}" presName="sibTrans" presStyleLbl="sibTrans2D1" presStyleIdx="0" presStyleCnt="0"/>
      <dgm:spPr/>
    </dgm:pt>
    <dgm:pt modelId="{0694F95D-A451-425E-8E36-E702C56071DF}" type="pres">
      <dgm:prSet presAssocID="{2BF6C21E-D300-4B47-BA7E-6AB3F1E4A123}" presName="compNode" presStyleCnt="0"/>
      <dgm:spPr/>
    </dgm:pt>
    <dgm:pt modelId="{5CA8E9AE-9425-420D-A083-5CBAF2954F29}" type="pres">
      <dgm:prSet presAssocID="{2BF6C21E-D300-4B47-BA7E-6AB3F1E4A123}" presName="iconBgRect" presStyleLbl="bgShp" presStyleIdx="3" presStyleCnt="4"/>
      <dgm:spPr/>
    </dgm:pt>
    <dgm:pt modelId="{84739D1C-5E47-449A-BD13-2B3C6768AB9E}" type="pres">
      <dgm:prSet presAssocID="{2BF6C21E-D300-4B47-BA7E-6AB3F1E4A1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09C3DA1-F7D1-488C-9255-2685D0E298D9}" type="pres">
      <dgm:prSet presAssocID="{2BF6C21E-D300-4B47-BA7E-6AB3F1E4A123}" presName="spaceRect" presStyleCnt="0"/>
      <dgm:spPr/>
    </dgm:pt>
    <dgm:pt modelId="{9F2780D7-0762-4B76-92AA-7D4BE372ED44}" type="pres">
      <dgm:prSet presAssocID="{2BF6C21E-D300-4B47-BA7E-6AB3F1E4A1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97C7404-9942-4D83-95FA-142EDB220A7D}" type="presOf" srcId="{575C905B-3C2B-47CE-9605-52F6EA8A6D5E}" destId="{2BF4A9E6-8CFA-4A25-8639-9CF7CAA1F29E}" srcOrd="0" destOrd="0" presId="urn:microsoft.com/office/officeart/2018/2/layout/IconCircleList"/>
    <dgm:cxn modelId="{C4F0461F-1740-40F4-8B15-8C83FBE549FE}" srcId="{575C905B-3C2B-47CE-9605-52F6EA8A6D5E}" destId="{B3DE351B-B0A7-4824-B536-FDA23831389D}" srcOrd="2" destOrd="0" parTransId="{06E8E81E-5FB8-4CF4-8D18-BC58991C408E}" sibTransId="{5593464E-DC04-4C83-B257-C28A46EFB2BD}"/>
    <dgm:cxn modelId="{D04EFB25-6B2D-4829-A37D-8A9AD39201C4}" type="presOf" srcId="{6304A25D-1C8B-4639-BA5C-434238CE2838}" destId="{D5336501-0319-4EA9-BC69-482EA38AB8B4}" srcOrd="0" destOrd="0" presId="urn:microsoft.com/office/officeart/2018/2/layout/IconCircleList"/>
    <dgm:cxn modelId="{2B02D02B-7EB9-4CF2-9412-1F8AADAF9D5E}" type="presOf" srcId="{640E5BB8-DA6C-4D4C-BC15-59D6E1391521}" destId="{F046FE79-912C-441B-BAF7-61C6824A94CC}" srcOrd="0" destOrd="0" presId="urn:microsoft.com/office/officeart/2018/2/layout/IconCircleList"/>
    <dgm:cxn modelId="{9C016A3F-8455-4871-9BDB-B0DA687804B6}" type="presOf" srcId="{5593464E-DC04-4C83-B257-C28A46EFB2BD}" destId="{85B7AA8B-58E4-456A-B137-B2E633FB2796}" srcOrd="0" destOrd="0" presId="urn:microsoft.com/office/officeart/2018/2/layout/IconCircleList"/>
    <dgm:cxn modelId="{8C64797C-EA4B-4313-86DC-52D0AECE46C9}" type="presOf" srcId="{34FA756E-6CB0-4FCB-BBA7-652655F74D5F}" destId="{CC8F9B31-F369-49D1-AACA-A74D6481A12C}" srcOrd="0" destOrd="0" presId="urn:microsoft.com/office/officeart/2018/2/layout/IconCircleList"/>
    <dgm:cxn modelId="{66176784-C9D8-484A-8628-23F2084C8922}" type="presOf" srcId="{2BF6C21E-D300-4B47-BA7E-6AB3F1E4A123}" destId="{9F2780D7-0762-4B76-92AA-7D4BE372ED44}" srcOrd="0" destOrd="0" presId="urn:microsoft.com/office/officeart/2018/2/layout/IconCircleList"/>
    <dgm:cxn modelId="{BB170E9C-C01C-430B-8154-90533DB0066A}" srcId="{575C905B-3C2B-47CE-9605-52F6EA8A6D5E}" destId="{2BF6C21E-D300-4B47-BA7E-6AB3F1E4A123}" srcOrd="3" destOrd="0" parTransId="{0C07B376-B47E-437A-9B2D-CB82DC0B3DB0}" sibTransId="{AD08B6BF-EAAB-4FF4-87B2-20658555BA6E}"/>
    <dgm:cxn modelId="{8E4634B6-B065-4ED6-BE90-DB676AF0D060}" type="presOf" srcId="{0DE4DBF7-0645-4B85-93CC-825439FF243B}" destId="{A0EB9F24-A386-4F53-88F7-27B6E582E3BA}" srcOrd="0" destOrd="0" presId="urn:microsoft.com/office/officeart/2018/2/layout/IconCircleList"/>
    <dgm:cxn modelId="{E0729BCD-88D3-4B62-954C-4F81AE3204D4}" type="presOf" srcId="{B3DE351B-B0A7-4824-B536-FDA23831389D}" destId="{EFFD5CEB-A89D-4143-A68A-93303149A4C7}" srcOrd="0" destOrd="0" presId="urn:microsoft.com/office/officeart/2018/2/layout/IconCircleList"/>
    <dgm:cxn modelId="{D4FD77EA-3416-4343-B76A-AFCB9A7DD68B}" srcId="{575C905B-3C2B-47CE-9605-52F6EA8A6D5E}" destId="{0DE4DBF7-0645-4B85-93CC-825439FF243B}" srcOrd="1" destOrd="0" parTransId="{B7C4471F-0D5C-4E64-9096-4175A45476D0}" sibTransId="{34FA756E-6CB0-4FCB-BBA7-652655F74D5F}"/>
    <dgm:cxn modelId="{C4F875F3-6762-43CF-AD2F-7F2D75F40BF5}" srcId="{575C905B-3C2B-47CE-9605-52F6EA8A6D5E}" destId="{6304A25D-1C8B-4639-BA5C-434238CE2838}" srcOrd="0" destOrd="0" parTransId="{260CD008-C7FB-4252-9EE6-94D7C8540D04}" sibTransId="{640E5BB8-DA6C-4D4C-BC15-59D6E1391521}"/>
    <dgm:cxn modelId="{93C9A7F2-0EE1-423D-8E91-CFD273D14BDF}" type="presParOf" srcId="{2BF4A9E6-8CFA-4A25-8639-9CF7CAA1F29E}" destId="{DD20BE5F-1B6A-45DA-929C-F9ADC4456CC0}" srcOrd="0" destOrd="0" presId="urn:microsoft.com/office/officeart/2018/2/layout/IconCircleList"/>
    <dgm:cxn modelId="{8AC11764-CB4C-41F1-8E96-0C7C47F4A059}" type="presParOf" srcId="{DD20BE5F-1B6A-45DA-929C-F9ADC4456CC0}" destId="{9546F510-D398-4C3A-B992-136784E9A2D8}" srcOrd="0" destOrd="0" presId="urn:microsoft.com/office/officeart/2018/2/layout/IconCircleList"/>
    <dgm:cxn modelId="{CE0230E0-4DD4-4A5C-B40B-7E7DCA72432C}" type="presParOf" srcId="{9546F510-D398-4C3A-B992-136784E9A2D8}" destId="{3DC23E53-8210-414E-9A79-CB4D1AA0D4A0}" srcOrd="0" destOrd="0" presId="urn:microsoft.com/office/officeart/2018/2/layout/IconCircleList"/>
    <dgm:cxn modelId="{A6B89BB4-91CA-4A89-8166-98BFF026D2F9}" type="presParOf" srcId="{9546F510-D398-4C3A-B992-136784E9A2D8}" destId="{4B626A31-F4DB-4034-AFF6-7E2882269B72}" srcOrd="1" destOrd="0" presId="urn:microsoft.com/office/officeart/2018/2/layout/IconCircleList"/>
    <dgm:cxn modelId="{CB2CE00C-21BE-47FF-8A9D-0A28862E36D7}" type="presParOf" srcId="{9546F510-D398-4C3A-B992-136784E9A2D8}" destId="{66D94C70-F1CB-4DDF-B098-B40F46140C00}" srcOrd="2" destOrd="0" presId="urn:microsoft.com/office/officeart/2018/2/layout/IconCircleList"/>
    <dgm:cxn modelId="{CD5C9DA8-5B76-4AB7-B936-DDEE99D220A7}" type="presParOf" srcId="{9546F510-D398-4C3A-B992-136784E9A2D8}" destId="{D5336501-0319-4EA9-BC69-482EA38AB8B4}" srcOrd="3" destOrd="0" presId="urn:microsoft.com/office/officeart/2018/2/layout/IconCircleList"/>
    <dgm:cxn modelId="{0B165FE7-D9BD-4BD8-B368-48AC256A5D3E}" type="presParOf" srcId="{DD20BE5F-1B6A-45DA-929C-F9ADC4456CC0}" destId="{F046FE79-912C-441B-BAF7-61C6824A94CC}" srcOrd="1" destOrd="0" presId="urn:microsoft.com/office/officeart/2018/2/layout/IconCircleList"/>
    <dgm:cxn modelId="{2B48DF4B-2E53-4666-8FDE-CA0089A1A6A4}" type="presParOf" srcId="{DD20BE5F-1B6A-45DA-929C-F9ADC4456CC0}" destId="{8FE35313-861C-45E6-AD5A-794CA1786014}" srcOrd="2" destOrd="0" presId="urn:microsoft.com/office/officeart/2018/2/layout/IconCircleList"/>
    <dgm:cxn modelId="{CF05628C-0D59-4E2C-8DFB-F143CCE6027F}" type="presParOf" srcId="{8FE35313-861C-45E6-AD5A-794CA1786014}" destId="{C99DFC32-F076-4CAA-B2C4-2755C3E83946}" srcOrd="0" destOrd="0" presId="urn:microsoft.com/office/officeart/2018/2/layout/IconCircleList"/>
    <dgm:cxn modelId="{9D1CC9D9-D221-4868-B933-4A75CA9E3605}" type="presParOf" srcId="{8FE35313-861C-45E6-AD5A-794CA1786014}" destId="{49A1F065-269F-41ED-9580-D74217020332}" srcOrd="1" destOrd="0" presId="urn:microsoft.com/office/officeart/2018/2/layout/IconCircleList"/>
    <dgm:cxn modelId="{D00D1689-AF44-4FBB-BC37-C89A8B8436EB}" type="presParOf" srcId="{8FE35313-861C-45E6-AD5A-794CA1786014}" destId="{5E0DDDFC-243C-4A44-8C5A-18364FB059D7}" srcOrd="2" destOrd="0" presId="urn:microsoft.com/office/officeart/2018/2/layout/IconCircleList"/>
    <dgm:cxn modelId="{53C9EB77-90DF-4DC2-8AFB-032CA2DF640B}" type="presParOf" srcId="{8FE35313-861C-45E6-AD5A-794CA1786014}" destId="{A0EB9F24-A386-4F53-88F7-27B6E582E3BA}" srcOrd="3" destOrd="0" presId="urn:microsoft.com/office/officeart/2018/2/layout/IconCircleList"/>
    <dgm:cxn modelId="{B73DEDF5-9CCF-4C84-82D3-F1ECFD0170C7}" type="presParOf" srcId="{DD20BE5F-1B6A-45DA-929C-F9ADC4456CC0}" destId="{CC8F9B31-F369-49D1-AACA-A74D6481A12C}" srcOrd="3" destOrd="0" presId="urn:microsoft.com/office/officeart/2018/2/layout/IconCircleList"/>
    <dgm:cxn modelId="{76961187-5CD6-4742-8488-47566A2BC56A}" type="presParOf" srcId="{DD20BE5F-1B6A-45DA-929C-F9ADC4456CC0}" destId="{9B833B0A-0575-46EE-B428-6028485DCDE0}" srcOrd="4" destOrd="0" presId="urn:microsoft.com/office/officeart/2018/2/layout/IconCircleList"/>
    <dgm:cxn modelId="{D85D2854-D324-4C17-BEF5-CCE6CCF76B8B}" type="presParOf" srcId="{9B833B0A-0575-46EE-B428-6028485DCDE0}" destId="{8027AF1B-48FA-43C8-A63C-7025881D31CB}" srcOrd="0" destOrd="0" presId="urn:microsoft.com/office/officeart/2018/2/layout/IconCircleList"/>
    <dgm:cxn modelId="{A4BCE6FA-EC07-48F9-A626-1F4B56ADBC4C}" type="presParOf" srcId="{9B833B0A-0575-46EE-B428-6028485DCDE0}" destId="{0C0CA14C-9D3F-419E-A5E6-3E9C6A730C77}" srcOrd="1" destOrd="0" presId="urn:microsoft.com/office/officeart/2018/2/layout/IconCircleList"/>
    <dgm:cxn modelId="{4E2B61FA-E257-4E0C-9D31-AAED3871151D}" type="presParOf" srcId="{9B833B0A-0575-46EE-B428-6028485DCDE0}" destId="{2C9F7453-B030-476B-9177-91AA064AA528}" srcOrd="2" destOrd="0" presId="urn:microsoft.com/office/officeart/2018/2/layout/IconCircleList"/>
    <dgm:cxn modelId="{B956DBC7-0437-4BD2-B4FC-40211DFDE888}" type="presParOf" srcId="{9B833B0A-0575-46EE-B428-6028485DCDE0}" destId="{EFFD5CEB-A89D-4143-A68A-93303149A4C7}" srcOrd="3" destOrd="0" presId="urn:microsoft.com/office/officeart/2018/2/layout/IconCircleList"/>
    <dgm:cxn modelId="{A850C1F2-F9E6-4A21-9722-3F5F8373F378}" type="presParOf" srcId="{DD20BE5F-1B6A-45DA-929C-F9ADC4456CC0}" destId="{85B7AA8B-58E4-456A-B137-B2E633FB2796}" srcOrd="5" destOrd="0" presId="urn:microsoft.com/office/officeart/2018/2/layout/IconCircleList"/>
    <dgm:cxn modelId="{584C7BFE-1EE5-4169-8B83-7524A57EF28C}" type="presParOf" srcId="{DD20BE5F-1B6A-45DA-929C-F9ADC4456CC0}" destId="{0694F95D-A451-425E-8E36-E702C56071DF}" srcOrd="6" destOrd="0" presId="urn:microsoft.com/office/officeart/2018/2/layout/IconCircleList"/>
    <dgm:cxn modelId="{44368033-2D94-4F14-B07B-AA5C895729D7}" type="presParOf" srcId="{0694F95D-A451-425E-8E36-E702C56071DF}" destId="{5CA8E9AE-9425-420D-A083-5CBAF2954F29}" srcOrd="0" destOrd="0" presId="urn:microsoft.com/office/officeart/2018/2/layout/IconCircleList"/>
    <dgm:cxn modelId="{883384B7-C33B-4D75-BB55-BB5B0EF51386}" type="presParOf" srcId="{0694F95D-A451-425E-8E36-E702C56071DF}" destId="{84739D1C-5E47-449A-BD13-2B3C6768AB9E}" srcOrd="1" destOrd="0" presId="urn:microsoft.com/office/officeart/2018/2/layout/IconCircleList"/>
    <dgm:cxn modelId="{7DAEC7EB-FCDA-405F-9DE4-34FC84A494CC}" type="presParOf" srcId="{0694F95D-A451-425E-8E36-E702C56071DF}" destId="{209C3DA1-F7D1-488C-9255-2685D0E298D9}" srcOrd="2" destOrd="0" presId="urn:microsoft.com/office/officeart/2018/2/layout/IconCircleList"/>
    <dgm:cxn modelId="{F89F40C2-D15B-4BEA-A2A1-C0F98BEC5670}" type="presParOf" srcId="{0694F95D-A451-425E-8E36-E702C56071DF}" destId="{9F2780D7-0762-4B76-92AA-7D4BE372ED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23E53-8210-414E-9A79-CB4D1AA0D4A0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26A31-F4DB-4034-AFF6-7E2882269B7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36501-0319-4EA9-BC69-482EA38AB8B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Premium Trends</a:t>
          </a:r>
          <a:r>
            <a:rPr lang="en-US" sz="1700" kern="1200" dirty="0"/>
            <a:t>: Significant decrease in average premiums, especially in 2020, driven by external risk factors.</a:t>
          </a:r>
        </a:p>
      </dsp:txBody>
      <dsp:txXfrm>
        <a:off x="1834517" y="469890"/>
        <a:ext cx="3148942" cy="1335915"/>
      </dsp:txXfrm>
    </dsp:sp>
    <dsp:sp modelId="{C99DFC32-F076-4CAA-B2C4-2755C3E8394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1F065-269F-41ED-9580-D7421702033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B9F24-A386-4F53-88F7-27B6E582E3B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Claim Patterns</a:t>
          </a:r>
          <a:r>
            <a:rPr lang="en-US" sz="1700" kern="1200"/>
            <a:t>: Claims spiked unexpectedly in 2020, highlighting potential risk exposure.</a:t>
          </a:r>
        </a:p>
      </dsp:txBody>
      <dsp:txXfrm>
        <a:off x="7154322" y="469890"/>
        <a:ext cx="3148942" cy="1335915"/>
      </dsp:txXfrm>
    </dsp:sp>
    <dsp:sp modelId="{8027AF1B-48FA-43C8-A63C-7025881D31CB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CA14C-9D3F-419E-A5E6-3E9C6A730C7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D5CEB-A89D-4143-A68A-93303149A4C7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Income &amp; Credit Score Impact</a:t>
          </a:r>
          <a:r>
            <a:rPr lang="en-US" sz="1700" kern="1200"/>
            <a:t>: Higher income levels and better credit scores contribute significantly to loan volumes.</a:t>
          </a:r>
        </a:p>
      </dsp:txBody>
      <dsp:txXfrm>
        <a:off x="1834517" y="2545532"/>
        <a:ext cx="3148942" cy="1335915"/>
      </dsp:txXfrm>
    </dsp:sp>
    <dsp:sp modelId="{5CA8E9AE-9425-420D-A083-5CBAF2954F2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39D1C-5E47-449A-BD13-2B3C6768AB9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780D7-0762-4B76-92AA-7D4BE372ED44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Delinquency Proxy</a:t>
          </a:r>
          <a:r>
            <a:rPr lang="en-US" sz="1700" kern="1200"/>
            <a:t>: Strong negative correlation with the tightness index, indicating higher delinquencies in lenient economic conditions.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Insights for Auto Insurance and Lending Industries</a:t>
            </a:r>
          </a:p>
          <a:p>
            <a:pPr algn="l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Key Findings, Modeling Approach, and Strategic Recommendations</a:t>
            </a:r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  <a:p>
            <a:pPr algn="l"/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ar">
            <a:extLst>
              <a:ext uri="{FF2B5EF4-FFF2-40B4-BE49-F238E27FC236}">
                <a16:creationId xmlns:a16="http://schemas.microsoft.com/office/drawing/2014/main" id="{6C977AE2-6650-808B-EF93-9C439CD5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A3EBB0-5F5C-1F6E-0E19-D481EB05D669}"/>
              </a:ext>
            </a:extLst>
          </p:cNvPr>
          <p:cNvSpPr txBox="1"/>
          <p:nvPr/>
        </p:nvSpPr>
        <p:spPr>
          <a:xfrm>
            <a:off x="1124672" y="5999460"/>
            <a:ext cx="2645833" cy="343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en-US" b="1" err="1">
                <a:solidFill>
                  <a:schemeClr val="bg1"/>
                </a:solidFill>
              </a:rPr>
              <a:t>Parjita</a:t>
            </a:r>
            <a:r>
              <a:rPr lang="en-US" b="1" dirty="0">
                <a:solidFill>
                  <a:schemeClr val="bg1"/>
                </a:solidFill>
              </a:rPr>
              <a:t> Munshi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3AD4-8F73-05BC-ACFF-8687E8DB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Modeling Approach for Auto Leading (CFPB Data) and </a:t>
            </a:r>
            <a:r>
              <a:rPr lang="en-US" sz="2500" b="1" dirty="0">
                <a:solidFill>
                  <a:srgbClr val="FFFFFF"/>
                </a:solidFill>
              </a:rPr>
              <a:t>Credit Scoring</a:t>
            </a:r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</a:t>
            </a:r>
          </a:p>
          <a:p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FF42-2C9B-8CC2-F7D8-1BA6E074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Random Forest  Model </a:t>
            </a:r>
            <a:endParaRPr lang="en-US" dirty="0"/>
          </a:p>
          <a:p>
            <a:r>
              <a:rPr lang="en-US" sz="1400" b="1" dirty="0"/>
              <a:t>Performance Metrics:</a:t>
            </a:r>
            <a:endParaRPr lang="en-US" sz="1400" dirty="0"/>
          </a:p>
          <a:p>
            <a:pPr lvl="1"/>
            <a:r>
              <a:rPr lang="en-US" sz="1400" b="1" dirty="0"/>
              <a:t>MAE:</a:t>
            </a:r>
            <a:r>
              <a:rPr lang="en-US" sz="1400" dirty="0"/>
              <a:t> 463,873,855.33</a:t>
            </a:r>
          </a:p>
          <a:p>
            <a:pPr lvl="1"/>
            <a:r>
              <a:rPr lang="en-US" sz="1400" b="1" dirty="0"/>
              <a:t>RMSE:</a:t>
            </a:r>
            <a:r>
              <a:rPr lang="en-US" sz="1400" dirty="0"/>
              <a:t> 946,337,915.24</a:t>
            </a:r>
          </a:p>
          <a:p>
            <a:pPr lvl="1"/>
            <a:r>
              <a:rPr lang="en-US" sz="1400" b="1" dirty="0"/>
              <a:t>R² Score:</a:t>
            </a:r>
            <a:r>
              <a:rPr lang="en-US" sz="1400" dirty="0"/>
              <a:t> 0.99 (highly accurate predictions)</a:t>
            </a:r>
          </a:p>
          <a:p>
            <a:r>
              <a:rPr lang="en-US" sz="1400" b="1" dirty="0"/>
              <a:t>Performance of Tuned Model:</a:t>
            </a:r>
            <a:endParaRPr lang="en-US" sz="1400" dirty="0"/>
          </a:p>
          <a:p>
            <a:pPr lvl="1"/>
            <a:r>
              <a:rPr lang="en-US" sz="1400" b="1" dirty="0"/>
              <a:t>MAE:</a:t>
            </a:r>
            <a:r>
              <a:rPr lang="en-US" sz="1400" dirty="0"/>
              <a:t> 475,437,106.76</a:t>
            </a:r>
          </a:p>
          <a:p>
            <a:pPr lvl="1"/>
            <a:r>
              <a:rPr lang="en-US" sz="1400" b="1" dirty="0"/>
              <a:t>RMSE:</a:t>
            </a:r>
            <a:r>
              <a:rPr lang="en-US" sz="1400" dirty="0"/>
              <a:t> 948,221,052.77</a:t>
            </a:r>
          </a:p>
          <a:p>
            <a:pPr lvl="1"/>
            <a:r>
              <a:rPr lang="en-US" sz="1400" b="1" dirty="0"/>
              <a:t>R² Score:</a:t>
            </a:r>
            <a:r>
              <a:rPr lang="en-US" sz="1400" dirty="0"/>
              <a:t> 0.99</a:t>
            </a:r>
          </a:p>
          <a:p>
            <a:pPr marL="457200" lvl="1" indent="0">
              <a:buNone/>
            </a:pPr>
            <a:endParaRPr lang="en-US" sz="1400" b="1" dirty="0"/>
          </a:p>
          <a:p>
            <a:pPr marL="0"/>
            <a:endParaRPr lang="en-US" sz="1400" b="1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F2381-C8CE-54DB-ECBA-75B47D4CBDDF}"/>
              </a:ext>
            </a:extLst>
          </p:cNvPr>
          <p:cNvSpPr txBox="1"/>
          <p:nvPr/>
        </p:nvSpPr>
        <p:spPr>
          <a:xfrm>
            <a:off x="8451604" y="1412489"/>
            <a:ext cx="2926080" cy="31150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Credit Scoring Model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b="1" dirty="0"/>
              <a:t>Credit Score Group:</a:t>
            </a:r>
            <a:r>
              <a:rPr lang="en-US" sz="1000" dirty="0"/>
              <a:t> Scored using predefined ranges.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b="1" dirty="0"/>
              <a:t>Income Level Group:</a:t>
            </a:r>
            <a:r>
              <a:rPr lang="en-US" sz="1000" dirty="0"/>
              <a:t> Weighted heavily due to its impact on risk.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b="1" dirty="0"/>
              <a:t>Inquiry Index:</a:t>
            </a:r>
            <a:r>
              <a:rPr lang="en-US" sz="1000" dirty="0"/>
              <a:t> Reflects borrowing behavior and risk appetite.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b="1" dirty="0"/>
              <a:t>Debt-to-Income Ratio (DTI):</a:t>
            </a:r>
            <a:r>
              <a:rPr lang="en-US" sz="1000" dirty="0"/>
              <a:t> Accounts for financial stability.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Weights Assigned:</a:t>
            </a:r>
            <a:endParaRPr lang="en-US" sz="1400" dirty="0"/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Credit Score: 40%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Income Level: 30%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Inquiry Index: 10%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DTI: 20%</a:t>
            </a:r>
          </a:p>
          <a:p>
            <a:pPr marL="514350" lvl="1">
              <a:lnSpc>
                <a:spcPct val="90000"/>
              </a:lnSpc>
              <a:spcBef>
                <a:spcPts val="500"/>
              </a:spcBef>
            </a:pPr>
            <a:endParaRPr 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1E871-8DB1-E127-049E-9714B30C09AB}"/>
              </a:ext>
            </a:extLst>
          </p:cNvPr>
          <p:cNvSpPr txBox="1"/>
          <p:nvPr/>
        </p:nvSpPr>
        <p:spPr>
          <a:xfrm>
            <a:off x="4423834" y="4794250"/>
            <a:ext cx="5937249" cy="7200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lvl="1">
              <a:lnSpc>
                <a:spcPct val="90000"/>
              </a:lnSpc>
              <a:spcBef>
                <a:spcPts val="500"/>
              </a:spcBef>
            </a:pPr>
            <a:r>
              <a:rPr lang="en-US" sz="1600" b="1" dirty="0"/>
              <a:t>Sample Output of credit score model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000" dirty="0"/>
              <a:t>Super-prime borrower with high income and low DTI scored </a:t>
            </a:r>
            <a:r>
              <a:rPr lang="en-US" sz="1000" b="1" dirty="0"/>
              <a:t>0.87</a:t>
            </a:r>
            <a:r>
              <a:rPr lang="en-US" sz="1000" dirty="0"/>
              <a:t>.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000" dirty="0"/>
              <a:t>Subprime borrower with low income and high DTI scored </a:t>
            </a:r>
            <a:r>
              <a:rPr lang="en-US" sz="1000" b="1" dirty="0"/>
              <a:t>0.29</a:t>
            </a:r>
            <a:r>
              <a:rPr lang="en-US" sz="1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5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38DF4-6985-ABCA-F8E4-107C7F61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Random Forest Classifier for Claim Risk Prediction</a:t>
            </a:r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8FF8-5996-A813-3129-E0FAC86C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100">
                <a:ea typeface="+mn-lt"/>
                <a:cs typeface="+mn-lt"/>
              </a:rPr>
              <a:t>To classify claim data into risk categories (High, Medium, Low) using a Random Forest Classifier.</a:t>
            </a:r>
            <a:endParaRPr lang="en-US" sz="1100"/>
          </a:p>
          <a:p>
            <a:r>
              <a:rPr lang="en-US" sz="1100" b="1">
                <a:ea typeface="+mn-lt"/>
                <a:cs typeface="+mn-lt"/>
              </a:rPr>
              <a:t>High Risk: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Precision: </a:t>
            </a:r>
            <a:r>
              <a:rPr lang="en-US" sz="1100" b="1">
                <a:ea typeface="+mn-lt"/>
                <a:cs typeface="+mn-lt"/>
              </a:rPr>
              <a:t>1.00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Recall: </a:t>
            </a:r>
            <a:r>
              <a:rPr lang="en-US" sz="1100" b="1">
                <a:ea typeface="+mn-lt"/>
                <a:cs typeface="+mn-lt"/>
              </a:rPr>
              <a:t>0.80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F1-Score: </a:t>
            </a:r>
            <a:r>
              <a:rPr lang="en-US" sz="1100" b="1">
                <a:ea typeface="+mn-lt"/>
                <a:cs typeface="+mn-lt"/>
              </a:rPr>
              <a:t>0.89</a:t>
            </a:r>
            <a:endParaRPr lang="en-US" sz="1100"/>
          </a:p>
          <a:p>
            <a:r>
              <a:rPr lang="en-US" sz="1100" b="1">
                <a:ea typeface="+mn-lt"/>
                <a:cs typeface="+mn-lt"/>
              </a:rPr>
              <a:t>Low Risk: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Precision: </a:t>
            </a:r>
            <a:r>
              <a:rPr lang="en-US" sz="1100" b="1">
                <a:ea typeface="+mn-lt"/>
                <a:cs typeface="+mn-lt"/>
              </a:rPr>
              <a:t>1.00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Recall: </a:t>
            </a:r>
            <a:r>
              <a:rPr lang="en-US" sz="1100" b="1">
                <a:ea typeface="+mn-lt"/>
                <a:cs typeface="+mn-lt"/>
              </a:rPr>
              <a:t>1.00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F1-Score: </a:t>
            </a:r>
            <a:r>
              <a:rPr lang="en-US" sz="1100" b="1">
                <a:ea typeface="+mn-lt"/>
                <a:cs typeface="+mn-lt"/>
              </a:rPr>
              <a:t>1.00</a:t>
            </a:r>
            <a:endParaRPr lang="en-US" sz="1100"/>
          </a:p>
          <a:p>
            <a:r>
              <a:rPr lang="en-US" sz="1100" b="1">
                <a:ea typeface="+mn-lt"/>
                <a:cs typeface="+mn-lt"/>
              </a:rPr>
              <a:t>Medium Risk: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Precision: </a:t>
            </a:r>
            <a:r>
              <a:rPr lang="en-US" sz="1100" b="1">
                <a:ea typeface="+mn-lt"/>
                <a:cs typeface="+mn-lt"/>
              </a:rPr>
              <a:t>0.89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Recall: </a:t>
            </a:r>
            <a:r>
              <a:rPr lang="en-US" sz="1100" b="1">
                <a:ea typeface="+mn-lt"/>
                <a:cs typeface="+mn-lt"/>
              </a:rPr>
              <a:t>1.00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F1-Score: </a:t>
            </a:r>
            <a:r>
              <a:rPr lang="en-US" sz="1100" b="1">
                <a:ea typeface="+mn-lt"/>
                <a:cs typeface="+mn-lt"/>
              </a:rPr>
              <a:t>0.94</a:t>
            </a:r>
            <a:endParaRPr lang="en-US" sz="1100"/>
          </a:p>
          <a:p>
            <a:pPr marL="0" indent="0">
              <a:buNone/>
            </a:pPr>
            <a:endParaRPr lang="en-US" sz="11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100" b="1">
                <a:ea typeface="+mn-lt"/>
                <a:cs typeface="+mn-lt"/>
              </a:rPr>
              <a:t>Overall Accuracy:</a:t>
            </a:r>
            <a:r>
              <a:rPr lang="en-US" sz="1100">
                <a:ea typeface="+mn-lt"/>
                <a:cs typeface="+mn-lt"/>
              </a:rPr>
              <a:t> </a:t>
            </a:r>
            <a:r>
              <a:rPr lang="en-US" sz="1100" b="1">
                <a:ea typeface="+mn-lt"/>
                <a:cs typeface="+mn-lt"/>
              </a:rPr>
              <a:t>94%</a:t>
            </a:r>
            <a:endParaRPr lang="en-US" sz="1100"/>
          </a:p>
          <a:p>
            <a:pPr marL="0" indent="0">
              <a:buNone/>
            </a:pPr>
            <a:r>
              <a:rPr lang="en-US" sz="1100">
                <a:ea typeface="+mn-lt"/>
                <a:cs typeface="+mn-lt"/>
              </a:rPr>
              <a:t>Correct predictions dominate, with very few misclassifications: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High: 4 correct, 1 misclassified as Medium.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Low: 4 correct.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Medium: 8 correct.</a:t>
            </a:r>
            <a:endParaRPr lang="en-US" sz="1100"/>
          </a:p>
          <a:p>
            <a:pPr marL="457200" lvl="1" indent="0">
              <a:buNone/>
            </a:pPr>
            <a:endParaRPr lang="en-US" sz="1100" b="1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25919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C5D45-B50B-BE5F-EDB1-4C0D1A31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Recommendations</a:t>
            </a:r>
            <a:endParaRPr lang="en-US" sz="5400"/>
          </a:p>
        </p:txBody>
      </p:sp>
      <p:sp>
        <p:nvSpPr>
          <p:cNvPr id="6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4BEA-E050-6D21-54D6-951F15FA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200" b="1"/>
              <a:t>1. Premiums and Claims Trends</a:t>
            </a:r>
            <a:endParaRPr lang="en-US" sz="1200"/>
          </a:p>
          <a:p>
            <a:r>
              <a:rPr lang="en-US" sz="1200" b="1">
                <a:ea typeface="+mn-lt"/>
                <a:cs typeface="+mn-lt"/>
              </a:rPr>
              <a:t>Monitor Premium Adjustments:</a:t>
            </a:r>
            <a:r>
              <a:rPr lang="en-US" sz="1200">
                <a:ea typeface="+mn-lt"/>
                <a:cs typeface="+mn-lt"/>
              </a:rPr>
              <a:t> Analyze premium rates to ensure they align with claim trends and maintain profitability.</a:t>
            </a:r>
            <a:endParaRPr lang="en-US" sz="1200"/>
          </a:p>
          <a:p>
            <a:r>
              <a:rPr lang="en-US" sz="1200" b="1">
                <a:ea typeface="+mn-lt"/>
                <a:cs typeface="+mn-lt"/>
              </a:rPr>
              <a:t>Evaluate Claims Management:</a:t>
            </a:r>
            <a:r>
              <a:rPr lang="en-US" sz="1200">
                <a:ea typeface="+mn-lt"/>
                <a:cs typeface="+mn-lt"/>
              </a:rPr>
              <a:t> Investigate the sharp increase in claims (2020) to identify root causes (e.g., external economic factors, policy changes).</a:t>
            </a:r>
            <a:endParaRPr lang="en-US" sz="1200"/>
          </a:p>
          <a:p>
            <a:r>
              <a:rPr lang="en-US" sz="1200" b="1">
                <a:ea typeface="+mn-lt"/>
                <a:cs typeface="+mn-lt"/>
              </a:rPr>
              <a:t>Risk Mitigation:</a:t>
            </a:r>
            <a:r>
              <a:rPr lang="en-US" sz="1200">
                <a:ea typeface="+mn-lt"/>
                <a:cs typeface="+mn-lt"/>
              </a:rPr>
              <a:t> Adjust underwriting guidelines to minimize claim risks while maintaining competitive premiums.</a:t>
            </a:r>
            <a:endParaRPr lang="en-US" sz="1200"/>
          </a:p>
          <a:p>
            <a:endParaRPr lang="en-US" sz="1200"/>
          </a:p>
          <a:p>
            <a:pPr marL="0" indent="0">
              <a:buNone/>
            </a:pPr>
            <a:r>
              <a:rPr lang="en-US" sz="1200" b="1"/>
              <a:t>2. Correlation Between Premiums and Claims</a:t>
            </a:r>
            <a:endParaRPr lang="en-US" sz="1200"/>
          </a:p>
          <a:p>
            <a:r>
              <a:rPr lang="en-US" sz="1200" b="1">
                <a:ea typeface="+mn-lt"/>
                <a:cs typeface="+mn-lt"/>
              </a:rPr>
              <a:t>Enhance Predictive Modeling:</a:t>
            </a:r>
            <a:r>
              <a:rPr lang="en-US" sz="1200">
                <a:ea typeface="+mn-lt"/>
                <a:cs typeface="+mn-lt"/>
              </a:rPr>
              <a:t> Incorporate historical claim and premium data into models to improve pricing strategies.</a:t>
            </a:r>
            <a:endParaRPr lang="en-US" sz="1200"/>
          </a:p>
          <a:p>
            <a:r>
              <a:rPr lang="en-US" sz="1200" b="1">
                <a:ea typeface="+mn-lt"/>
                <a:cs typeface="+mn-lt"/>
              </a:rPr>
              <a:t>Targeted Policy Offerings:</a:t>
            </a:r>
            <a:r>
              <a:rPr lang="en-US" sz="1200">
                <a:ea typeface="+mn-lt"/>
                <a:cs typeface="+mn-lt"/>
              </a:rPr>
              <a:t> Leverage insights to design products catering to specific customer profiles with better claims-to-premium ratios.</a:t>
            </a:r>
            <a:endParaRPr lang="en-US" sz="1200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r>
              <a:rPr lang="en-US" sz="1200" b="1"/>
              <a:t>3. Loan Volume and Credit Score Analysis</a:t>
            </a:r>
            <a:endParaRPr lang="en-US" sz="1200"/>
          </a:p>
          <a:p>
            <a:r>
              <a:rPr lang="en-US" sz="1200" b="1">
                <a:ea typeface="+mn-lt"/>
                <a:cs typeface="+mn-lt"/>
              </a:rPr>
              <a:t>Focus on High-Value Segments:</a:t>
            </a:r>
            <a:r>
              <a:rPr lang="en-US" sz="1200">
                <a:ea typeface="+mn-lt"/>
                <a:cs typeface="+mn-lt"/>
              </a:rPr>
              <a:t> Concentrate on Super-prime and Prime customers in high and middle-income groups for stable and profitable loan portfolios.</a:t>
            </a:r>
            <a:endParaRPr lang="en-US" sz="1200"/>
          </a:p>
          <a:p>
            <a:r>
              <a:rPr lang="en-US" sz="1200" b="1">
                <a:ea typeface="+mn-lt"/>
                <a:cs typeface="+mn-lt"/>
              </a:rPr>
              <a:t>Expand Moderate-Income Lending:</a:t>
            </a:r>
            <a:r>
              <a:rPr lang="en-US" sz="1200">
                <a:ea typeface="+mn-lt"/>
                <a:cs typeface="+mn-lt"/>
              </a:rPr>
              <a:t> Explore untapped opportunities in moderate-income segments while carefully managing risks.</a:t>
            </a:r>
            <a:endParaRPr lang="en-US" sz="1200"/>
          </a:p>
          <a:p>
            <a:r>
              <a:rPr lang="en-US" sz="1200" b="1">
                <a:ea typeface="+mn-lt"/>
                <a:cs typeface="+mn-lt"/>
              </a:rPr>
              <a:t>Risk-Based Pricing:</a:t>
            </a:r>
            <a:r>
              <a:rPr lang="en-US" sz="1200">
                <a:ea typeface="+mn-lt"/>
                <a:cs typeface="+mn-lt"/>
              </a:rPr>
              <a:t> Adjust interest rates and loan terms for Subprime and Deep Subprime borrowers to balance risks and returns.</a:t>
            </a:r>
            <a:endParaRPr lang="en-US" sz="1200"/>
          </a:p>
          <a:p>
            <a:pPr marL="0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 b="1"/>
          </a:p>
          <a:p>
            <a:endParaRPr lang="en-US" sz="1200" b="1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2070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8BA1-D8D5-9BD1-34C4-33A48750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6EDC-2A96-22BA-A268-864AC250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b="1" dirty="0"/>
              <a:t>4. Delinquency Proxy vs. Tightness Index</a:t>
            </a:r>
            <a:endParaRPr lang="en-US" sz="1200"/>
          </a:p>
          <a:p>
            <a:pPr>
              <a:buFont typeface="Arial"/>
            </a:pPr>
            <a:r>
              <a:rPr lang="en-US" sz="1200" b="1" dirty="0"/>
              <a:t>Monitor Tightness Index:</a:t>
            </a:r>
            <a:r>
              <a:rPr lang="en-US" sz="1200" dirty="0"/>
              <a:t> Use tightness index trends as a leading indicator to anticipate delinquency rates and adjust credit policies.</a:t>
            </a:r>
          </a:p>
          <a:p>
            <a:pPr>
              <a:buFont typeface="Arial"/>
            </a:pPr>
            <a:r>
              <a:rPr lang="en-US" sz="1200" b="1" dirty="0"/>
              <a:t>Early Warning Systems:</a:t>
            </a:r>
            <a:r>
              <a:rPr lang="en-US" sz="1200" dirty="0"/>
              <a:t> Implement tools to flag rising delinquency risks, enabling preemptive action to mitigate defaults.</a:t>
            </a:r>
          </a:p>
          <a:p>
            <a:pPr>
              <a:buFont typeface="Arial"/>
            </a:pPr>
            <a:r>
              <a:rPr lang="en-US" sz="1200" b="1" dirty="0"/>
              <a:t>Flexible Credit Policies:</a:t>
            </a:r>
            <a:r>
              <a:rPr lang="en-US" sz="1200" dirty="0"/>
              <a:t> Offer credit relief programs during periods of high tightness to reduce delinquencies.</a:t>
            </a:r>
          </a:p>
          <a:p>
            <a:pPr>
              <a:buFont typeface="Arial"/>
            </a:pPr>
            <a:endParaRPr lang="en-US" sz="1200"/>
          </a:p>
          <a:p>
            <a:pPr>
              <a:buNone/>
            </a:pPr>
            <a:r>
              <a:rPr lang="en-US" sz="1200" b="1" dirty="0"/>
              <a:t>5. Loan Volume by Income and Credit Score</a:t>
            </a:r>
            <a:endParaRPr lang="en-US" sz="1200"/>
          </a:p>
          <a:p>
            <a:pPr>
              <a:buFont typeface="Arial"/>
            </a:pPr>
            <a:r>
              <a:rPr lang="en-US" sz="1200" b="1" dirty="0">
                <a:ea typeface="+mn-lt"/>
                <a:cs typeface="+mn-lt"/>
              </a:rPr>
              <a:t>Segmented Marketing Strategies:</a:t>
            </a:r>
            <a:r>
              <a:rPr lang="en-US" sz="1200" dirty="0">
                <a:ea typeface="+mn-lt"/>
                <a:cs typeface="+mn-lt"/>
              </a:rPr>
              <a:t> Target high-income Super-prime and Prime customers with customized campaigns.</a:t>
            </a:r>
            <a:endParaRPr lang="en-US" sz="1200"/>
          </a:p>
          <a:p>
            <a:pPr>
              <a:buFont typeface="Arial"/>
            </a:pPr>
            <a:r>
              <a:rPr lang="en-US" sz="1200" b="1" dirty="0">
                <a:ea typeface="+mn-lt"/>
                <a:cs typeface="+mn-lt"/>
              </a:rPr>
              <a:t>Innovative Products for Lower Income Groups:</a:t>
            </a:r>
            <a:r>
              <a:rPr lang="en-US" sz="1200" dirty="0">
                <a:ea typeface="+mn-lt"/>
                <a:cs typeface="+mn-lt"/>
              </a:rPr>
              <a:t> Design products with reduced risk for Low-income and Subprime customers.</a:t>
            </a:r>
            <a:endParaRPr lang="en-US" sz="1200"/>
          </a:p>
          <a:p>
            <a:pPr>
              <a:buFont typeface="Arial"/>
            </a:pPr>
            <a:r>
              <a:rPr lang="en-US" sz="1200" b="1" dirty="0">
                <a:ea typeface="+mn-lt"/>
                <a:cs typeface="+mn-lt"/>
              </a:rPr>
              <a:t>Income-Based Loan Caps:</a:t>
            </a:r>
            <a:r>
              <a:rPr lang="en-US" sz="1200" dirty="0">
                <a:ea typeface="+mn-lt"/>
                <a:cs typeface="+mn-lt"/>
              </a:rPr>
              <a:t> Implement stricter terms or caps for lower-income groups to limit default risks.</a:t>
            </a:r>
            <a:endParaRPr lang="en-US" sz="1200"/>
          </a:p>
          <a:p>
            <a:pPr>
              <a:buFont typeface="Arial"/>
              <a:buChar char="•"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6. General Insights</a:t>
            </a:r>
            <a:endParaRPr lang="en-US" sz="1200" dirty="0"/>
          </a:p>
          <a:p>
            <a:pPr>
              <a:buFont typeface="Arial"/>
            </a:pPr>
            <a:r>
              <a:rPr lang="en-US" sz="1200" b="1" dirty="0">
                <a:ea typeface="+mn-lt"/>
                <a:cs typeface="+mn-lt"/>
              </a:rPr>
              <a:t>Data-Driven Policy Adjustments:</a:t>
            </a:r>
            <a:r>
              <a:rPr lang="en-US" sz="1200" dirty="0">
                <a:ea typeface="+mn-lt"/>
                <a:cs typeface="+mn-lt"/>
              </a:rPr>
              <a:t> Revise pricing and lending policies based on income, risk, and trend analyses.</a:t>
            </a:r>
            <a:endParaRPr lang="en-US" sz="1200"/>
          </a:p>
          <a:p>
            <a:pPr>
              <a:buFont typeface="Arial"/>
            </a:pPr>
            <a:r>
              <a:rPr lang="en-US" sz="1200" b="1" dirty="0">
                <a:ea typeface="+mn-lt"/>
                <a:cs typeface="+mn-lt"/>
              </a:rPr>
              <a:t>Invest in Predictive Analytics:</a:t>
            </a:r>
            <a:r>
              <a:rPr lang="en-US" sz="1200" dirty="0">
                <a:ea typeface="+mn-lt"/>
                <a:cs typeface="+mn-lt"/>
              </a:rPr>
              <a:t> Enhance models for premium pricing, claims prediction, and risk assessment using real-time data.</a:t>
            </a:r>
            <a:endParaRPr lang="en-US" sz="1200"/>
          </a:p>
          <a:p>
            <a:pPr>
              <a:buFont typeface="Arial"/>
            </a:pPr>
            <a:r>
              <a:rPr lang="en-US" sz="1200" b="1" dirty="0">
                <a:ea typeface="+mn-lt"/>
                <a:cs typeface="+mn-lt"/>
              </a:rPr>
              <a:t>Focus on Retention:</a:t>
            </a:r>
            <a:r>
              <a:rPr lang="en-US" sz="1200" dirty="0">
                <a:ea typeface="+mn-lt"/>
                <a:cs typeface="+mn-lt"/>
              </a:rPr>
              <a:t> Retain high-value customers (Super-prime/Prime in High/Middle-income groups) through loyalty programs and premium services.</a:t>
            </a: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6218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DFD85-430D-1421-BCAD-210887D5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C439-2B1E-0884-D2E9-40D5DB6E1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43420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b="1" dirty="0"/>
              <a:t>7. For Auto Insurance Companies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Risk-Based Pricing:</a:t>
            </a:r>
            <a:r>
              <a:rPr lang="en-US" sz="1700" dirty="0">
                <a:ea typeface="+mn-lt"/>
                <a:cs typeface="+mn-lt"/>
              </a:rPr>
              <a:t> Use state-wise risk analysis for dynamic premium adjustments.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Claims Management:</a:t>
            </a:r>
            <a:r>
              <a:rPr lang="en-US" sz="1700" dirty="0">
                <a:ea typeface="+mn-lt"/>
                <a:cs typeface="+mn-lt"/>
              </a:rPr>
              <a:t> Leverage telematics for fraud detection and rewarding safe driving.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State-Specific Policies:</a:t>
            </a:r>
            <a:r>
              <a:rPr lang="en-US" sz="1700" dirty="0">
                <a:ea typeface="+mn-lt"/>
                <a:cs typeface="+mn-lt"/>
              </a:rPr>
              <a:t> Offer customized products for states with unique risks (e.g., theft or weather damage).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8. For Auto Lenders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Credit Risk Assessment:</a:t>
            </a:r>
            <a:r>
              <a:rPr lang="en-US" sz="1700" dirty="0">
                <a:ea typeface="+mn-lt"/>
                <a:cs typeface="+mn-lt"/>
              </a:rPr>
              <a:t> Dynamically evaluate borrower risk using advanced scoring frameworks.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Flexible Loan Products:</a:t>
            </a:r>
            <a:r>
              <a:rPr lang="en-US" sz="1700" dirty="0">
                <a:ea typeface="+mn-lt"/>
                <a:cs typeface="+mn-lt"/>
              </a:rPr>
              <a:t> Provide income-adjusted repayment plans for subprime borrowers.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Real-Time Monitoring:</a:t>
            </a:r>
            <a:r>
              <a:rPr lang="en-US" sz="1700" dirty="0">
                <a:ea typeface="+mn-lt"/>
                <a:cs typeface="+mn-lt"/>
              </a:rPr>
              <a:t> Track delinquency and inquiry trends to mitigate risks early.</a:t>
            </a:r>
            <a:endParaRPr lang="en-US" sz="1700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9. Telematics Integration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Use telematics insights for both industries to enhance personalization, improve risk profiling, and incentivize safer behavior.</a:t>
            </a:r>
            <a:endParaRPr lang="en-US" sz="1700" dirty="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12725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266F5-6D99-8203-3C33-F060710E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endParaRPr lang="en-US" sz="5400" b="1" dirty="0"/>
          </a:p>
          <a:p>
            <a:r>
              <a:rPr lang="en-US" sz="6000" b="1" dirty="0"/>
              <a:t>Limitations and Future Work</a:t>
            </a:r>
            <a:endParaRPr lang="en-US" sz="5400" dirty="0"/>
          </a:p>
          <a:p>
            <a:endParaRPr lang="en-US" sz="54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FD22-2FA0-F0E5-3361-DB422CA5E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b="1">
                <a:ea typeface="+mn-lt"/>
                <a:cs typeface="+mn-lt"/>
              </a:rPr>
              <a:t>Limitations</a:t>
            </a:r>
            <a:r>
              <a:rPr lang="en-US" sz="1700">
                <a:ea typeface="+mn-lt"/>
                <a:cs typeface="+mn-lt"/>
              </a:rPr>
              <a:t>:</a:t>
            </a:r>
            <a:endParaRPr lang="en-US" sz="1700"/>
          </a:p>
          <a:p>
            <a:pPr>
              <a:buFont typeface="Wingdings" panose="020B0604020202020204" pitchFamily="34" charset="0"/>
              <a:buChar char="Ø"/>
            </a:pPr>
            <a:r>
              <a:rPr lang="en-US" sz="1700" b="1">
                <a:ea typeface="+mn-lt"/>
                <a:cs typeface="+mn-lt"/>
              </a:rPr>
              <a:t>Data Gaps:</a:t>
            </a:r>
            <a:r>
              <a:rPr lang="en-US" sz="1700">
                <a:ea typeface="+mn-lt"/>
                <a:cs typeface="+mn-lt"/>
              </a:rPr>
              <a:t> Some datasets lacked consistent historical data or coverage across all regions.</a:t>
            </a:r>
            <a:endParaRPr lang="en-US" sz="1700"/>
          </a:p>
          <a:p>
            <a:pPr>
              <a:buFont typeface="Wingdings" panose="020B0604020202020204" pitchFamily="34" charset="0"/>
              <a:buChar char="Ø"/>
            </a:pPr>
            <a:r>
              <a:rPr lang="en-US" sz="1700" b="1">
                <a:ea typeface="+mn-lt"/>
                <a:cs typeface="+mn-lt"/>
              </a:rPr>
              <a:t>Assumptions in Models:</a:t>
            </a:r>
            <a:r>
              <a:rPr lang="en-US" sz="1700">
                <a:ea typeface="+mn-lt"/>
                <a:cs typeface="+mn-lt"/>
              </a:rPr>
              <a:t> Credit scoring weights and thresholds may require further validation.</a:t>
            </a:r>
            <a:endParaRPr lang="en-US" sz="1700"/>
          </a:p>
          <a:p>
            <a:pPr>
              <a:buFont typeface="Wingdings" panose="020B0604020202020204" pitchFamily="34" charset="0"/>
              <a:buChar char="Ø"/>
            </a:pPr>
            <a:r>
              <a:rPr lang="en-US" sz="1700" b="1">
                <a:ea typeface="+mn-lt"/>
                <a:cs typeface="+mn-lt"/>
              </a:rPr>
              <a:t>External Factors:</a:t>
            </a:r>
            <a:r>
              <a:rPr lang="en-US" sz="1700">
                <a:ea typeface="+mn-lt"/>
                <a:cs typeface="+mn-lt"/>
              </a:rPr>
              <a:t> Macroeconomic changes (e.g., inflation, unemployment) not fully incorporated.</a:t>
            </a:r>
            <a:endParaRPr lang="en-US" sz="1700"/>
          </a:p>
          <a:p>
            <a:pPr>
              <a:buFont typeface="Wingdings"/>
              <a:buChar char="Ø"/>
            </a:pPr>
            <a:endParaRPr lang="en-US" sz="1700"/>
          </a:p>
          <a:p>
            <a:pPr marL="971550" lvl="1" indent="-285750">
              <a:buFont typeface="Arial"/>
              <a:buChar char="•"/>
            </a:pPr>
            <a:endParaRPr lang="en-US" sz="1700"/>
          </a:p>
          <a:p>
            <a:pPr marL="0" indent="0">
              <a:buNone/>
            </a:pPr>
            <a:r>
              <a:rPr lang="en-US" sz="1700" b="1">
                <a:ea typeface="+mn-lt"/>
                <a:cs typeface="+mn-lt"/>
              </a:rPr>
              <a:t>Future Investigation</a:t>
            </a:r>
            <a:r>
              <a:rPr lang="en-US" sz="1700">
                <a:ea typeface="+mn-lt"/>
                <a:cs typeface="+mn-lt"/>
              </a:rPr>
              <a:t>: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1700" b="1">
                <a:ea typeface="+mn-lt"/>
                <a:cs typeface="+mn-lt"/>
              </a:rPr>
              <a:t>Refine Scoring Models:</a:t>
            </a:r>
            <a:r>
              <a:rPr lang="en-US" sz="1700">
                <a:ea typeface="+mn-lt"/>
                <a:cs typeface="+mn-lt"/>
              </a:rPr>
              <a:t> Incorporate real-time data and machine learning for adaptive scoring.</a:t>
            </a:r>
            <a:endParaRPr lang="en-US" sz="170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1700" b="1">
                <a:ea typeface="+mn-lt"/>
                <a:cs typeface="+mn-lt"/>
              </a:rPr>
              <a:t>Expand Analysis Scope:</a:t>
            </a:r>
            <a:r>
              <a:rPr lang="en-US" sz="1700">
                <a:ea typeface="+mn-lt"/>
                <a:cs typeface="+mn-lt"/>
              </a:rPr>
              <a:t> Include macroeconomic indicators for broader context.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1700" b="1">
                <a:ea typeface="+mn-lt"/>
                <a:cs typeface="+mn-lt"/>
              </a:rPr>
              <a:t>Telematics Integration:</a:t>
            </a:r>
            <a:r>
              <a:rPr lang="en-US" sz="1700">
                <a:ea typeface="+mn-lt"/>
                <a:cs typeface="+mn-lt"/>
              </a:rPr>
              <a:t> Pilot telematics-based policies and assess their impact on claims and delinquencies.</a:t>
            </a: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61542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1C919-06F9-A0A5-D0C4-1A0E588B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Aptos"/>
              </a:rPr>
              <a:t>Thank You</a:t>
            </a:r>
            <a:endParaRPr lang="en-US" sz="54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250D-63B6-CE57-E6F8-D7E9424A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448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3ED6-B0C5-25D6-9DC0-6091BFF4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Key Insights from Data Analysis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71877D0-63A1-7FF6-8B61-0A473424F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0138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5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0029F-1211-B297-CEA5-614FDB8B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 b="1" baseline="0">
                <a:latin typeface="Aptos"/>
              </a:rPr>
              <a:t>Trends in Premiums and Claims Over Time</a:t>
            </a:r>
            <a:r>
              <a:rPr lang="en-US" sz="4100" baseline="0">
                <a:latin typeface="Aptos"/>
              </a:rPr>
              <a:t>:</a:t>
            </a:r>
            <a:endParaRPr lang="en-US" sz="4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10">
            <a:extLst>
              <a:ext uri="{FF2B5EF4-FFF2-40B4-BE49-F238E27FC236}">
                <a16:creationId xmlns:a16="http://schemas.microsoft.com/office/drawing/2014/main" id="{221153DD-1A63-9F2F-11C7-0CB73C1B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3425008"/>
            <a:ext cx="4530898" cy="2813951"/>
          </a:xfrm>
        </p:spPr>
        <p:txBody>
          <a:bodyPr anchor="ctr">
            <a:normAutofit fontScale="92500" lnSpcReduction="20000"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A consistent decline in average premiums from 2018 to 2020.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Indicates potential shifts in pricing strategies or competitive pressures.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Average claims dropped sharply in 2019 but recovered slightly in 2020. Suggests possible changes in claim frequency, severity, or external factors like economic conditions. 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Premiums declined steadily, while claims fluctuated. Highlights the need for insurers to align premium pricing with claim patterns for sustainability.</a:t>
            </a:r>
            <a:endParaRPr lang="en-US" sz="1400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/>
              <a:t>The sharp drop in claims in 2019 could be linked to external economic or behavioral shifts.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/>
              <a:t>The upward trend in claims in 2020 may suggest recovery or increased risk exposure.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  <a:p>
            <a:pPr>
              <a:spcBef>
                <a:spcPts val="0"/>
              </a:spcBef>
              <a:buFont typeface="Wingdings" panose="020B0604020202020204" pitchFamily="34" charset="0"/>
              <a:buChar char="Ø"/>
            </a:pPr>
            <a:endParaRPr lang="en-US" sz="1400"/>
          </a:p>
          <a:p>
            <a:pPr lvl="1"/>
            <a:endParaRPr lang="en-US" sz="1400"/>
          </a:p>
          <a:p>
            <a:pPr>
              <a:buFont typeface="Wingdings" panose="020B0604020202020204" pitchFamily="34" charset="0"/>
              <a:buChar char="Ø"/>
            </a:pPr>
            <a:endParaRPr lang="en-US" sz="1400"/>
          </a:p>
          <a:p>
            <a:pPr>
              <a:buFont typeface="Wingdings" panose="020B0604020202020204" pitchFamily="34" charset="0"/>
              <a:buChar char="Ø"/>
            </a:pPr>
            <a:endParaRPr lang="en-US" sz="1400"/>
          </a:p>
          <a:p>
            <a:pPr>
              <a:buFont typeface="Wingdings" panose="020B0604020202020204" pitchFamily="34" charset="0"/>
              <a:buChar char="Ø"/>
            </a:pP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A16EC-BFB6-7B44-5C72-55DC1313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66683"/>
            <a:ext cx="5150277" cy="2549387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5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B0B08-D2E9-A7B9-5EDC-D0797FD4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Correlation Between Premiums and Claims</a:t>
            </a: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7B3295-37CF-CC1F-9DE3-FD3E25B0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sz="1700">
                <a:ea typeface="+mn-lt"/>
                <a:cs typeface="+mn-lt"/>
              </a:rPr>
              <a:t>The correlation coefficients between premiums and claims are indicating weak or no linear relationship.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sz="1700" b="1">
                <a:ea typeface="+mn-lt"/>
                <a:cs typeface="+mn-lt"/>
              </a:rPr>
              <a:t>2019</a:t>
            </a:r>
            <a:r>
              <a:rPr lang="en-US" sz="1700">
                <a:ea typeface="+mn-lt"/>
                <a:cs typeface="+mn-lt"/>
              </a:rPr>
              <a:t> shows the highest correlation between premiums and claims (0.09).</a:t>
            </a:r>
            <a:endParaRPr lang="en-US" sz="1700"/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sz="1700">
                <a:ea typeface="+mn-lt"/>
                <a:cs typeface="+mn-lt"/>
              </a:rPr>
              <a:t>Minimal correlation is observed in 2018 and 2020 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sz="1700">
                <a:ea typeface="+mn-lt"/>
                <a:cs typeface="+mn-lt"/>
              </a:rPr>
              <a:t>A slight negative correlation (-0.01) between premiums and claims in 2020, possibly due to external factors like economic changes or policy adjustments.</a:t>
            </a:r>
            <a:endParaRPr lang="en-US" sz="1700"/>
          </a:p>
          <a:p>
            <a:pPr marL="457200" lvl="1" indent="0">
              <a:buNone/>
            </a:pPr>
            <a:endParaRPr lang="en-US" sz="1700"/>
          </a:p>
          <a:p>
            <a:pPr marL="457200" lvl="1" indent="0">
              <a:buNone/>
            </a:pPr>
            <a:endParaRPr lang="en-US" sz="1700"/>
          </a:p>
          <a:p>
            <a:endParaRPr lang="en-US" sz="1700"/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01D8EAC5-4D2F-4759-D645-EB33E02B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2" y="2484255"/>
            <a:ext cx="4448196" cy="371424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0A67B-5DE8-4318-C228-F32D64CE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300">
                <a:ea typeface="+mj-lt"/>
                <a:cs typeface="+mj-lt"/>
              </a:rPr>
              <a:t>Yearly Trends in Premiums and Claims (2018–2020)</a:t>
            </a:r>
            <a:endParaRPr lang="en-US" sz="33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686CBB-88C2-6E46-1F15-F0472BF5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Premium Growth:</a:t>
            </a:r>
            <a:r>
              <a:rPr lang="en-US" sz="1800">
                <a:ea typeface="+mn-lt"/>
                <a:cs typeface="+mn-lt"/>
              </a:rPr>
              <a:t> Premiums increased significantly over the three years, peaking in 2020. This suggests growing revenue for insurers.</a:t>
            </a:r>
          </a:p>
          <a:p>
            <a:r>
              <a:rPr lang="en-US" sz="1800" b="1">
                <a:ea typeface="+mn-lt"/>
                <a:cs typeface="+mn-lt"/>
              </a:rPr>
              <a:t>Claim Trends:</a:t>
            </a:r>
            <a:r>
              <a:rPr lang="en-US" sz="1800">
                <a:ea typeface="+mn-lt"/>
                <a:cs typeface="+mn-lt"/>
              </a:rPr>
              <a:t> Claims, although low in previous years, surged dramatically in 2020, indicating potential risks or high claim activities.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Insight:</a:t>
            </a:r>
            <a:r>
              <a:rPr lang="en-US" sz="1800">
                <a:ea typeface="+mn-lt"/>
                <a:cs typeface="+mn-lt"/>
              </a:rPr>
              <a:t> The disparity between claims and premiums in earlier years might suggest efficient cost management, but the surge in claims in 2020 requires further investigation.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claims&#10;&#10;AI-generated content may be incorrect.">
            <a:extLst>
              <a:ext uri="{FF2B5EF4-FFF2-40B4-BE49-F238E27FC236}">
                <a16:creationId xmlns:a16="http://schemas.microsoft.com/office/drawing/2014/main" id="{AFB70A42-0756-F102-B6DD-800BF22C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06" y="841905"/>
            <a:ext cx="4065224" cy="23171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4AE26A-5B50-17B7-9C43-7F11005E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406" y="3703659"/>
            <a:ext cx="4065224" cy="231717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9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FC86-3D1F-FD7C-EBD1-85C0B258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Delinquency Proxy vs. Tightness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359D0A-D9B4-C64E-75C7-231A5D32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500"/>
              <a:t>A strong negative correlation exists between delinquency proxy and the tightness index.</a:t>
            </a:r>
          </a:p>
          <a:p>
            <a:pPr marL="285750"/>
            <a:r>
              <a:rPr lang="en-US" sz="1500"/>
              <a:t>Higher tightness indicates stricter lending standards, resulting in lower delinquency rates.</a:t>
            </a:r>
          </a:p>
          <a:p>
            <a:pPr marL="285750"/>
            <a:r>
              <a:rPr lang="en-US" sz="1500"/>
              <a:t>Stricter policies on lending lead to reduced risk of delinquency.</a:t>
            </a:r>
          </a:p>
          <a:p>
            <a:pPr marL="285750"/>
            <a:r>
              <a:rPr lang="en-US" sz="1500"/>
              <a:t>Balance between tightening policies and maintaining borrower inclusivity is crucial.</a:t>
            </a:r>
            <a:endParaRPr lang="en-US" sz="1500" b="1"/>
          </a:p>
          <a:p>
            <a:pPr marL="285750"/>
            <a:r>
              <a:rPr lang="en-US" sz="1500"/>
              <a:t>Implement dynamic policies where the tightness index is adjusted based on economic conditions to manage risk effectively.</a:t>
            </a:r>
            <a:endParaRPr lang="en-US" sz="1500" b="1"/>
          </a:p>
          <a:p>
            <a:endParaRPr lang="en-US" sz="15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dots&#10;&#10;AI-generated content may be incorrect.">
            <a:extLst>
              <a:ext uri="{FF2B5EF4-FFF2-40B4-BE49-F238E27FC236}">
                <a16:creationId xmlns:a16="http://schemas.microsoft.com/office/drawing/2014/main" id="{FBBA8697-BB7D-48E9-71BC-ECE67A58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11599"/>
            <a:ext cx="5628018" cy="36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3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99708-41B5-DD73-6A96-3EE9D5B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Loan Volume by Credit Score Group</a:t>
            </a:r>
            <a:endParaRPr lang="en-US" sz="48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BEF4-2578-05A6-4B3B-7CF3F77C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300" dirty="0">
                <a:ea typeface="+mn-lt"/>
                <a:cs typeface="+mn-lt"/>
              </a:rPr>
              <a:t>Super-prime borrowers dominate the loan volume distribution.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Subprime and deep subprime groups contribute significantly less to the total loan volume.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Lending to high-risk borrowers (subprime and deep subprime) is limited, likely due to their higher default rates.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Develop targeted strategies for near-prime and prime borrowers to increase the market share while maintaining manageable risk levels.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Offer tailored products for subprime borrowers with appropriate risk mitigation measures like higher interest rates or co-signing requirements.</a:t>
            </a:r>
            <a:endParaRPr lang="en-US" sz="1300" dirty="0"/>
          </a:p>
          <a:p>
            <a:endParaRPr lang="en-US" sz="1300"/>
          </a:p>
        </p:txBody>
      </p:sp>
      <p:pic>
        <p:nvPicPr>
          <p:cNvPr id="4" name="Picture 3" descr="A graph of a credit score group&#10;&#10;AI-generated content may be incorrect.">
            <a:extLst>
              <a:ext uri="{FF2B5EF4-FFF2-40B4-BE49-F238E27FC236}">
                <a16:creationId xmlns:a16="http://schemas.microsoft.com/office/drawing/2014/main" id="{1A50B889-9CE5-1E53-46D0-1919DB8A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5" r="19877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90267-010E-5D9A-DF25-8FB00212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Loan Volume Analysis by Income Level and Credit Score Group</a:t>
            </a:r>
            <a:endParaRPr lang="en-US" sz="2800"/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8A806D1E-5790-A446-3B10-C5637DF9D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 Loan volumes are highest for individuals in the "High" and "Middle" income groups, irrespective of the credit score group.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Lower-income groups ("Low") contribute less to overall loan volumes, indicating limited lending to this segment.</a:t>
            </a:r>
            <a:endParaRPr lang="en-US" sz="1400"/>
          </a:p>
          <a:p>
            <a:pPr marL="0" indent="0">
              <a:buNone/>
            </a:pPr>
            <a:endParaRPr lang="en-US" sz="1400" b="1"/>
          </a:p>
          <a:p>
            <a:r>
              <a:rPr lang="en-US" sz="1400">
                <a:ea typeface="+mn-lt"/>
                <a:cs typeface="+mn-lt"/>
              </a:rPr>
              <a:t>In the "High" and "Middle" income groups, Super-prime loans make up a significant proportion of the total volume.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Deep subprime and Subprime loans are a smaller share, reflecting stricter lending policies for higher-risk customers.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Lending businesses may focus more on lower-risk customers in higher-income brackets for profitability and reduced risk.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6B469-FEE3-E77E-BC4A-B8C228C6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94" y="841905"/>
            <a:ext cx="3910849" cy="2317178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C2A988-D693-7DEE-B6CC-0A197123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71" y="3703659"/>
            <a:ext cx="4271295" cy="2317178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9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5E6A5-9C54-9F4D-02B2-6F3535A1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Predict insurance premiums using different models and compare their performance.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4240-74FC-A284-90DB-12195A8C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AutoNum type="arabicParenR"/>
            </a:pPr>
            <a:r>
              <a:rPr lang="en-US" sz="800" b="1">
                <a:ea typeface="+mn-lt"/>
                <a:cs typeface="+mn-lt"/>
              </a:rPr>
              <a:t>Random Forest</a:t>
            </a:r>
            <a:endParaRPr lang="en-US" sz="800"/>
          </a:p>
          <a:p>
            <a:pPr>
              <a:buAutoNum type="arabicParenR"/>
            </a:pPr>
            <a:r>
              <a:rPr lang="en-US" sz="800" b="1">
                <a:ea typeface="+mn-lt"/>
                <a:cs typeface="+mn-lt"/>
              </a:rPr>
              <a:t>Linear Regression</a:t>
            </a:r>
          </a:p>
          <a:p>
            <a:pPr marL="0" indent="0">
              <a:buNone/>
            </a:pPr>
            <a:endParaRPr lang="en-US" sz="8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800" b="1">
                <a:ea typeface="+mn-lt"/>
                <a:cs typeface="+mn-lt"/>
              </a:rPr>
              <a:t>Initial Model Comparison Results:</a:t>
            </a:r>
            <a:endParaRPr lang="en-US" sz="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800">
                <a:ea typeface="+mn-lt"/>
                <a:cs typeface="+mn-lt"/>
              </a:rPr>
              <a:t>The models were tested for their ability to predict insurance premiums based on given features.</a:t>
            </a:r>
            <a:endParaRPr lang="en-US" sz="800"/>
          </a:p>
          <a:p>
            <a:pPr marL="0" indent="0">
              <a:buNone/>
            </a:pPr>
            <a:endParaRPr lang="en-US" sz="800">
              <a:ea typeface="+mn-lt"/>
              <a:cs typeface="+mn-lt"/>
            </a:endParaRPr>
          </a:p>
          <a:p>
            <a:pPr>
              <a:buAutoNum type="arabicParenR"/>
            </a:pPr>
            <a:r>
              <a:rPr lang="en-US" sz="800" b="1">
                <a:ea typeface="+mn-lt"/>
                <a:cs typeface="+mn-lt"/>
              </a:rPr>
              <a:t>Performance Metrics (Initial Results):</a:t>
            </a:r>
            <a:endParaRPr lang="en-US" sz="800"/>
          </a:p>
          <a:p>
            <a:pPr lvl="1"/>
            <a:r>
              <a:rPr lang="en-US" sz="800" b="1">
                <a:ea typeface="+mn-lt"/>
                <a:cs typeface="+mn-lt"/>
              </a:rPr>
              <a:t>Linear Regression:</a:t>
            </a:r>
            <a:endParaRPr lang="en-US" sz="800"/>
          </a:p>
          <a:p>
            <a:pPr lvl="2"/>
            <a:r>
              <a:rPr lang="en-US" sz="800" b="1">
                <a:ea typeface="+mn-lt"/>
                <a:cs typeface="+mn-lt"/>
              </a:rPr>
              <a:t>RMSE:</a:t>
            </a:r>
            <a:r>
              <a:rPr lang="en-US" sz="800">
                <a:ea typeface="+mn-lt"/>
                <a:cs typeface="+mn-lt"/>
              </a:rPr>
              <a:t> 0.44</a:t>
            </a:r>
            <a:endParaRPr lang="en-US" sz="800"/>
          </a:p>
          <a:p>
            <a:pPr lvl="2"/>
            <a:r>
              <a:rPr lang="en-US" sz="800" b="1">
                <a:ea typeface="+mn-lt"/>
                <a:cs typeface="+mn-lt"/>
              </a:rPr>
              <a:t>R² Score:</a:t>
            </a:r>
            <a:r>
              <a:rPr lang="en-US" sz="800">
                <a:ea typeface="+mn-lt"/>
                <a:cs typeface="+mn-lt"/>
              </a:rPr>
              <a:t> -0.30 (underperforming, indicates poor fit)</a:t>
            </a:r>
            <a:endParaRPr lang="en-US" sz="800"/>
          </a:p>
          <a:p>
            <a:pPr lvl="1"/>
            <a:r>
              <a:rPr lang="en-US" sz="800" b="1">
                <a:ea typeface="+mn-lt"/>
                <a:cs typeface="+mn-lt"/>
              </a:rPr>
              <a:t>Random Forest:</a:t>
            </a:r>
            <a:endParaRPr lang="en-US" sz="800"/>
          </a:p>
          <a:p>
            <a:pPr lvl="2"/>
            <a:r>
              <a:rPr lang="en-US" sz="800" b="1">
                <a:ea typeface="+mn-lt"/>
                <a:cs typeface="+mn-lt"/>
              </a:rPr>
              <a:t>RMSE:</a:t>
            </a:r>
            <a:r>
              <a:rPr lang="en-US" sz="800">
                <a:ea typeface="+mn-lt"/>
                <a:cs typeface="+mn-lt"/>
              </a:rPr>
              <a:t> 0.44</a:t>
            </a:r>
            <a:endParaRPr lang="en-US" sz="800"/>
          </a:p>
          <a:p>
            <a:pPr lvl="2"/>
            <a:r>
              <a:rPr lang="en-US" sz="800" b="1">
                <a:ea typeface="+mn-lt"/>
                <a:cs typeface="+mn-lt"/>
              </a:rPr>
              <a:t>R² Score:</a:t>
            </a:r>
            <a:r>
              <a:rPr lang="en-US" sz="800">
                <a:ea typeface="+mn-lt"/>
                <a:cs typeface="+mn-lt"/>
              </a:rPr>
              <a:t> -0.31 (similar performance, slight underfitting)</a:t>
            </a:r>
            <a:endParaRPr lang="en-US" sz="800"/>
          </a:p>
          <a:p>
            <a:pPr marL="914400" lvl="2" indent="0">
              <a:buNone/>
            </a:pPr>
            <a:endParaRPr lang="en-US" sz="800">
              <a:ea typeface="+mn-lt"/>
              <a:cs typeface="+mn-lt"/>
            </a:endParaRPr>
          </a:p>
          <a:p>
            <a:pPr>
              <a:buAutoNum type="arabicParenR"/>
            </a:pPr>
            <a:r>
              <a:rPr lang="en-US" sz="800" b="1">
                <a:ea typeface="+mn-lt"/>
                <a:cs typeface="+mn-lt"/>
              </a:rPr>
              <a:t>Performance Metrics (Improved Results):</a:t>
            </a:r>
            <a:endParaRPr lang="en-US" sz="800"/>
          </a:p>
          <a:p>
            <a:pPr lvl="1"/>
            <a:r>
              <a:rPr lang="en-US" sz="800" b="1">
                <a:ea typeface="+mn-lt"/>
                <a:cs typeface="+mn-lt"/>
              </a:rPr>
              <a:t>Linear Regression:</a:t>
            </a:r>
            <a:endParaRPr lang="en-US" sz="800"/>
          </a:p>
          <a:p>
            <a:pPr lvl="2"/>
            <a:r>
              <a:rPr lang="en-US" sz="800" b="1">
                <a:ea typeface="+mn-lt"/>
                <a:cs typeface="+mn-lt"/>
              </a:rPr>
              <a:t>RMSE:</a:t>
            </a:r>
            <a:r>
              <a:rPr lang="en-US" sz="800">
                <a:ea typeface="+mn-lt"/>
                <a:cs typeface="+mn-lt"/>
              </a:rPr>
              <a:t> 0.01</a:t>
            </a:r>
            <a:endParaRPr lang="en-US" sz="800"/>
          </a:p>
          <a:p>
            <a:pPr lvl="2"/>
            <a:r>
              <a:rPr lang="en-US" sz="800" b="1">
                <a:ea typeface="+mn-lt"/>
                <a:cs typeface="+mn-lt"/>
              </a:rPr>
              <a:t>R² Score:</a:t>
            </a:r>
            <a:r>
              <a:rPr lang="en-US" sz="800">
                <a:ea typeface="+mn-lt"/>
                <a:cs typeface="+mn-lt"/>
              </a:rPr>
              <a:t> 1.00 (perfect prediction capability)</a:t>
            </a:r>
            <a:endParaRPr lang="en-US" sz="800"/>
          </a:p>
          <a:p>
            <a:pPr lvl="1"/>
            <a:r>
              <a:rPr lang="en-US" sz="800" b="1">
                <a:ea typeface="+mn-lt"/>
                <a:cs typeface="+mn-lt"/>
              </a:rPr>
              <a:t>Random Forest:</a:t>
            </a:r>
            <a:endParaRPr lang="en-US" sz="800"/>
          </a:p>
          <a:p>
            <a:pPr lvl="2"/>
            <a:r>
              <a:rPr lang="en-US" sz="800" b="1">
                <a:ea typeface="+mn-lt"/>
                <a:cs typeface="+mn-lt"/>
              </a:rPr>
              <a:t>RMSE:</a:t>
            </a:r>
            <a:r>
              <a:rPr lang="en-US" sz="800">
                <a:ea typeface="+mn-lt"/>
                <a:cs typeface="+mn-lt"/>
              </a:rPr>
              <a:t> 0.01</a:t>
            </a:r>
            <a:endParaRPr lang="en-US" sz="800"/>
          </a:p>
          <a:p>
            <a:pPr lvl="2"/>
            <a:r>
              <a:rPr lang="en-US" sz="800" b="1">
                <a:ea typeface="+mn-lt"/>
                <a:cs typeface="+mn-lt"/>
              </a:rPr>
              <a:t>R² Score:</a:t>
            </a:r>
            <a:r>
              <a:rPr lang="en-US" sz="800">
                <a:ea typeface="+mn-lt"/>
                <a:cs typeface="+mn-lt"/>
              </a:rPr>
              <a:t> 1.00 (perfect prediction capability)</a:t>
            </a:r>
            <a:endParaRPr lang="en-US" sz="800"/>
          </a:p>
          <a:p>
            <a:pPr lvl="2"/>
            <a:endParaRPr lang="en-US" sz="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800">
                <a:ea typeface="+mn-lt"/>
                <a:cs typeface="+mn-lt"/>
              </a:rPr>
              <a:t>After improvements, both models achieved near-perfect prediction capabilities with minimal error (RMSE = 0.01) and excellent fit (R² = 1.00).</a:t>
            </a:r>
            <a:endParaRPr lang="en-US" sz="800"/>
          </a:p>
          <a:p>
            <a:pPr marL="1428750" lvl="2" indent="-285750">
              <a:buFont typeface="Arial"/>
              <a:buChar char="•"/>
            </a:pPr>
            <a:endParaRPr lang="en-US" sz="8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endParaRPr lang="en-US" sz="800"/>
          </a:p>
          <a:p>
            <a:pPr>
              <a:buAutoNum type="arabicParenR"/>
            </a:pP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48470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1598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Arial,Sans-Serif</vt:lpstr>
      <vt:lpstr>Calibri</vt:lpstr>
      <vt:lpstr>Wingdings</vt:lpstr>
      <vt:lpstr>office theme</vt:lpstr>
      <vt:lpstr>Data Insights for Auto Insurance and Lending Industries </vt:lpstr>
      <vt:lpstr>Key Insights from Data Analysis</vt:lpstr>
      <vt:lpstr>Trends in Premiums and Claims Over Time:</vt:lpstr>
      <vt:lpstr>Correlation Between Premiums and Claims</vt:lpstr>
      <vt:lpstr>Yearly Trends in Premiums and Claims (2018–2020)</vt:lpstr>
      <vt:lpstr>Delinquency Proxy vs. Tightness Index</vt:lpstr>
      <vt:lpstr>Loan Volume by Credit Score Group</vt:lpstr>
      <vt:lpstr>Loan Volume Analysis by Income Level and Credit Score Group</vt:lpstr>
      <vt:lpstr>Predict insurance premiums using different models and compare their performance.</vt:lpstr>
      <vt:lpstr>Random Forest Modeling Approach for Auto Leading (CFPB Data) and Credit Scoring Model </vt:lpstr>
      <vt:lpstr>Random Forest Classifier for Claim Risk Prediction</vt:lpstr>
      <vt:lpstr>Recommendations</vt:lpstr>
      <vt:lpstr>PowerPoint Presentation</vt:lpstr>
      <vt:lpstr>PowerPoint Presentation</vt:lpstr>
      <vt:lpstr> Limitations and Future Work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Parjita Munshi</cp:lastModifiedBy>
  <cp:revision>362</cp:revision>
  <dcterms:created xsi:type="dcterms:W3CDTF">2025-01-22T22:08:45Z</dcterms:created>
  <dcterms:modified xsi:type="dcterms:W3CDTF">2025-01-31T15:06:41Z</dcterms:modified>
</cp:coreProperties>
</file>