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316C3-457D-4E34-9D78-5323D585F736}" v="497" dt="2023-10-29T21:51:5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7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8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8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3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3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ea typeface="+mj-lt"/>
                <a:cs typeface="+mj-lt"/>
              </a:rPr>
              <a:t>Transforming Natural Language Queries into SQL Queries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930" y="5280847"/>
            <a:ext cx="4918606" cy="7856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Mid-Term Project 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alibri"/>
              </a:rPr>
              <a:t>-</a:t>
            </a:r>
            <a:r>
              <a:rPr lang="en-US" sz="2400" err="1">
                <a:cs typeface="Calibri"/>
              </a:rPr>
              <a:t>Parjita</a:t>
            </a:r>
            <a:r>
              <a:rPr lang="en-US" sz="2400" dirty="0">
                <a:cs typeface="Calibri"/>
              </a:rPr>
              <a:t> Munshi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6399-C375-8B45-D779-9BE5F3DF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4" r="23316" b="-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39F9-9656-BD78-04CF-1BFADB60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1872-AA18-3142-E998-B9A6BFD5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5172318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cs typeface="Calibri"/>
              </a:rPr>
              <a:t>Focus: </a:t>
            </a:r>
            <a:r>
              <a:rPr lang="en-US" sz="1400" dirty="0">
                <a:ea typeface="+mn-lt"/>
                <a:cs typeface="+mn-lt"/>
              </a:rPr>
              <a:t>transforming natural language queries into SQL queries</a:t>
            </a:r>
            <a:endParaRPr lang="en-US" sz="14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cs typeface="Calibri"/>
              </a:rPr>
              <a:t>Data</a:t>
            </a:r>
            <a:r>
              <a:rPr lang="en-US" sz="1400" dirty="0">
                <a:cs typeface="Calibri"/>
              </a:rPr>
              <a:t>: </a:t>
            </a:r>
            <a:r>
              <a:rPr lang="en-US" sz="1400" dirty="0">
                <a:ea typeface="+mn-lt"/>
                <a:cs typeface="+mn-lt"/>
              </a:rPr>
              <a:t>Access format and was converted into a EXCEL and then CSV format and insert into SQLite. </a:t>
            </a:r>
            <a:endParaRPr lang="en-US" sz="1400" b="1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 </a:t>
            </a:r>
            <a:r>
              <a:rPr lang="en-US" sz="1400" b="1" dirty="0">
                <a:cs typeface="Calibri"/>
              </a:rPr>
              <a:t> Tables: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Customer,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Categories,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Menu Items,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Order Items,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Orders December,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Order Table,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Product Table,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cs typeface="Calibri"/>
              </a:rPr>
              <a:t>       Sales Unit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cs typeface="Calibri"/>
              </a:rPr>
              <a:t>Operations</a:t>
            </a:r>
            <a:r>
              <a:rPr lang="en-US" sz="1400" dirty="0">
                <a:cs typeface="Calibri"/>
              </a:rPr>
              <a:t>: </a:t>
            </a:r>
            <a:r>
              <a:rPr lang="en-US" sz="1400" dirty="0">
                <a:ea typeface="+mn-lt"/>
                <a:cs typeface="+mn-lt"/>
              </a:rPr>
              <a:t>join operations (inner, outer, semi, </a:t>
            </a:r>
            <a:r>
              <a:rPr lang="en-US" sz="1400" dirty="0" err="1">
                <a:ea typeface="+mn-lt"/>
                <a:cs typeface="+mn-lt"/>
              </a:rPr>
              <a:t>equi</a:t>
            </a:r>
            <a:r>
              <a:rPr lang="en-US" sz="1400" dirty="0">
                <a:ea typeface="+mn-lt"/>
                <a:cs typeface="+mn-lt"/>
              </a:rPr>
              <a:t>) and aggregate operations (sum, average).</a:t>
            </a:r>
          </a:p>
          <a:p>
            <a:pPr>
              <a:lnSpc>
                <a:spcPct val="90000"/>
              </a:lnSpc>
            </a:pP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29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0330D-E8A3-1DB5-F703-86C4C66B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  <a:ea typeface="+mj-lt"/>
                <a:cs typeface="+mj-lt"/>
              </a:rPr>
              <a:t>Methodology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67C8-813A-88F1-F43F-D649E223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793101"/>
            <a:ext cx="6080050" cy="5747945"/>
          </a:xfrm>
          <a:effectLst/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>
                <a:ea typeface="+mn-lt"/>
                <a:cs typeface="+mn-lt"/>
              </a:rPr>
              <a:t>Data Collection: </a:t>
            </a:r>
            <a:r>
              <a:rPr lang="en-US" sz="1600" dirty="0">
                <a:ea typeface="+mn-lt"/>
                <a:cs typeface="+mn-lt"/>
              </a:rPr>
              <a:t>Collect data from multiple CSV files using Pandas.</a:t>
            </a:r>
          </a:p>
          <a:p>
            <a:r>
              <a:rPr lang="en-US" sz="1600" b="1" dirty="0">
                <a:ea typeface="+mn-lt"/>
                <a:cs typeface="+mn-lt"/>
              </a:rPr>
              <a:t>Database Creation: </a:t>
            </a:r>
            <a:r>
              <a:rPr lang="en-US" sz="1600" dirty="0">
                <a:ea typeface="+mn-lt"/>
                <a:cs typeface="+mn-lt"/>
              </a:rPr>
              <a:t>Create an in-memory SQLite database with </a:t>
            </a:r>
            <a:r>
              <a:rPr lang="en-US" sz="1600" dirty="0" err="1">
                <a:ea typeface="+mn-lt"/>
                <a:cs typeface="+mn-lt"/>
              </a:rPr>
              <a:t>SQLAlchemy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r>
              <a:rPr lang="en-US" sz="1600" b="1" dirty="0">
                <a:ea typeface="+mn-lt"/>
                <a:cs typeface="+mn-lt"/>
              </a:rPr>
              <a:t>OpenAI API Integration: </a:t>
            </a:r>
            <a:r>
              <a:rPr lang="en-US" sz="1600" dirty="0">
                <a:ea typeface="+mn-lt"/>
                <a:cs typeface="+mn-lt"/>
              </a:rPr>
              <a:t>Integrate the OpenAI API for SQL query generation. Set the API key for authentication.</a:t>
            </a:r>
          </a:p>
          <a:p>
            <a:r>
              <a:rPr lang="en-US" sz="1600" b="1" dirty="0">
                <a:ea typeface="+mn-lt"/>
                <a:cs typeface="+mn-lt"/>
              </a:rPr>
              <a:t>Prompt Generation: </a:t>
            </a:r>
            <a:r>
              <a:rPr lang="en-US" sz="1600" dirty="0">
                <a:ea typeface="+mn-lt"/>
                <a:cs typeface="+mn-lt"/>
              </a:rPr>
              <a:t>Create prompts for defining table structures and SQL queries.</a:t>
            </a:r>
          </a:p>
          <a:p>
            <a:r>
              <a:rPr lang="en-US" sz="1600" b="1" dirty="0">
                <a:ea typeface="+mn-lt"/>
                <a:cs typeface="+mn-lt"/>
              </a:rPr>
              <a:t>User Input: </a:t>
            </a:r>
            <a:r>
              <a:rPr lang="en-US" sz="1600" dirty="0">
                <a:ea typeface="+mn-lt"/>
                <a:cs typeface="+mn-lt"/>
              </a:rPr>
              <a:t>Collect user questions or desired information.</a:t>
            </a:r>
          </a:p>
          <a:p>
            <a:r>
              <a:rPr lang="en-US" sz="1600" b="1" dirty="0">
                <a:ea typeface="+mn-lt"/>
                <a:cs typeface="+mn-lt"/>
              </a:rPr>
              <a:t>Prompt Combination: </a:t>
            </a:r>
            <a:r>
              <a:rPr lang="en-US" sz="1600" dirty="0">
                <a:ea typeface="+mn-lt"/>
                <a:cs typeface="+mn-lt"/>
              </a:rPr>
              <a:t>Combine prompts for table structure and query generation into a single prompt.</a:t>
            </a:r>
          </a:p>
          <a:p>
            <a:r>
              <a:rPr lang="en-US" sz="1600" b="1" dirty="0">
                <a:ea typeface="+mn-lt"/>
                <a:cs typeface="+mn-lt"/>
              </a:rPr>
              <a:t>OpenAI Query Generation: </a:t>
            </a:r>
            <a:r>
              <a:rPr lang="en-US" sz="1600" dirty="0">
                <a:ea typeface="+mn-lt"/>
                <a:cs typeface="+mn-lt"/>
              </a:rPr>
              <a:t>Send requests to OpenAI to generate SQL queries using appropriate models.</a:t>
            </a:r>
          </a:p>
          <a:p>
            <a:r>
              <a:rPr lang="en-US" sz="1600" b="1" dirty="0">
                <a:ea typeface="+mn-lt"/>
                <a:cs typeface="+mn-lt"/>
              </a:rPr>
              <a:t>Response Handling: </a:t>
            </a:r>
            <a:r>
              <a:rPr lang="en-US" sz="1600" dirty="0">
                <a:ea typeface="+mn-lt"/>
                <a:cs typeface="+mn-lt"/>
              </a:rPr>
              <a:t>Process OpenAI responses to extract generated SQL queries.</a:t>
            </a:r>
          </a:p>
          <a:p>
            <a:r>
              <a:rPr lang="en-US" sz="1600" b="1" dirty="0">
                <a:ea typeface="+mn-lt"/>
                <a:cs typeface="+mn-lt"/>
              </a:rPr>
              <a:t>SQL Query Execution: </a:t>
            </a:r>
            <a:r>
              <a:rPr lang="en-US" sz="1600" dirty="0">
                <a:ea typeface="+mn-lt"/>
                <a:cs typeface="+mn-lt"/>
              </a:rPr>
              <a:t>Execute the generated SQL query in the in-memory database using </a:t>
            </a:r>
            <a:r>
              <a:rPr lang="en-US" sz="1600" dirty="0" err="1">
                <a:ea typeface="+mn-lt"/>
                <a:cs typeface="+mn-lt"/>
              </a:rPr>
              <a:t>SQLAlchemy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r>
              <a:rPr lang="en-US" sz="1600" b="1" dirty="0">
                <a:ea typeface="+mn-lt"/>
                <a:cs typeface="+mn-lt"/>
              </a:rPr>
              <a:t>Result Retrieval: </a:t>
            </a:r>
            <a:r>
              <a:rPr lang="en-US" sz="1600" dirty="0">
                <a:ea typeface="+mn-lt"/>
                <a:cs typeface="+mn-lt"/>
              </a:rPr>
              <a:t>Retrieve and store the results of the executed SQL query.</a:t>
            </a: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68CB9-CE4D-BD52-5B0F-A990A73C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/>
              <a:t>Simple Query Result</a:t>
            </a:r>
            <a:br>
              <a:rPr lang="en-US" sz="3700"/>
            </a:br>
            <a:endParaRPr lang="en-US" sz="37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5A99E-EEF2-B69E-E7F9-449FA7B7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63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Find name and email of customers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A2200-DBD5-19F9-75F5-93F210B4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875280"/>
            <a:ext cx="5030323" cy="3535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1AAF04-5380-9BF6-3D4F-C07B58CA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85" y="579120"/>
            <a:ext cx="4831915" cy="54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1F7A-A6F4-A02F-481B-5CEA6D6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Complex Query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9A0F-B827-0FC1-4228-0328EA19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Söhne"/>
              </a:rPr>
              <a:t>Retrieve 'FirstName' from the 'customers' table in the '</a:t>
            </a:r>
            <a:r>
              <a:rPr lang="en-US" sz="1600" b="0" i="0">
                <a:effectLst/>
                <a:latin typeface="Söhne"/>
              </a:rPr>
              <a:t>productinfo</a:t>
            </a:r>
            <a:r>
              <a:rPr lang="en-US" sz="1600" b="0" i="0" dirty="0">
                <a:effectLst/>
                <a:latin typeface="Söhne"/>
              </a:rPr>
              <a:t>' database, where 'ID' is not in the result of a subquery that selects distinct 'ID' from the '</a:t>
            </a:r>
            <a:r>
              <a:rPr lang="en-US" sz="1600" b="0" i="0">
                <a:effectLst/>
                <a:latin typeface="Söhne"/>
              </a:rPr>
              <a:t>orderstable</a:t>
            </a:r>
            <a:r>
              <a:rPr lang="en-US" sz="1600" b="0" i="0" dirty="0">
                <a:effectLst/>
                <a:latin typeface="Söhne"/>
              </a:rPr>
              <a:t>' table in the 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0FFAA-9DAF-8F28-06A3-00053441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141246"/>
            <a:ext cx="6277349" cy="22598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177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F3FA-CAD4-5B8F-ACE6-C629E56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Query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5FAD2-7C2D-2BC4-5ADD-B37996786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76" y="2242820"/>
            <a:ext cx="4861287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54D6D-4A84-22DF-9FC1-16212523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59" y="2709588"/>
            <a:ext cx="6256562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731F-DBA3-F260-B420-6C508FE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BB72-9691-13CC-D20A-EAC93C36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My model, Need to provide large amount of training data for accurate result.</a:t>
            </a:r>
          </a:p>
          <a:p>
            <a:r>
              <a:rPr lang="en-IN" dirty="0"/>
              <a:t>Need to write accurate natural language query</a:t>
            </a:r>
          </a:p>
          <a:p>
            <a:r>
              <a:rPr lang="en-IN" dirty="0"/>
              <a:t>This model not working on random queries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7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AD26E-5A30-A7C5-3081-BAB84F90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  <a:cs typeface="Calibri Light"/>
              </a:rPr>
              <a:t>Conclusion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43F4-DDB7-8C66-53CC-3868081B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this project successfully demonstrated the ability of ChatGPT to effectively transform natural language queries into accurate SQL queries, offering a promising solution for automating the database querying process. Through semantic equivalence testing, we confirmed the consistency of results across different ways of expressing queries in natural language.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3337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372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2</vt:lpstr>
      <vt:lpstr>Quotable</vt:lpstr>
      <vt:lpstr>Transforming Natural Language Queries into SQL Queries</vt:lpstr>
      <vt:lpstr>Introduction</vt:lpstr>
      <vt:lpstr>Methodology</vt:lpstr>
      <vt:lpstr>Simple Query Result </vt:lpstr>
      <vt:lpstr>Complex Query Result</vt:lpstr>
      <vt:lpstr>Complex Query Result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Parjita Munshi</cp:lastModifiedBy>
  <cp:revision>155</cp:revision>
  <dcterms:created xsi:type="dcterms:W3CDTF">2023-10-29T21:13:41Z</dcterms:created>
  <dcterms:modified xsi:type="dcterms:W3CDTF">2023-11-02T20:32:41Z</dcterms:modified>
</cp:coreProperties>
</file>