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652" r:id="rId3"/>
    <p:sldId id="682" r:id="rId4"/>
    <p:sldId id="683" r:id="rId5"/>
    <p:sldId id="681" r:id="rId6"/>
    <p:sldId id="653" r:id="rId7"/>
    <p:sldId id="654" r:id="rId8"/>
    <p:sldId id="656" r:id="rId9"/>
    <p:sldId id="673" r:id="rId10"/>
    <p:sldId id="674" r:id="rId11"/>
    <p:sldId id="657" r:id="rId12"/>
    <p:sldId id="675" r:id="rId13"/>
    <p:sldId id="658" r:id="rId14"/>
    <p:sldId id="659" r:id="rId15"/>
    <p:sldId id="676" r:id="rId16"/>
    <p:sldId id="660" r:id="rId17"/>
    <p:sldId id="661" r:id="rId18"/>
    <p:sldId id="662" r:id="rId19"/>
    <p:sldId id="677" r:id="rId20"/>
    <p:sldId id="663" r:id="rId21"/>
    <p:sldId id="680" r:id="rId22"/>
    <p:sldId id="678" r:id="rId23"/>
    <p:sldId id="664" r:id="rId24"/>
    <p:sldId id="679" r:id="rId25"/>
    <p:sldId id="66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96226" autoAdjust="0"/>
  </p:normalViewPr>
  <p:slideViewPr>
    <p:cSldViewPr snapToGrid="0">
      <p:cViewPr varScale="1">
        <p:scale>
          <a:sx n="55" d="100"/>
          <a:sy n="55" d="100"/>
        </p:scale>
        <p:origin x="84" y="1278"/>
      </p:cViewPr>
      <p:guideLst>
        <p:guide orient="horz" pos="663"/>
        <p:guide pos="415"/>
        <p:guide orient="horz" pos="731"/>
        <p:guide pos="7355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EB27-D569-4B56-82D8-1838365E92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59532-EE84-4230-AB0F-3B276A4E6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3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Library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59532-EE84-4230-AB0F-3B276A4E63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6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소스간 상호 호환이 안됨</a:t>
            </a:r>
            <a:r>
              <a:rPr lang="en-US" altLang="ko-KR" dirty="0"/>
              <a:t>. </a:t>
            </a:r>
            <a:r>
              <a:rPr lang="ko-KR" altLang="en-US" dirty="0"/>
              <a:t>프로젝트 진행 중 데이터베이스가 변경되면 멘붕 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59532-EE84-4230-AB0F-3B276A4E63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3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데이터베이스를 이용하기 위한 표준 </a:t>
            </a:r>
            <a:r>
              <a:rPr lang="en-US" altLang="ko-KR" dirty="0"/>
              <a:t>API</a:t>
            </a:r>
            <a:r>
              <a:rPr lang="ko-KR" altLang="en-US" dirty="0"/>
              <a:t>를 정해두고 각 데이터베이스 벤더들이 </a:t>
            </a:r>
            <a:r>
              <a:rPr lang="en-US" altLang="ko-KR" dirty="0"/>
              <a:t>API</a:t>
            </a:r>
            <a:r>
              <a:rPr lang="ko-KR" altLang="en-US" dirty="0"/>
              <a:t>를 구현한 드라이버를 제공 </a:t>
            </a:r>
            <a:r>
              <a:rPr lang="en-US" altLang="ko-KR" dirty="0">
                <a:sym typeface="Wingdings" panose="05000000000000000000" pitchFamily="2" charset="2"/>
              </a:rPr>
              <a:t> ODBC</a:t>
            </a:r>
            <a:r>
              <a:rPr lang="ko-KR" altLang="en-US" dirty="0">
                <a:sym typeface="Wingdings" panose="05000000000000000000" pitchFamily="2" charset="2"/>
              </a:rPr>
              <a:t> 드라이버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59532-EE84-4230-AB0F-3B276A4E63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2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 버전의 </a:t>
            </a:r>
            <a:r>
              <a:rPr lang="en-US" altLang="ko-KR" dirty="0"/>
              <a:t>ODBC </a:t>
            </a:r>
            <a:r>
              <a:rPr lang="ko-KR" altLang="en-US" dirty="0"/>
              <a:t>드라이버를 </a:t>
            </a:r>
            <a:r>
              <a:rPr lang="en-US" altLang="ko-KR" dirty="0"/>
              <a:t>JDBC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59532-EE84-4230-AB0F-3B276A4E63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668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59532-EE84-4230-AB0F-3B276A4E630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93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71462" y="7"/>
            <a:ext cx="11049077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52464" y="2143116"/>
            <a:ext cx="10191821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7715" y="3786190"/>
            <a:ext cx="1000132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42A-A1E5-4717-9A4D-F83BC4C027F3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BBF9-8CED-4B8B-BE00-21433C86E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38096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42A-A1E5-4717-9A4D-F83BC4C027F3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BBF9-8CED-4B8B-BE00-21433C86EF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634" y="285728"/>
            <a:ext cx="11406407" cy="628672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내용 개체 틀 14">
            <a:extLst>
              <a:ext uri="{FF2B5EF4-FFF2-40B4-BE49-F238E27FC236}">
                <a16:creationId xmlns:a16="http://schemas.microsoft.com/office/drawing/2014/main" id="{9646DD09-D6F7-4E5B-8D3B-987175E644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4633" y="969059"/>
            <a:ext cx="11406407" cy="5518368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1980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12192043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42A-A1E5-4717-9A4D-F83BC4C027F3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BBF9-8CED-4B8B-BE00-21433C86EF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14">
            <a:extLst>
              <a:ext uri="{FF2B5EF4-FFF2-40B4-BE49-F238E27FC236}">
                <a16:creationId xmlns:a16="http://schemas.microsoft.com/office/drawing/2014/main" id="{5FE11D5A-7298-4206-9DC7-08F4323151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6472" y="1500170"/>
            <a:ext cx="5679528" cy="4958382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  <p:sp>
        <p:nvSpPr>
          <p:cNvPr id="11" name="내용 개체 틀 14">
            <a:extLst>
              <a:ext uri="{FF2B5EF4-FFF2-40B4-BE49-F238E27FC236}">
                <a16:creationId xmlns:a16="http://schemas.microsoft.com/office/drawing/2014/main" id="{08FF8688-9D7C-450A-8C78-1B931FF1FA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4347" y="1500170"/>
            <a:ext cx="5679528" cy="4958382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eaLnBrk="1" latinLnBrk="0" hangingPunct="1"/>
            <a:r>
              <a:rPr lang="ko-KR" altLang="en-US"/>
              <a:t>두 번째 수준</a:t>
            </a:r>
          </a:p>
          <a:p>
            <a:pPr lvl="2" eaLnBrk="1" latinLnBrk="0" hangingPunct="1"/>
            <a:r>
              <a:rPr lang="ko-KR" altLang="en-US"/>
              <a:t>세 번째 수준</a:t>
            </a:r>
          </a:p>
          <a:p>
            <a:pPr lvl="3" eaLnBrk="1" latinLnBrk="0" hangingPunct="1"/>
            <a:r>
              <a:rPr lang="ko-KR" altLang="en-US"/>
              <a:t>네 번째 수준</a:t>
            </a:r>
          </a:p>
          <a:p>
            <a:pPr lvl="4" eaLnBrk="1" latinLnBrk="0" hangingPunct="1"/>
            <a:r>
              <a:rPr lang="ko-KR" altLang="en-US"/>
              <a:t>다섯 번째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579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12192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12192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16472" y="274638"/>
            <a:ext cx="11394569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72272"/>
            <a:ext cx="28448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300F42A-A1E5-4717-9A4D-F83BC4C027F3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72272"/>
            <a:ext cx="38608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72272"/>
            <a:ext cx="28448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D5FBBF9-8CED-4B8B-BE00-21433C86E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8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7/docs/api/java.sql/java/sql/Statement.html#method-summar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tructure-of-database-management-syste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7/docs/api/java.sql/java/sql/ResultSet.html#method-summar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7/docs/api/java.sql/java/sql/PreparedStatement.html#method-summar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oracle.com/en/java/javase/17/docs/api/java.sql/java/sql/package-summary.html#class-summary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BB06-BFA0-42A8-9166-BE408750D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JDBC SQL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2C2FEE-145D-42FE-A41D-618BC7E85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340" y="5667369"/>
            <a:ext cx="10001320" cy="857256"/>
          </a:xfrm>
        </p:spPr>
        <p:txBody>
          <a:bodyPr/>
          <a:lstStyle/>
          <a:p>
            <a:r>
              <a:rPr lang="ko-KR" altLang="en-US" dirty="0" err="1"/>
              <a:t>지능물류빅데이터연구소</a:t>
            </a:r>
            <a:r>
              <a:rPr lang="ko-KR" altLang="en-US" dirty="0"/>
              <a:t> 이상현</a:t>
            </a:r>
          </a:p>
        </p:txBody>
      </p:sp>
    </p:spTree>
    <p:extLst>
      <p:ext uri="{BB962C8B-B14F-4D97-AF65-F5344CB8AC3E}">
        <p14:creationId xmlns:p14="http://schemas.microsoft.com/office/powerpoint/2010/main" val="305711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658814" y="1196975"/>
            <a:ext cx="10837862" cy="5327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드라이버 설정 </a:t>
            </a:r>
            <a:r>
              <a:rPr lang="en-US" altLang="ko-KR" sz="2400" dirty="0"/>
              <a:t>(MySQL)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드라이버 설정 방법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[Build Path] – [Configure Build Path…]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4E02BC-F0D3-49C8-9AB5-6FFAC8ED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8" y="2902743"/>
            <a:ext cx="4433889" cy="2614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48CA2D-7A97-45EB-A80F-1A5D240E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86" y="2901266"/>
            <a:ext cx="4433889" cy="2614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893A098-AB27-474D-85B6-B196ACC5FA0D}"/>
              </a:ext>
            </a:extLst>
          </p:cNvPr>
          <p:cNvSpPr/>
          <p:nvPr/>
        </p:nvSpPr>
        <p:spPr>
          <a:xfrm>
            <a:off x="6445542" y="3934828"/>
            <a:ext cx="455771" cy="550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D5C492-F0FD-447D-A068-23E17F7E2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313" y="5037050"/>
            <a:ext cx="2505425" cy="1247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45FF864-AEBD-4BC8-B10E-AD2BFDD9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1. </a:t>
            </a:r>
            <a:r>
              <a:rPr lang="ko-KR" altLang="en-US" sz="4000" dirty="0"/>
              <a:t>프로젝트 생성 및 드라이버 설정</a:t>
            </a:r>
          </a:p>
        </p:txBody>
      </p:sp>
    </p:spTree>
    <p:extLst>
      <p:ext uri="{BB962C8B-B14F-4D97-AF65-F5344CB8AC3E}">
        <p14:creationId xmlns:p14="http://schemas.microsoft.com/office/powerpoint/2010/main" val="320393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658813" y="1196975"/>
            <a:ext cx="11017250" cy="5327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/>
              <a:t>java.lang.Class</a:t>
            </a:r>
            <a:r>
              <a:rPr lang="en-US" altLang="ko-KR" sz="2400" dirty="0"/>
              <a:t> 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forName</a:t>
            </a:r>
            <a:r>
              <a:rPr lang="en-US" altLang="ko-KR" sz="2400" dirty="0"/>
              <a:t>() </a:t>
            </a:r>
            <a:r>
              <a:rPr lang="ko-KR" altLang="en-US" sz="2400" dirty="0"/>
              <a:t>메서드 사용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static  Class&lt;?&gt;  </a:t>
            </a:r>
            <a:r>
              <a:rPr lang="en-US" altLang="ko-KR" sz="2000" dirty="0" err="1"/>
              <a:t>forName</a:t>
            </a:r>
            <a:r>
              <a:rPr lang="en-US" altLang="ko-KR" sz="2000" dirty="0"/>
              <a:t>(string </a:t>
            </a:r>
            <a:r>
              <a:rPr lang="en-US" altLang="ko-KR" sz="2000" dirty="0" err="1"/>
              <a:t>className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forName</a:t>
            </a:r>
            <a:r>
              <a:rPr lang="en-US" altLang="ko-KR" sz="2400" dirty="0"/>
              <a:t>() </a:t>
            </a:r>
            <a:r>
              <a:rPr lang="ko-KR" altLang="en-US" sz="2400" dirty="0"/>
              <a:t>메서드의 인자 값으로 </a:t>
            </a:r>
            <a:r>
              <a:rPr lang="en-US" altLang="ko-KR" sz="2400" dirty="0"/>
              <a:t>Driver</a:t>
            </a:r>
            <a:r>
              <a:rPr lang="ko-KR" altLang="en-US" sz="2400" dirty="0"/>
              <a:t>를 상속하는 클래스이름을 지정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사용 예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MySQL</a:t>
            </a:r>
            <a:r>
              <a:rPr lang="ko-KR" altLang="en-US" sz="2000" dirty="0"/>
              <a:t>인 경우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Class.forName</a:t>
            </a:r>
            <a:r>
              <a:rPr lang="en-US" altLang="ko-KR" sz="2000" dirty="0"/>
              <a:t>(“</a:t>
            </a:r>
            <a:r>
              <a:rPr lang="en-US" altLang="ko-KR" sz="2000" b="1" dirty="0" err="1"/>
              <a:t>com.mysql.cj.jdbc.Driver</a:t>
            </a:r>
            <a:r>
              <a:rPr lang="en-US" altLang="ko-KR" sz="2000" dirty="0"/>
              <a:t>”);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H2</a:t>
            </a:r>
            <a:r>
              <a:rPr lang="ko-KR" altLang="en-US" sz="2000" dirty="0"/>
              <a:t>인 경우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Class.forName</a:t>
            </a:r>
            <a:r>
              <a:rPr lang="en-US" altLang="ko-KR" sz="2000" dirty="0"/>
              <a:t>(“</a:t>
            </a:r>
            <a:r>
              <a:rPr lang="en-US" altLang="ko-KR" sz="2000" b="1" dirty="0"/>
              <a:t>org.h2.Driver</a:t>
            </a:r>
            <a:r>
              <a:rPr lang="en-US" altLang="ko-KR" sz="2000" dirty="0"/>
              <a:t>”);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Oracle</a:t>
            </a:r>
            <a:r>
              <a:rPr lang="ko-KR" altLang="en-US" sz="2000" dirty="0"/>
              <a:t>인 경우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Class.forName</a:t>
            </a:r>
            <a:r>
              <a:rPr lang="en-US" altLang="ko-KR" sz="2000" dirty="0"/>
              <a:t>(“</a:t>
            </a:r>
            <a:r>
              <a:rPr lang="en-US" altLang="ko-KR" sz="2000" b="1" dirty="0" err="1"/>
              <a:t>oracle.jdbc.driver.OracleDriver</a:t>
            </a:r>
            <a:r>
              <a:rPr lang="en-US" altLang="ko-KR" sz="2000" dirty="0"/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Java 6(JDBC 4.0) </a:t>
            </a:r>
            <a:r>
              <a:rPr lang="ko-KR" altLang="en-US" sz="2400" dirty="0"/>
              <a:t>부터는 명시적으로 지정하지 </a:t>
            </a:r>
            <a:r>
              <a:rPr lang="ko-KR" altLang="en-US" sz="2400"/>
              <a:t>않아도 가능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B577E55-EC6F-457F-AB39-F0E2C065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2. </a:t>
            </a:r>
            <a:r>
              <a:rPr lang="ko-KR" altLang="en-US" sz="4000" dirty="0"/>
              <a:t>드라이버 로딩</a:t>
            </a:r>
          </a:p>
        </p:txBody>
      </p:sp>
    </p:spTree>
    <p:extLst>
      <p:ext uri="{BB962C8B-B14F-4D97-AF65-F5344CB8AC3E}">
        <p14:creationId xmlns:p14="http://schemas.microsoft.com/office/powerpoint/2010/main" val="227237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B5B1E0-6D98-4721-BE1B-708DE863B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1426611"/>
            <a:ext cx="4329113" cy="5031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A84FA2-5837-4B07-BED0-827846BDA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683" y="1433233"/>
            <a:ext cx="6916802" cy="44246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27BD64C-91AF-4379-BD30-CF097119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2. </a:t>
            </a:r>
            <a:r>
              <a:rPr lang="ko-KR" altLang="en-US" sz="4000" dirty="0"/>
              <a:t>드라이버 로딩</a:t>
            </a:r>
          </a:p>
        </p:txBody>
      </p:sp>
    </p:spTree>
    <p:extLst>
      <p:ext uri="{BB962C8B-B14F-4D97-AF65-F5344CB8AC3E}">
        <p14:creationId xmlns:p14="http://schemas.microsoft.com/office/powerpoint/2010/main" val="125406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06C5E8FE-3035-4C15-A60C-4763FB4C9928}"/>
              </a:ext>
            </a:extLst>
          </p:cNvPr>
          <p:cNvSpPr txBox="1">
            <a:spLocks/>
          </p:cNvSpPr>
          <p:nvPr/>
        </p:nvSpPr>
        <p:spPr bwMode="auto">
          <a:xfrm>
            <a:off x="658813" y="1196975"/>
            <a:ext cx="110172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9763" indent="-246063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063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7450" indent="-2095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2088" indent="-2095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buClrTx/>
              <a:buFont typeface="Arial" panose="020B0604020202020204" pitchFamily="34" charset="0"/>
              <a:buChar char="•"/>
            </a:pPr>
            <a:r>
              <a:rPr lang="en-US" altLang="ko-KR" sz="2400" dirty="0" err="1"/>
              <a:t>java.sql.</a:t>
            </a:r>
            <a:r>
              <a:rPr lang="en-US" altLang="ko-KR" sz="2400" b="1" dirty="0" err="1"/>
              <a:t>DriverManager</a:t>
            </a:r>
            <a:r>
              <a:rPr lang="ko-KR" altLang="en-US" sz="2400" dirty="0"/>
              <a:t>를 이용해서</a:t>
            </a:r>
            <a:r>
              <a:rPr lang="en-US" altLang="ko-KR" sz="2400" dirty="0"/>
              <a:t> </a:t>
            </a:r>
            <a:r>
              <a:rPr lang="ko-KR" altLang="en-US" sz="2400" dirty="0"/>
              <a:t>연결 객체 생성</a:t>
            </a:r>
            <a:endParaRPr lang="en-US" altLang="ko-KR" sz="2400" dirty="0"/>
          </a:p>
          <a:p>
            <a:pPr marL="722313" lvl="1" indent="-355600"/>
            <a:r>
              <a:rPr kumimoji="0" lang="en-US" altLang="ko-KR" sz="1800" dirty="0"/>
              <a:t>static  Connection  </a:t>
            </a:r>
            <a:r>
              <a:rPr kumimoji="0" lang="en-US" altLang="ko-KR" sz="1800" dirty="0" err="1"/>
              <a:t>getConnection</a:t>
            </a:r>
            <a:r>
              <a:rPr kumimoji="0" lang="en-US" altLang="ko-KR" sz="1800" dirty="0"/>
              <a:t>(String </a:t>
            </a:r>
            <a:r>
              <a:rPr kumimoji="0" lang="en-US" altLang="ko-KR" sz="1800" b="1" dirty="0" err="1"/>
              <a:t>url</a:t>
            </a:r>
            <a:r>
              <a:rPr kumimoji="0" lang="en-US" altLang="ko-KR" sz="1800" dirty="0"/>
              <a:t>, String </a:t>
            </a:r>
            <a:r>
              <a:rPr kumimoji="0" lang="en-US" altLang="ko-KR" sz="1800" b="1" dirty="0"/>
              <a:t>user</a:t>
            </a:r>
            <a:r>
              <a:rPr kumimoji="0" lang="en-US" altLang="ko-KR" sz="1800" dirty="0"/>
              <a:t>, String </a:t>
            </a:r>
            <a:r>
              <a:rPr kumimoji="0" lang="en-US" altLang="ko-KR" sz="1800" b="1" dirty="0"/>
              <a:t>password</a:t>
            </a:r>
            <a:r>
              <a:rPr kumimoji="0" lang="en-US" altLang="ko-KR" sz="1800" dirty="0"/>
              <a:t>)</a:t>
            </a:r>
          </a:p>
          <a:p>
            <a:pPr marL="722313" lvl="1" indent="-355600"/>
            <a:r>
              <a:rPr kumimoji="0" lang="en-US" altLang="ko-KR" sz="1800" dirty="0" err="1"/>
              <a:t>url</a:t>
            </a:r>
            <a:r>
              <a:rPr kumimoji="0" lang="en-US" altLang="ko-KR" sz="1800" dirty="0"/>
              <a:t>	</a:t>
            </a:r>
            <a:r>
              <a:rPr kumimoji="0" lang="en-US" altLang="ko-KR" sz="1800" dirty="0">
                <a:sym typeface="Wingdings" panose="05000000000000000000" pitchFamily="2" charset="2"/>
              </a:rPr>
              <a:t></a:t>
            </a:r>
            <a:r>
              <a:rPr kumimoji="0" lang="en-US" altLang="ko-KR" sz="1800" dirty="0"/>
              <a:t> </a:t>
            </a:r>
            <a:r>
              <a:rPr kumimoji="0" lang="ko-KR" altLang="en-US" sz="1800" dirty="0"/>
              <a:t>접속할 서버의 </a:t>
            </a:r>
            <a:r>
              <a:rPr kumimoji="0" lang="en-US" altLang="ko-KR" sz="1800" dirty="0"/>
              <a:t>URL </a:t>
            </a:r>
            <a:r>
              <a:rPr kumimoji="0" lang="ko-KR" altLang="en-US" sz="1800" dirty="0"/>
              <a:t>지정</a:t>
            </a:r>
            <a:endParaRPr kumimoji="0" lang="en-US" altLang="ko-KR" sz="1800" dirty="0"/>
          </a:p>
          <a:p>
            <a:pPr marL="722313" lvl="1" indent="-355600"/>
            <a:r>
              <a:rPr lang="en-US" altLang="ko-KR" sz="2000" dirty="0"/>
              <a:t>user	</a:t>
            </a:r>
            <a:r>
              <a:rPr kumimoji="0"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/>
              <a:t>로그인할 계정</a:t>
            </a:r>
            <a:endParaRPr lang="en-US" altLang="ko-KR" sz="2000" dirty="0"/>
          </a:p>
          <a:p>
            <a:pPr marL="722313" lvl="1" indent="-355600"/>
            <a:r>
              <a:rPr lang="en-US" altLang="ko-KR" sz="2000" dirty="0" err="1"/>
              <a:t>passwod</a:t>
            </a:r>
            <a:r>
              <a:rPr lang="en-US" altLang="ko-KR" sz="2000" dirty="0"/>
              <a:t>	</a:t>
            </a:r>
            <a:r>
              <a:rPr kumimoji="0" lang="en-US" altLang="ko-KR" sz="2000" dirty="0">
                <a:sym typeface="Wingdings" panose="05000000000000000000" pitchFamily="2" charset="2"/>
              </a:rPr>
              <a:t></a:t>
            </a:r>
            <a:r>
              <a:rPr lang="en-US" altLang="ko-KR" sz="2000" dirty="0"/>
              <a:t> </a:t>
            </a:r>
            <a:r>
              <a:rPr lang="ko-KR" altLang="en-US" sz="2000" dirty="0"/>
              <a:t>로그인할 비밀번호</a:t>
            </a:r>
            <a:endParaRPr lang="en-US" altLang="ko-KR" sz="2000" dirty="0"/>
          </a:p>
          <a:p>
            <a:pPr marL="355600" indent="-355600">
              <a:buClrTx/>
              <a:buFont typeface="Arial" panose="020B0604020202020204" pitchFamily="34" charset="0"/>
              <a:buChar char="•"/>
            </a:pPr>
            <a:r>
              <a:rPr lang="ko-KR" altLang="en-US" sz="2400" dirty="0"/>
              <a:t>사용 예</a:t>
            </a:r>
            <a:endParaRPr lang="en-US" altLang="ko-KR" sz="2400" dirty="0"/>
          </a:p>
          <a:p>
            <a:pPr marL="722313" lvl="1" indent="-355600"/>
            <a:r>
              <a:rPr kumimoji="0" lang="en-US" altLang="ko-KR" sz="1800" dirty="0" err="1"/>
              <a:t>Conneciton</a:t>
            </a:r>
            <a:r>
              <a:rPr kumimoji="0" lang="en-US" altLang="ko-KR" sz="1800" dirty="0"/>
              <a:t> con =</a:t>
            </a:r>
          </a:p>
          <a:p>
            <a:pPr marL="366713" lvl="1" indent="0">
              <a:buNone/>
            </a:pPr>
            <a:r>
              <a:rPr kumimoji="0" lang="en-US" altLang="ko-KR" sz="1800" dirty="0"/>
              <a:t>		</a:t>
            </a:r>
            <a:r>
              <a:rPr kumimoji="0" lang="en-US" altLang="ko-KR" sz="1800" dirty="0" err="1"/>
              <a:t>DriverManager.getConnection</a:t>
            </a:r>
            <a:r>
              <a:rPr kumimoji="0" lang="en-US" altLang="ko-KR" sz="1800" dirty="0">
                <a:latin typeface="맑은고딕"/>
              </a:rPr>
              <a:t>(“</a:t>
            </a:r>
            <a:r>
              <a:rPr lang="en-US" altLang="ko-KR" sz="1800" dirty="0" err="1">
                <a:effectLst/>
                <a:latin typeface="맑은고딕"/>
              </a:rPr>
              <a:t>jdbc:mysql</a:t>
            </a:r>
            <a:r>
              <a:rPr lang="en-US" altLang="ko-KR" sz="1800" dirty="0">
                <a:effectLst/>
                <a:latin typeface="맑은고딕"/>
              </a:rPr>
              <a:t>://localhost:3306/DBNAME“, “</a:t>
            </a:r>
            <a:r>
              <a:rPr lang="en-US" altLang="ko-KR" sz="1800" dirty="0" err="1">
                <a:effectLst/>
                <a:latin typeface="맑은고딕"/>
              </a:rPr>
              <a:t>scott</a:t>
            </a:r>
            <a:r>
              <a:rPr lang="en-US" altLang="ko-KR" sz="1800" dirty="0">
                <a:effectLst/>
                <a:latin typeface="맑은고딕"/>
              </a:rPr>
              <a:t>”, “tiger”)</a:t>
            </a:r>
            <a:endParaRPr kumimoji="0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6BD0D29-C631-4324-931E-2DCFE1E3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3. </a:t>
            </a:r>
            <a:r>
              <a:rPr lang="ko-KR" altLang="en-US" sz="4000" dirty="0"/>
              <a:t>데이터베이스 서버 접속</a:t>
            </a:r>
          </a:p>
        </p:txBody>
      </p:sp>
    </p:spTree>
    <p:extLst>
      <p:ext uri="{BB962C8B-B14F-4D97-AF65-F5344CB8AC3E}">
        <p14:creationId xmlns:p14="http://schemas.microsoft.com/office/powerpoint/2010/main" val="317944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B8F74777-2225-40C2-B85B-8822B7537201}"/>
              </a:ext>
            </a:extLst>
          </p:cNvPr>
          <p:cNvSpPr txBox="1">
            <a:spLocks/>
          </p:cNvSpPr>
          <p:nvPr/>
        </p:nvSpPr>
        <p:spPr bwMode="auto">
          <a:xfrm>
            <a:off x="658813" y="1196975"/>
            <a:ext cx="11017249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9763" indent="-246063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-246063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87450" indent="-2095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462088" indent="-2095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buClrTx/>
              <a:buFont typeface="Arial" panose="020B0604020202020204" pitchFamily="34" charset="0"/>
              <a:buChar char="•"/>
            </a:pPr>
            <a:r>
              <a:rPr kumimoji="0" lang="en-US" altLang="ko-KR" sz="2400" dirty="0"/>
              <a:t>Connection</a:t>
            </a:r>
          </a:p>
          <a:p>
            <a:pPr marL="722313" lvl="2" indent="-366713">
              <a:buClr>
                <a:schemeClr val="accent1"/>
              </a:buClr>
            </a:pPr>
            <a:r>
              <a:rPr kumimoji="0" lang="en-US" altLang="ko-KR" sz="2000" dirty="0" err="1"/>
              <a:t>getConnection</a:t>
            </a:r>
            <a:r>
              <a:rPr kumimoji="0" lang="en-US" altLang="ko-KR" sz="2000" dirty="0"/>
              <a:t>( )</a:t>
            </a:r>
            <a:r>
              <a:rPr kumimoji="0" lang="ko-KR" altLang="en-US" sz="2000" dirty="0"/>
              <a:t>의 리턴 값</a:t>
            </a:r>
          </a:p>
          <a:p>
            <a:pPr marL="722313" lvl="2" indent="-366713">
              <a:buClr>
                <a:schemeClr val="accent1"/>
              </a:buClr>
            </a:pPr>
            <a:r>
              <a:rPr kumimoji="0" lang="en-US" altLang="ko-KR" sz="2000" dirty="0"/>
              <a:t>DB</a:t>
            </a:r>
            <a:r>
              <a:rPr kumimoji="0" lang="ko-KR" altLang="en-US" sz="2000" dirty="0"/>
              <a:t>서버와의 연결 상태 객체</a:t>
            </a:r>
            <a:endParaRPr kumimoji="0"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004" y="3226830"/>
            <a:ext cx="4958975" cy="2121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8451FF8-02CF-4F15-ABDE-C2047D23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3. </a:t>
            </a:r>
            <a:r>
              <a:rPr lang="ko-KR" altLang="en-US" sz="4000" dirty="0"/>
              <a:t>데이터베이스 서버 접속</a:t>
            </a:r>
          </a:p>
        </p:txBody>
      </p:sp>
    </p:spTree>
    <p:extLst>
      <p:ext uri="{BB962C8B-B14F-4D97-AF65-F5344CB8AC3E}">
        <p14:creationId xmlns:p14="http://schemas.microsoft.com/office/powerpoint/2010/main" val="207996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632830-94CE-49F9-871D-8CE66411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81" y="1196975"/>
            <a:ext cx="7666837" cy="5327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FC9EB8E-8D1F-414B-BCBE-099BBB05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3. </a:t>
            </a:r>
            <a:r>
              <a:rPr lang="ko-KR" altLang="en-US" sz="4000" dirty="0"/>
              <a:t>데이터베이스 서버 접속</a:t>
            </a:r>
          </a:p>
        </p:txBody>
      </p:sp>
    </p:spTree>
    <p:extLst>
      <p:ext uri="{BB962C8B-B14F-4D97-AF65-F5344CB8AC3E}">
        <p14:creationId xmlns:p14="http://schemas.microsoft.com/office/powerpoint/2010/main" val="297793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58813" y="1196975"/>
            <a:ext cx="11017250" cy="5327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Statement</a:t>
            </a:r>
          </a:p>
          <a:p>
            <a:pPr marL="722313" lvl="1" indent="-366713">
              <a:lnSpc>
                <a:spcPct val="150000"/>
              </a:lnSpc>
            </a:pPr>
            <a:r>
              <a:rPr lang="en-US" altLang="ko-KR" sz="2000" dirty="0"/>
              <a:t>Connection</a:t>
            </a:r>
            <a:r>
              <a:rPr lang="ko-KR" altLang="en-US" sz="2000" dirty="0"/>
              <a:t>상에서 </a:t>
            </a:r>
            <a:r>
              <a:rPr lang="en-US" altLang="ko-KR" sz="2000" dirty="0"/>
              <a:t>SQL</a:t>
            </a:r>
            <a:r>
              <a:rPr lang="ko-KR" altLang="en-US" sz="2000" dirty="0"/>
              <a:t>문을 처리하는 객체</a:t>
            </a:r>
            <a:endParaRPr lang="en-US" altLang="ko-KR" sz="2000" dirty="0"/>
          </a:p>
          <a:p>
            <a:pPr marL="722313" lvl="1" indent="-366713">
              <a:lnSpc>
                <a:spcPct val="150000"/>
              </a:lnSpc>
            </a:pPr>
            <a:r>
              <a:rPr lang="en-US" altLang="ko-KR" sz="2000" dirty="0"/>
              <a:t>Connection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createStatement</a:t>
            </a:r>
            <a:r>
              <a:rPr lang="en-US" altLang="ko-KR" sz="2000" dirty="0"/>
              <a:t>() </a:t>
            </a:r>
            <a:r>
              <a:rPr lang="ko-KR" altLang="en-US" sz="2000" dirty="0"/>
              <a:t>메서드를 이용해서 객체 생성</a:t>
            </a:r>
            <a:endParaRPr lang="en-US" altLang="ko-KR" sz="2000" dirty="0"/>
          </a:p>
          <a:p>
            <a:pPr marL="1098550" lvl="2" indent="-342900">
              <a:lnSpc>
                <a:spcPct val="150000"/>
              </a:lnSpc>
            </a:pPr>
            <a:r>
              <a:rPr lang="en-US" altLang="ko-KR" sz="1800" dirty="0"/>
              <a:t>Statement </a:t>
            </a:r>
            <a:r>
              <a:rPr lang="en-US" altLang="ko-KR" sz="1800" dirty="0" err="1"/>
              <a:t>stmt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conn.createStatement</a:t>
            </a:r>
            <a:r>
              <a:rPr lang="en-US" altLang="ko-KR" sz="1800" dirty="0"/>
              <a:t>( );</a:t>
            </a:r>
          </a:p>
          <a:p>
            <a:pPr marL="722313" lvl="1" indent="-366713">
              <a:lnSpc>
                <a:spcPct val="150000"/>
              </a:lnSpc>
            </a:pPr>
            <a:r>
              <a:rPr kumimoji="0" lang="en-US" altLang="ko-KR" sz="2000" dirty="0" err="1"/>
              <a:t>Statemenet</a:t>
            </a:r>
            <a:r>
              <a:rPr kumimoji="0" lang="ko-KR" altLang="en-US" sz="2000" dirty="0"/>
              <a:t>의 메서드 사용 </a:t>
            </a:r>
            <a:r>
              <a:rPr kumimoji="0" lang="en-US" altLang="ko-KR" sz="2000" dirty="0"/>
              <a:t>---- </a:t>
            </a:r>
            <a:r>
              <a:rPr kumimoji="0" lang="ko-KR" altLang="en-US" sz="2000" dirty="0"/>
              <a:t>암기 필요</a:t>
            </a:r>
          </a:p>
          <a:p>
            <a:pPr lvl="2">
              <a:lnSpc>
                <a:spcPct val="150000"/>
              </a:lnSpc>
            </a:pPr>
            <a:r>
              <a:rPr kumimoji="0" lang="en-US" altLang="ko-KR" sz="2000" dirty="0" err="1"/>
              <a:t>ResultSet</a:t>
            </a:r>
            <a:r>
              <a:rPr kumimoji="0" lang="en-US" altLang="ko-KR" sz="2000" dirty="0"/>
              <a:t> </a:t>
            </a:r>
            <a:r>
              <a:rPr kumimoji="0" lang="en-US" altLang="ko-KR" sz="2000" b="1" u="sng" dirty="0" err="1"/>
              <a:t>executeQuery</a:t>
            </a:r>
            <a:r>
              <a:rPr kumimoji="0" lang="en-US" altLang="ko-KR" sz="2000" dirty="0"/>
              <a:t>(String </a:t>
            </a:r>
            <a:r>
              <a:rPr kumimoji="0" lang="en-US" altLang="ko-KR" sz="2000" dirty="0" err="1"/>
              <a:t>sql</a:t>
            </a:r>
            <a:r>
              <a:rPr kumimoji="0" lang="en-US" altLang="ko-KR" sz="2000" dirty="0"/>
              <a:t>) - </a:t>
            </a:r>
            <a:r>
              <a:rPr kumimoji="0" lang="en-US" altLang="ko-KR" sz="2000" b="1" dirty="0"/>
              <a:t>select</a:t>
            </a:r>
          </a:p>
          <a:p>
            <a:pPr lvl="2">
              <a:lnSpc>
                <a:spcPct val="150000"/>
              </a:lnSpc>
            </a:pPr>
            <a:r>
              <a:rPr kumimoji="0" lang="en-US" altLang="ko-KR" sz="2000" dirty="0"/>
              <a:t>int </a:t>
            </a:r>
            <a:r>
              <a:rPr kumimoji="0" lang="en-US" altLang="ko-KR" sz="2000" b="1" u="sng" dirty="0" err="1"/>
              <a:t>executeUpdate</a:t>
            </a:r>
            <a:r>
              <a:rPr kumimoji="0" lang="en-US" altLang="ko-KR" sz="2000" dirty="0"/>
              <a:t>(String </a:t>
            </a:r>
            <a:r>
              <a:rPr kumimoji="0" lang="en-US" altLang="ko-KR" sz="2000" dirty="0" err="1"/>
              <a:t>sql</a:t>
            </a:r>
            <a:r>
              <a:rPr kumimoji="0" lang="en-US" altLang="ko-KR" sz="2000" dirty="0"/>
              <a:t>)	- select</a:t>
            </a:r>
            <a:r>
              <a:rPr kumimoji="0" lang="ko-KR" altLang="en-US" sz="2000" dirty="0"/>
              <a:t>를 제외한 나머지 </a:t>
            </a:r>
            <a:r>
              <a:rPr lang="ko-KR" altLang="en-US" sz="2000" dirty="0"/>
              <a:t>질의</a:t>
            </a:r>
            <a:endParaRPr kumimoji="0" lang="en-US" altLang="ko-KR" sz="2000" dirty="0"/>
          </a:p>
          <a:p>
            <a:pPr lvl="2">
              <a:lnSpc>
                <a:spcPct val="150000"/>
              </a:lnSpc>
            </a:pPr>
            <a:r>
              <a:rPr kumimoji="0" lang="en-US" altLang="ko-KR" sz="2000" dirty="0" err="1"/>
              <a:t>boolean</a:t>
            </a:r>
            <a:r>
              <a:rPr kumimoji="0" lang="en-US" altLang="ko-KR" sz="2000" dirty="0"/>
              <a:t> </a:t>
            </a:r>
            <a:r>
              <a:rPr kumimoji="0" lang="en-US" altLang="ko-KR" sz="2000" b="1" u="sng" dirty="0"/>
              <a:t>execute</a:t>
            </a:r>
            <a:r>
              <a:rPr kumimoji="0" lang="en-US" altLang="ko-KR" sz="2000" dirty="0"/>
              <a:t>(String </a:t>
            </a:r>
            <a:r>
              <a:rPr kumimoji="0" lang="en-US" altLang="ko-KR" sz="2000" dirty="0" err="1"/>
              <a:t>sql</a:t>
            </a:r>
            <a:r>
              <a:rPr kumimoji="0" lang="en-US" altLang="ko-KR" sz="2000" dirty="0"/>
              <a:t>) - </a:t>
            </a:r>
            <a:r>
              <a:rPr kumimoji="0" lang="ko-KR" altLang="en-US" sz="2000" dirty="0"/>
              <a:t>모든 질의</a:t>
            </a:r>
            <a:endParaRPr kumimoji="0"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4D0ACFA-6736-4B09-99CA-B5D2B794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4. SQL</a:t>
            </a:r>
            <a:r>
              <a:rPr lang="ko-KR" altLang="en-US" sz="4000" dirty="0"/>
              <a:t>문 실행 </a:t>
            </a:r>
            <a:r>
              <a:rPr lang="en-US" altLang="ko-KR" sz="4000" dirty="0"/>
              <a:t>– Statement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F27C9A-B175-4439-BC92-0C8BD82F50E8}"/>
              </a:ext>
            </a:extLst>
          </p:cNvPr>
          <p:cNvSpPr/>
          <p:nvPr/>
        </p:nvSpPr>
        <p:spPr>
          <a:xfrm>
            <a:off x="1559291" y="3869354"/>
            <a:ext cx="7318009" cy="1607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AC634-EF3D-4A6A-BC5B-FF47437E8764}"/>
              </a:ext>
            </a:extLst>
          </p:cNvPr>
          <p:cNvSpPr txBox="1"/>
          <p:nvPr/>
        </p:nvSpPr>
        <p:spPr>
          <a:xfrm>
            <a:off x="658813" y="6186071"/>
            <a:ext cx="11017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hlinkClick r:id="rId2"/>
              </a:rPr>
              <a:t>https://docs.oracle.com/en/java/javase/17/docs/api/java.sql/java/sql/Statement.html#method-summary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3791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>
            <a:extLst>
              <a:ext uri="{FF2B5EF4-FFF2-40B4-BE49-F238E27FC236}">
                <a16:creationId xmlns:a16="http://schemas.microsoft.com/office/drawing/2014/main" id="{11EB0E12-4F17-411D-B987-F53679528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357" y="2100857"/>
            <a:ext cx="5962706" cy="3760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>
            <a:extLst>
              <a:ext uri="{FF2B5EF4-FFF2-40B4-BE49-F238E27FC236}">
                <a16:creationId xmlns:a16="http://schemas.microsoft.com/office/drawing/2014/main" id="{7EF090E8-2C70-4B56-ADDB-6BDB8B6CD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27" y="2100857"/>
            <a:ext cx="5051506" cy="2442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565B720F-7A5E-4842-9670-D6089B22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6400" y="6356351"/>
            <a:ext cx="1016000" cy="365125"/>
          </a:xfrm>
        </p:spPr>
        <p:txBody>
          <a:bodyPr/>
          <a:lstStyle/>
          <a:p>
            <a:fld id="{5FBC65B9-AE3B-4233-A5B5-DD7BC26A5F48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2FBE5-E080-478A-B775-272E4939B656}"/>
              </a:ext>
            </a:extLst>
          </p:cNvPr>
          <p:cNvSpPr txBox="1"/>
          <p:nvPr/>
        </p:nvSpPr>
        <p:spPr>
          <a:xfrm>
            <a:off x="1339829" y="1588981"/>
            <a:ext cx="368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ko-KR" dirty="0" err="1">
                <a:latin typeface="맑은고딕"/>
              </a:rPr>
              <a:t>executeQuery</a:t>
            </a:r>
            <a:endParaRPr lang="ko-KR" altLang="en-US" dirty="0">
              <a:latin typeface="맑은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71A98-EE03-4BA5-9D66-FFEFA52AA99F}"/>
              </a:ext>
            </a:extLst>
          </p:cNvPr>
          <p:cNvSpPr txBox="1"/>
          <p:nvPr/>
        </p:nvSpPr>
        <p:spPr>
          <a:xfrm>
            <a:off x="6589027" y="1588981"/>
            <a:ext cx="42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kumimoji="0" lang="en-US" altLang="ko-KR" dirty="0" err="1">
                <a:latin typeface="맑은고딕"/>
              </a:rPr>
              <a:t>executeUpdate</a:t>
            </a:r>
            <a:endParaRPr kumimoji="0" lang="ko-KR" altLang="en-US" dirty="0">
              <a:latin typeface="맑은고딕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5436D02-7F1B-4144-B5CA-87EC4C8D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4. SQL</a:t>
            </a:r>
            <a:r>
              <a:rPr lang="ko-KR" altLang="en-US" sz="4000" dirty="0"/>
              <a:t>문 실행 </a:t>
            </a:r>
            <a:r>
              <a:rPr lang="en-US" altLang="ko-KR" sz="4000" dirty="0"/>
              <a:t>– Statement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6899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58813" y="1196975"/>
            <a:ext cx="11017249" cy="5327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/>
              <a:t>ResultSet</a:t>
            </a:r>
            <a:r>
              <a:rPr lang="en-US" altLang="ko-KR" sz="2400" dirty="0"/>
              <a:t> - select</a:t>
            </a:r>
            <a:r>
              <a:rPr lang="ko-KR" altLang="en-US" sz="2400" dirty="0"/>
              <a:t>문의 질의 결과값을 가지는 객체</a:t>
            </a:r>
            <a:r>
              <a:rPr lang="en-US" altLang="ko-KR" sz="2400" dirty="0"/>
              <a:t>, </a:t>
            </a:r>
            <a:r>
              <a:rPr lang="ko-KR" altLang="en-US" sz="2400" dirty="0"/>
              <a:t>커서 프로세싱</a:t>
            </a:r>
            <a:r>
              <a:rPr lang="en-US" altLang="ko-KR" sz="2400" dirty="0"/>
              <a:t>, </a:t>
            </a:r>
            <a:r>
              <a:rPr lang="ko-KR" altLang="en-US" sz="2400" dirty="0"/>
              <a:t>실제 결과</a:t>
            </a:r>
            <a:r>
              <a:rPr lang="en-US" altLang="ko-KR" sz="2400"/>
              <a:t>x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741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" y="1863223"/>
            <a:ext cx="7088147" cy="3395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132190"/>
            <a:ext cx="4790173" cy="3366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3C2E764-F09B-4F14-AD76-892DA7AB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4. SQL</a:t>
            </a:r>
            <a:r>
              <a:rPr lang="ko-KR" altLang="en-US" sz="4000" dirty="0"/>
              <a:t>문 실행 </a:t>
            </a:r>
            <a:r>
              <a:rPr lang="en-US" altLang="ko-KR" sz="4000" dirty="0"/>
              <a:t>– Statement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69589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FED21E-3E81-4E08-9937-B1B5BC9C5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87" y="1196975"/>
            <a:ext cx="6977100" cy="5313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03173A6-ADAA-4AE6-8336-5B975C7A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4. SQL</a:t>
            </a:r>
            <a:r>
              <a:rPr lang="ko-KR" altLang="en-US" sz="4000" dirty="0"/>
              <a:t>문 실행 </a:t>
            </a:r>
            <a:r>
              <a:rPr lang="en-US" altLang="ko-KR" sz="4000" dirty="0"/>
              <a:t>– Statement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336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DBMS</a:t>
            </a:r>
            <a:endParaRPr lang="ko-KR" altLang="en-US" sz="4000" dirty="0"/>
          </a:p>
        </p:txBody>
      </p:sp>
      <p:pic>
        <p:nvPicPr>
          <p:cNvPr id="1026" name="Picture 2" descr="Structure of Database Management System - GeeksforGeeks">
            <a:extLst>
              <a:ext uri="{FF2B5EF4-FFF2-40B4-BE49-F238E27FC236}">
                <a16:creationId xmlns:a16="http://schemas.microsoft.com/office/drawing/2014/main" id="{DC40B2A5-37D7-425D-9B11-7CFF56E5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22" y="1160462"/>
            <a:ext cx="5956481" cy="4994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1BB461-1321-4C64-8275-3CE63C05CFDD}"/>
              </a:ext>
            </a:extLst>
          </p:cNvPr>
          <p:cNvSpPr/>
          <p:nvPr/>
        </p:nvSpPr>
        <p:spPr>
          <a:xfrm>
            <a:off x="1799923" y="2639810"/>
            <a:ext cx="314425" cy="24808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172B46-1C73-47E2-AE23-882FFBDE56C0}"/>
              </a:ext>
            </a:extLst>
          </p:cNvPr>
          <p:cNvSpPr txBox="1"/>
          <p:nvPr/>
        </p:nvSpPr>
        <p:spPr>
          <a:xfrm>
            <a:off x="658813" y="6155293"/>
            <a:ext cx="11017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이미지 출처 </a:t>
            </a:r>
            <a:r>
              <a:rPr lang="en-US" altLang="ko-KR" sz="1600" dirty="0"/>
              <a:t>: </a:t>
            </a:r>
            <a:r>
              <a:rPr lang="ko-KR" altLang="en-US" sz="1600" dirty="0">
                <a:hlinkClick r:id="rId4"/>
              </a:rPr>
              <a:t>https://www.geeksforgeeks.org/structure-of-database-management-system/</a:t>
            </a:r>
            <a:endParaRPr lang="ko-KR" altLang="en-US" sz="16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18C3FDC-F484-441F-A4A1-BBE740431B4B}"/>
              </a:ext>
            </a:extLst>
          </p:cNvPr>
          <p:cNvSpPr/>
          <p:nvPr/>
        </p:nvSpPr>
        <p:spPr>
          <a:xfrm>
            <a:off x="2263541" y="3205213"/>
            <a:ext cx="548640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B43EF2E-53B0-4424-846D-9E1671E01170}"/>
              </a:ext>
            </a:extLst>
          </p:cNvPr>
          <p:cNvSpPr/>
          <p:nvPr/>
        </p:nvSpPr>
        <p:spPr>
          <a:xfrm rot="10800000">
            <a:off x="2263541" y="4239866"/>
            <a:ext cx="548640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1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58813" y="1196975"/>
            <a:ext cx="11017250" cy="5327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/>
              <a:t>ResultSet</a:t>
            </a:r>
            <a:r>
              <a:rPr lang="en-US" altLang="ko-KR" sz="2400" dirty="0"/>
              <a:t> Methods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/>
              <a:t>void </a:t>
            </a:r>
            <a:r>
              <a:rPr lang="en-US" altLang="ko-KR" sz="2000" b="1" dirty="0" err="1"/>
              <a:t>afterLast</a:t>
            </a:r>
            <a:r>
              <a:rPr lang="en-US" altLang="ko-KR" sz="2000" b="1" dirty="0"/>
              <a:t>()</a:t>
            </a:r>
            <a:br>
              <a:rPr lang="en-US" altLang="ko-KR" sz="2000" dirty="0"/>
            </a:br>
            <a:r>
              <a:rPr lang="ko-KR" altLang="en-US" sz="2000" dirty="0"/>
              <a:t>끝 빈 행으로 커서를 이동함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b="1" dirty="0"/>
              <a:t>void </a:t>
            </a:r>
            <a:r>
              <a:rPr lang="en-US" altLang="ko-KR" sz="2000" b="1" dirty="0" err="1"/>
              <a:t>beforeFirst</a:t>
            </a:r>
            <a:r>
              <a:rPr lang="en-US" altLang="ko-KR" sz="2000" b="1" dirty="0"/>
              <a:t>()</a:t>
            </a:r>
            <a:br>
              <a:rPr lang="en-US" altLang="ko-KR" sz="2000" dirty="0"/>
            </a:br>
            <a:r>
              <a:rPr lang="ko-KR" altLang="en-US" sz="2000" dirty="0"/>
              <a:t>시작 빈 행으로 커서를 이동함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b="1" dirty="0" err="1"/>
              <a:t>boolean</a:t>
            </a:r>
            <a:r>
              <a:rPr lang="en-US" altLang="ko-KR" sz="2000" b="1" dirty="0"/>
              <a:t> next()</a:t>
            </a:r>
            <a:br>
              <a:rPr lang="en-US" altLang="ko-KR" sz="2000" dirty="0"/>
            </a:br>
            <a:r>
              <a:rPr lang="ko-KR" altLang="en-US" sz="2000" dirty="0"/>
              <a:t>현재 커서 다음의 레코드 유무를 판단함</a:t>
            </a:r>
            <a:r>
              <a:rPr lang="en-US" altLang="ko-KR" sz="2000" dirty="0"/>
              <a:t>. true</a:t>
            </a:r>
            <a:r>
              <a:rPr lang="ko-KR" altLang="en-US" sz="2000" dirty="0"/>
              <a:t>인 경우 커서를 다음으로 이동시킴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b="1" dirty="0"/>
              <a:t>XXX </a:t>
            </a:r>
            <a:r>
              <a:rPr lang="en-US" altLang="ko-KR" sz="2000" b="1" dirty="0" err="1"/>
              <a:t>getXXX</a:t>
            </a:r>
            <a:r>
              <a:rPr lang="en-US" altLang="ko-KR" sz="2000" b="1" dirty="0"/>
              <a:t>(String column</a:t>
            </a:r>
            <a:r>
              <a:rPr lang="ko-KR" altLang="en-US" sz="2000" b="1" dirty="0"/>
              <a:t>명</a:t>
            </a:r>
            <a:r>
              <a:rPr lang="en-US" altLang="ko-KR" sz="2000" b="1" dirty="0"/>
              <a:t>) /</a:t>
            </a:r>
            <a:r>
              <a:rPr lang="en-US" altLang="ko-KR" sz="2000" b="1" dirty="0" err="1"/>
              <a:t>getXXX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index)</a:t>
            </a:r>
            <a:br>
              <a:rPr lang="en-US" altLang="ko-KR" sz="2000" b="1" dirty="0"/>
            </a:br>
            <a:r>
              <a:rPr lang="ko-KR" altLang="en-US" sz="2000" dirty="0"/>
              <a:t>커서가 위치한 레코드의 컬럼 값을 반환함 </a:t>
            </a:r>
            <a:r>
              <a:rPr lang="en-US" altLang="ko-KR" sz="2000" dirty="0"/>
              <a:t>(XXX</a:t>
            </a:r>
            <a:r>
              <a:rPr lang="ko-KR" altLang="en-US" sz="2000" dirty="0"/>
              <a:t> 는 데이터 타입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3825201-FF3B-4960-B4E7-2F4ED4BC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4. SQL</a:t>
            </a:r>
            <a:r>
              <a:rPr lang="ko-KR" altLang="en-US" sz="4000" dirty="0"/>
              <a:t>문 실행 </a:t>
            </a:r>
            <a:r>
              <a:rPr lang="en-US" altLang="ko-KR" sz="4000" dirty="0"/>
              <a:t>– Statement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7BA96-F32C-430B-85B9-B2D8150F105B}"/>
              </a:ext>
            </a:extLst>
          </p:cNvPr>
          <p:cNvSpPr txBox="1"/>
          <p:nvPr/>
        </p:nvSpPr>
        <p:spPr>
          <a:xfrm>
            <a:off x="658813" y="6186071"/>
            <a:ext cx="11017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https://docs.oracle.com/en/java/javase/17/docs/api/java.sql/java/sql/ResultSet.html#method-summary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4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58813" y="1196975"/>
            <a:ext cx="11017250" cy="5327650"/>
          </a:xfrm>
        </p:spPr>
        <p:txBody>
          <a:bodyPr>
            <a:normAutofit/>
          </a:bodyPr>
          <a:lstStyle/>
          <a:p>
            <a:pPr marL="51435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world </a:t>
            </a:r>
            <a:r>
              <a:rPr lang="ko-KR" altLang="en-US" sz="2400" dirty="0"/>
              <a:t>데이터베이스에는 테이블이 </a:t>
            </a:r>
            <a:r>
              <a:rPr lang="en-US" altLang="ko-KR" sz="2400" dirty="0"/>
              <a:t>3</a:t>
            </a:r>
            <a:r>
              <a:rPr lang="ko-KR" altLang="en-US" sz="2400" dirty="0"/>
              <a:t>개가 있다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각각의 테이블에 저장된 데이터를 모두 읽어서 화면에 출력하세요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city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country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 err="1"/>
              <a:t>countrylanguage</a:t>
            </a:r>
            <a:endParaRPr lang="en-US" altLang="ko-KR" sz="1800" dirty="0"/>
          </a:p>
          <a:p>
            <a:pPr marL="51435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국가 코드가 </a:t>
            </a:r>
            <a:r>
              <a:rPr lang="en-US" altLang="ko-KR" sz="2400" dirty="0"/>
              <a:t>‘KOR’</a:t>
            </a:r>
            <a:r>
              <a:rPr lang="ko-KR" altLang="en-US" sz="2400" dirty="0"/>
              <a:t>인</a:t>
            </a:r>
            <a:r>
              <a:rPr lang="en-US" altLang="ko-KR" sz="2400" dirty="0"/>
              <a:t> </a:t>
            </a:r>
            <a:r>
              <a:rPr lang="ko-KR" altLang="en-US" sz="2400" dirty="0"/>
              <a:t>도시를 찾아 인구수를 역순으로 표시하세요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도시명</a:t>
            </a:r>
            <a:r>
              <a:rPr lang="en-US" altLang="ko-KR" sz="2000" dirty="0"/>
              <a:t>, </a:t>
            </a:r>
            <a:r>
              <a:rPr lang="ko-KR" altLang="en-US" sz="2000" dirty="0"/>
              <a:t>인구수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C5AE306-33B3-4151-8260-565B9F38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Statement </a:t>
            </a:r>
            <a:r>
              <a:rPr lang="ko-KR" altLang="en-US" sz="40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641927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58813" y="1196975"/>
            <a:ext cx="11017249" cy="5327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/>
              <a:t>PreparedStatement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Connection</a:t>
            </a:r>
            <a:r>
              <a:rPr lang="ko-KR" altLang="en-US" sz="2000" dirty="0"/>
              <a:t>상에서 </a:t>
            </a:r>
            <a:r>
              <a:rPr lang="en-US" altLang="ko-KR" sz="2000" dirty="0"/>
              <a:t>SQL</a:t>
            </a:r>
            <a:r>
              <a:rPr lang="ko-KR" altLang="en-US" sz="2000" dirty="0"/>
              <a:t>문을 처리하는 객체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Connection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preparedStatement</a:t>
            </a:r>
            <a:r>
              <a:rPr lang="en-US" altLang="ko-KR" sz="2000" dirty="0"/>
              <a:t>() </a:t>
            </a:r>
            <a:r>
              <a:rPr lang="ko-KR" altLang="en-US" sz="2000" dirty="0"/>
              <a:t>메서드를 이용해서 객체 생성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PreparedStatement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pstmt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conn.preparedStatement</a:t>
            </a:r>
            <a:r>
              <a:rPr lang="en-US" altLang="ko-KR" sz="2000" dirty="0"/>
              <a:t>(queryString);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파라미터로 입력되는 </a:t>
            </a:r>
            <a:r>
              <a:rPr lang="en-US" altLang="ko-KR" sz="2000" dirty="0"/>
              <a:t>queryString </a:t>
            </a:r>
            <a:r>
              <a:rPr lang="ko-KR" altLang="en-US" sz="2000" dirty="0"/>
              <a:t>내에 </a:t>
            </a:r>
            <a:r>
              <a:rPr lang="en-US" altLang="ko-KR" sz="2000" dirty="0"/>
              <a:t>“</a:t>
            </a:r>
            <a:r>
              <a:rPr lang="en-US" altLang="ko-KR" sz="2000" b="1" dirty="0"/>
              <a:t>?</a:t>
            </a:r>
            <a:r>
              <a:rPr lang="en-US" altLang="ko-KR" sz="2000" dirty="0"/>
              <a:t>” </a:t>
            </a:r>
            <a:r>
              <a:rPr lang="ko-KR" altLang="en-US" sz="2000" dirty="0"/>
              <a:t>기호를 사용하여 </a:t>
            </a:r>
            <a:r>
              <a:rPr lang="ko-KR" altLang="en-US" sz="2000" b="1" dirty="0"/>
              <a:t>미완성의 </a:t>
            </a:r>
            <a:r>
              <a:rPr lang="en-US" altLang="ko-KR" sz="2000" b="1" dirty="0"/>
              <a:t>SQL</a:t>
            </a:r>
            <a:r>
              <a:rPr lang="ko-KR" altLang="en-US" sz="2000" b="1" dirty="0"/>
              <a:t>문을 생성하여 사용</a:t>
            </a:r>
            <a:endParaRPr lang="en-US" altLang="ko-KR" sz="2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685AF15-6653-4F2F-AA1C-CC29C041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5. SQL</a:t>
            </a:r>
            <a:r>
              <a:rPr lang="ko-KR" altLang="en-US" sz="4000" dirty="0"/>
              <a:t>문 실행 </a:t>
            </a:r>
            <a:r>
              <a:rPr lang="en-US" altLang="ko-KR" sz="4000" dirty="0"/>
              <a:t>– </a:t>
            </a:r>
            <a:r>
              <a:rPr lang="en-US" altLang="ko-KR" sz="4000" dirty="0" err="1"/>
              <a:t>PreparedStatement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95378-708C-48F6-BFB9-7DF71F4EDC1C}"/>
              </a:ext>
            </a:extLst>
          </p:cNvPr>
          <p:cNvSpPr txBox="1"/>
          <p:nvPr/>
        </p:nvSpPr>
        <p:spPr>
          <a:xfrm>
            <a:off x="658815" y="6186071"/>
            <a:ext cx="110172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hlinkClick r:id="rId2"/>
              </a:rPr>
              <a:t>https://docs.oracle.com/en/java/javase/17/docs/api/java.sql/java/sql/PreparedStatement.html#method-summary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1096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58813" y="1196975"/>
            <a:ext cx="11017249" cy="5327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void </a:t>
            </a:r>
            <a:r>
              <a:rPr lang="en-US" altLang="ko-KR" sz="2400" dirty="0" err="1"/>
              <a:t>set</a:t>
            </a:r>
            <a:r>
              <a:rPr lang="en-US" altLang="ko-KR" sz="2400" u="sng" dirty="0" err="1"/>
              <a:t>XXX</a:t>
            </a:r>
            <a:r>
              <a:rPr lang="en-US" altLang="ko-KR" sz="2400" dirty="0"/>
              <a:t>(int </a:t>
            </a:r>
            <a:r>
              <a:rPr lang="en-US" altLang="ko-KR" sz="2400" u="sng" dirty="0" err="1"/>
              <a:t>parameterIndex</a:t>
            </a:r>
            <a:r>
              <a:rPr lang="en-US" altLang="ko-KR" sz="2400" dirty="0"/>
              <a:t>, XXX value)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53" y="2585754"/>
            <a:ext cx="9552094" cy="38238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59ADF02-47A1-4F19-8798-CD63A86D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5. SQL</a:t>
            </a:r>
            <a:r>
              <a:rPr lang="ko-KR" altLang="en-US" sz="4000" dirty="0"/>
              <a:t>문 실행 </a:t>
            </a:r>
            <a:r>
              <a:rPr lang="en-US" altLang="ko-KR" sz="4000" dirty="0"/>
              <a:t>– </a:t>
            </a:r>
            <a:r>
              <a:rPr lang="en-US" altLang="ko-KR" sz="4000" dirty="0" err="1"/>
              <a:t>PreparedStatement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28F9E-B2A9-457F-A267-EC53964AA3B4}"/>
              </a:ext>
            </a:extLst>
          </p:cNvPr>
          <p:cNvSpPr txBox="1"/>
          <p:nvPr/>
        </p:nvSpPr>
        <p:spPr>
          <a:xfrm>
            <a:off x="1828801" y="1983807"/>
            <a:ext cx="12321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Date Type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5AFE1C4-D52D-481A-ACD8-4A12FE10F19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444867" y="1695450"/>
            <a:ext cx="0" cy="28835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58C07F-C02B-4EEF-ADCE-1B8B07102DB2}"/>
              </a:ext>
            </a:extLst>
          </p:cNvPr>
          <p:cNvSpPr txBox="1"/>
          <p:nvPr/>
        </p:nvSpPr>
        <p:spPr>
          <a:xfrm>
            <a:off x="3672855" y="1983807"/>
            <a:ext cx="13003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부터 시작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29546B-CE78-454B-AC04-DF6F01318CB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323033" y="1695450"/>
            <a:ext cx="0" cy="28835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B7CD513-CBBE-47FB-8AFB-109899B3E89E}"/>
              </a:ext>
            </a:extLst>
          </p:cNvPr>
          <p:cNvSpPr/>
          <p:nvPr/>
        </p:nvSpPr>
        <p:spPr>
          <a:xfrm>
            <a:off x="9577137" y="50436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B1F0CD4-5F0B-486A-99B1-4984A3A6EFF1}"/>
              </a:ext>
            </a:extLst>
          </p:cNvPr>
          <p:cNvSpPr/>
          <p:nvPr/>
        </p:nvSpPr>
        <p:spPr>
          <a:xfrm>
            <a:off x="9798518" y="50436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22B8650-27C0-4AC6-A1F7-D7E8231A2309}"/>
              </a:ext>
            </a:extLst>
          </p:cNvPr>
          <p:cNvSpPr/>
          <p:nvPr/>
        </p:nvSpPr>
        <p:spPr>
          <a:xfrm>
            <a:off x="4277314" y="53019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73C476F-9FB0-4C13-80E9-23F68EBF0431}"/>
              </a:ext>
            </a:extLst>
          </p:cNvPr>
          <p:cNvSpPr/>
          <p:nvPr/>
        </p:nvSpPr>
        <p:spPr>
          <a:xfrm>
            <a:off x="4277314" y="57086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A92D00A-9D47-4707-B2E3-878E2A1D904D}"/>
              </a:ext>
            </a:extLst>
          </p:cNvPr>
          <p:cNvCxnSpPr>
            <a:cxnSpLocks/>
            <a:stCxn id="20" idx="4"/>
            <a:endCxn id="24" idx="6"/>
          </p:cNvCxnSpPr>
          <p:nvPr/>
        </p:nvCxnSpPr>
        <p:spPr>
          <a:xfrm rot="5400000">
            <a:off x="6843806" y="2568583"/>
            <a:ext cx="235419" cy="5276964"/>
          </a:xfrm>
          <a:prstGeom prst="bentConnector2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8130325-FE03-451F-9127-363411310958}"/>
              </a:ext>
            </a:extLst>
          </p:cNvPr>
          <p:cNvCxnSpPr>
            <a:cxnSpLocks/>
            <a:stCxn id="23" idx="4"/>
            <a:endCxn id="25" idx="6"/>
          </p:cNvCxnSpPr>
          <p:nvPr/>
        </p:nvCxnSpPr>
        <p:spPr>
          <a:xfrm rot="5400000">
            <a:off x="6751129" y="2661261"/>
            <a:ext cx="642154" cy="5498345"/>
          </a:xfrm>
          <a:prstGeom prst="bentConnector2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64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D308F9-B8CB-4F59-820C-473A6FF1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49" y="1211512"/>
            <a:ext cx="7820716" cy="5321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C2C068A-5AEA-4892-9A61-E23EA462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5. SQL</a:t>
            </a:r>
            <a:r>
              <a:rPr lang="ko-KR" altLang="en-US" sz="4000" dirty="0"/>
              <a:t>문 실행 </a:t>
            </a:r>
            <a:r>
              <a:rPr lang="en-US" altLang="ko-KR" sz="4000" dirty="0"/>
              <a:t>– </a:t>
            </a:r>
            <a:r>
              <a:rPr lang="en-US" altLang="ko-KR" sz="4000" dirty="0" err="1"/>
              <a:t>PreparedStatement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77113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D831E34-2C72-4E1D-9D2F-86B6933C87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8813" y="1196975"/>
            <a:ext cx="11017249" cy="5327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JDBC </a:t>
            </a:r>
            <a:r>
              <a:rPr lang="ko-KR" altLang="en-US" sz="2400" dirty="0"/>
              <a:t>프로그램 실행 시 사용했던 모든 객체를 메모리에서 해제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Connection </a:t>
            </a:r>
            <a:r>
              <a:rPr lang="ko-KR" altLang="en-US" sz="2400" dirty="0"/>
              <a:t>해제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Statement </a:t>
            </a:r>
            <a:r>
              <a:rPr lang="ko-KR" altLang="en-US" sz="2400" dirty="0"/>
              <a:t>또는 </a:t>
            </a:r>
            <a:r>
              <a:rPr lang="en-US" altLang="ko-KR" sz="2400" dirty="0" err="1"/>
              <a:t>PreparedStatement</a:t>
            </a:r>
            <a:r>
              <a:rPr lang="en-US" altLang="ko-KR" sz="2400" dirty="0"/>
              <a:t> </a:t>
            </a:r>
            <a:r>
              <a:rPr lang="ko-KR" altLang="en-US" sz="2400" dirty="0"/>
              <a:t>해제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Resultset</a:t>
            </a:r>
            <a:r>
              <a:rPr lang="en-US" altLang="ko-KR" sz="2400" dirty="0"/>
              <a:t> </a:t>
            </a:r>
            <a:r>
              <a:rPr lang="ko-KR" altLang="en-US" sz="2400" dirty="0"/>
              <a:t>해제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해제 메서드 </a:t>
            </a:r>
            <a:r>
              <a:rPr lang="en-US" altLang="ko-KR" sz="2400" dirty="0"/>
              <a:t>: close()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conn.close</a:t>
            </a:r>
            <a:r>
              <a:rPr lang="en-US" altLang="ko-KR" sz="20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stmt.close</a:t>
            </a:r>
            <a:r>
              <a:rPr lang="en-US" altLang="ko-KR" sz="2000" dirty="0"/>
              <a:t>() </a:t>
            </a:r>
            <a:r>
              <a:rPr lang="ko-KR" altLang="en-US" sz="2000" dirty="0"/>
              <a:t>또는 </a:t>
            </a:r>
            <a:r>
              <a:rPr lang="en-US" altLang="ko-KR" sz="2000" dirty="0" err="1"/>
              <a:t>pstmt.close</a:t>
            </a:r>
            <a:r>
              <a:rPr lang="en-US" altLang="ko-KR" sz="20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conn.close</a:t>
            </a:r>
            <a:r>
              <a:rPr lang="en-US" altLang="ko-KR" sz="2000" dirty="0"/>
              <a:t>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B6546C6-0C15-405B-9E31-EA55CF40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6. </a:t>
            </a:r>
            <a:r>
              <a:rPr lang="ko-KR" altLang="en-US" sz="4000" dirty="0"/>
              <a:t>자원 해제</a:t>
            </a:r>
          </a:p>
        </p:txBody>
      </p:sp>
    </p:spTree>
    <p:extLst>
      <p:ext uri="{BB962C8B-B14F-4D97-AF65-F5344CB8AC3E}">
        <p14:creationId xmlns:p14="http://schemas.microsoft.com/office/powerpoint/2010/main" val="422922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DBMS API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7E91B-9604-48EF-B2C2-8B6AB0CFD4B8}"/>
              </a:ext>
            </a:extLst>
          </p:cNvPr>
          <p:cNvSpPr txBox="1"/>
          <p:nvPr/>
        </p:nvSpPr>
        <p:spPr>
          <a:xfrm>
            <a:off x="658813" y="1661755"/>
            <a:ext cx="5087469" cy="48628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Connect to the Oracle database */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EXEC SQL CONNECT :username IDENTIFIED BY :password;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Open the cursor */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EXEC SQL OPEN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emp_cursor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Declare a variable of the struct type to hold fetched data */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Employee emp;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Fetch data from the cursor */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(;;)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EXEC SQL FETCH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emp_cursor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INTO :emp;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sqlca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sqlcode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/* No more rows to fetch */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 Process the fetched data */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 ID: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Salary: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US" altLang="ko-KR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emp_name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Close the cursor */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EXEC SQL CLOSE 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emp_cursor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Disconnect from the database */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EXEC SQL COMMIT WORK RELEASE;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416818-D13D-4D89-9CBC-0E0AA7477681}"/>
              </a:ext>
            </a:extLst>
          </p:cNvPr>
          <p:cNvSpPr/>
          <p:nvPr/>
        </p:nvSpPr>
        <p:spPr>
          <a:xfrm>
            <a:off x="658813" y="1160463"/>
            <a:ext cx="5197591" cy="501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Oracle (Pro</a:t>
            </a:r>
            <a:r>
              <a:rPr lang="ko-KR" altLang="en-US" dirty="0">
                <a:solidFill>
                  <a:schemeClr val="tx1"/>
                </a:solidFill>
              </a:rPr>
              <a:t>*</a:t>
            </a:r>
            <a:r>
              <a:rPr lang="en-US" altLang="ko-KR" dirty="0">
                <a:solidFill>
                  <a:schemeClr val="tx1"/>
                </a:solidFill>
              </a:rPr>
              <a:t>C)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63598-95C7-48CC-82C5-0136D22EC639}"/>
              </a:ext>
            </a:extLst>
          </p:cNvPr>
          <p:cNvSpPr txBox="1"/>
          <p:nvPr/>
        </p:nvSpPr>
        <p:spPr>
          <a:xfrm>
            <a:off x="5856404" y="1661755"/>
            <a:ext cx="5819659" cy="48628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MYSQL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mysql_init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 to the MySQL database */</a:t>
            </a:r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mysql_real_connect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(con,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"dbname"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mysql_query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(conn,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 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emp_name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salary FROM employee"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MYSQL_RES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mysql_store_result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(conn);</a:t>
            </a:r>
          </a:p>
          <a:p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struct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Employee emp;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MYSQL_ROW row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mysql_fetch_row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(result);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(row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/* No more rows to fetch */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/* Process the fetched data */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emp_name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sscanf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 ID: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Salary: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US" altLang="ko-KR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emp_name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US" altLang="ko-KR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mysql_free_result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(result);</a:t>
            </a:r>
          </a:p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Disconnect from the database */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mysql_close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(conn);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F0959D-A1F2-4085-9B3E-CC6E49BC5DBD}"/>
              </a:ext>
            </a:extLst>
          </p:cNvPr>
          <p:cNvSpPr/>
          <p:nvPr/>
        </p:nvSpPr>
        <p:spPr>
          <a:xfrm>
            <a:off x="5856405" y="1160463"/>
            <a:ext cx="5819658" cy="501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2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ODBC – Open Database Connectivity</a:t>
            </a:r>
            <a:endParaRPr lang="ko-KR" altLang="en-US" sz="4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B98B64-420C-4006-ACEB-0ECB5DB4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48" y="1160464"/>
            <a:ext cx="6163080" cy="5364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899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58813" y="1160463"/>
            <a:ext cx="11017250" cy="5364163"/>
          </a:xfrm>
        </p:spPr>
        <p:txBody>
          <a:bodyPr>
            <a:normAutofit/>
          </a:bodyPr>
          <a:lstStyle/>
          <a:p>
            <a:pPr marL="355600" indent="-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다양한 종류의 관계형 데이터베이스 이용에 사용되는 표준 </a:t>
            </a:r>
            <a:r>
              <a:rPr lang="en-US" altLang="ko-KR" sz="2400" dirty="0"/>
              <a:t>Java API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JDBC – Java Database Connectivity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5F0DA0-B361-4311-A148-B81F1387E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75" y="1915427"/>
            <a:ext cx="8055649" cy="4437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4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FB5DF5A-F9F1-4B6F-9485-271163A7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JDBC Interface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21746-8FD9-4A0B-8793-BCD919B8E7A0}"/>
              </a:ext>
            </a:extLst>
          </p:cNvPr>
          <p:cNvSpPr txBox="1"/>
          <p:nvPr/>
        </p:nvSpPr>
        <p:spPr>
          <a:xfrm>
            <a:off x="658813" y="6275874"/>
            <a:ext cx="1101725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https://docs.oracle.com/en/java/javase/17/docs/api/java.sql/java/sql/package-summary.html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#class-summary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C2D78CB-D84A-4093-8A7B-1A75E37D8052}"/>
              </a:ext>
            </a:extLst>
          </p:cNvPr>
          <p:cNvSpPr txBox="1">
            <a:spLocks/>
          </p:cNvSpPr>
          <p:nvPr/>
        </p:nvSpPr>
        <p:spPr>
          <a:xfrm>
            <a:off x="658813" y="1196975"/>
            <a:ext cx="11017250" cy="5327651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Font typeface="Arial"/>
              <a:buChar char="•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/>
              <a:t>Module </a:t>
            </a:r>
            <a:r>
              <a:rPr lang="en-US" altLang="ko-KR" sz="2400" dirty="0" err="1"/>
              <a:t>java.sql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Package </a:t>
            </a:r>
            <a:r>
              <a:rPr lang="en-US" altLang="ko-KR" sz="2400" dirty="0" err="1"/>
              <a:t>java.sql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DB</a:t>
            </a:r>
            <a:r>
              <a:rPr lang="ko-KR" altLang="en-US" sz="2400" dirty="0"/>
              <a:t> 기능 처리 객체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주로 </a:t>
            </a:r>
            <a:r>
              <a:rPr lang="en-US" altLang="ko-KR" sz="2400" dirty="0"/>
              <a:t>interface</a:t>
            </a:r>
            <a:r>
              <a:rPr lang="ko-KR" altLang="en-US" sz="2400" dirty="0"/>
              <a:t>들 사용</a:t>
            </a:r>
            <a:endParaRPr lang="en-US" altLang="ko-KR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67A506-48B5-4A01-9678-D97D3C87948C}"/>
              </a:ext>
            </a:extLst>
          </p:cNvPr>
          <p:cNvSpPr/>
          <p:nvPr/>
        </p:nvSpPr>
        <p:spPr>
          <a:xfrm>
            <a:off x="4899259" y="1466727"/>
            <a:ext cx="4100362" cy="47379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DAAC24D-B3CD-487C-B8B5-4D193A1D9A2A}"/>
              </a:ext>
            </a:extLst>
          </p:cNvPr>
          <p:cNvGrpSpPr/>
          <p:nvPr/>
        </p:nvGrpSpPr>
        <p:grpSpPr>
          <a:xfrm>
            <a:off x="5040890" y="1899868"/>
            <a:ext cx="3827462" cy="4206442"/>
            <a:chOff x="5040890" y="1611111"/>
            <a:chExt cx="3827462" cy="420644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E257EE1-3AE3-40CD-9371-8E634144D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0890" y="1611111"/>
              <a:ext cx="1814077" cy="420644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7289CE9-B178-46D1-9B13-0525984DD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4587" y="1611111"/>
              <a:ext cx="1843765" cy="343100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C08F48-8E1B-4076-B10D-DFCEC4A84CDB}"/>
              </a:ext>
            </a:extLst>
          </p:cNvPr>
          <p:cNvSpPr/>
          <p:nvPr/>
        </p:nvSpPr>
        <p:spPr>
          <a:xfrm>
            <a:off x="9169241" y="1466727"/>
            <a:ext cx="2363946" cy="47379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CF9613-9A57-4005-854E-A31446B44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2136" y="1899868"/>
            <a:ext cx="2058155" cy="25226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838DD5-A9C4-425B-8D27-1F62913BF8B3}"/>
              </a:ext>
            </a:extLst>
          </p:cNvPr>
          <p:cNvSpPr/>
          <p:nvPr/>
        </p:nvSpPr>
        <p:spPr>
          <a:xfrm>
            <a:off x="5008346" y="3037212"/>
            <a:ext cx="1738964" cy="2450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E0D77E-10F5-479A-A414-62E09CE04FDC}"/>
              </a:ext>
            </a:extLst>
          </p:cNvPr>
          <p:cNvSpPr/>
          <p:nvPr/>
        </p:nvSpPr>
        <p:spPr>
          <a:xfrm>
            <a:off x="5008346" y="5010391"/>
            <a:ext cx="1738964" cy="2450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742AF3-56CE-4E1F-B5F0-B8BA01BDBB8D}"/>
              </a:ext>
            </a:extLst>
          </p:cNvPr>
          <p:cNvSpPr/>
          <p:nvPr/>
        </p:nvSpPr>
        <p:spPr>
          <a:xfrm>
            <a:off x="5008346" y="5568985"/>
            <a:ext cx="1738964" cy="2450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8F302E-33DC-4E40-9985-5EEE2B814683}"/>
              </a:ext>
            </a:extLst>
          </p:cNvPr>
          <p:cNvSpPr/>
          <p:nvPr/>
        </p:nvSpPr>
        <p:spPr>
          <a:xfrm>
            <a:off x="6987940" y="4471972"/>
            <a:ext cx="1738964" cy="2450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B3C6D7-0264-4677-B0CA-08CDCF96ACC8}"/>
              </a:ext>
            </a:extLst>
          </p:cNvPr>
          <p:cNvSpPr/>
          <p:nvPr/>
        </p:nvSpPr>
        <p:spPr>
          <a:xfrm>
            <a:off x="9290518" y="2441041"/>
            <a:ext cx="1738964" cy="2450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0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4294967295"/>
          </p:nvPr>
        </p:nvSpPr>
        <p:spPr>
          <a:xfrm>
            <a:off x="658813" y="1196975"/>
            <a:ext cx="10837862" cy="5327649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/>
              <a:t>java.sql</a:t>
            </a:r>
            <a:r>
              <a:rPr lang="ko-KR" altLang="en-US" sz="2400" dirty="0"/>
              <a:t>의 인터페이스들을 상속하여 구현한 파일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데이터베이스</a:t>
            </a:r>
            <a:r>
              <a:rPr lang="en-US" altLang="ko-KR" sz="2400" dirty="0"/>
              <a:t> </a:t>
            </a:r>
            <a:r>
              <a:rPr lang="ko-KR" altLang="en-US" sz="2400" dirty="0"/>
              <a:t>제작사에서 제공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데이터베이스별 드라이버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MySQL</a:t>
            </a:r>
            <a:r>
              <a:rPr lang="ko-KR" altLang="en-US" sz="2000" dirty="0"/>
              <a:t>인 경우 </a:t>
            </a:r>
            <a:r>
              <a:rPr lang="en-US" altLang="ko-KR" sz="2000" dirty="0"/>
              <a:t>: </a:t>
            </a:r>
            <a:r>
              <a:rPr lang="en-US" altLang="ko-KR" sz="2000" b="1" dirty="0"/>
              <a:t>mysql-connector-java-8.0.30.jar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c:\Program Files (x86)\MySQL\Connector J 8.0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H2</a:t>
            </a:r>
            <a:r>
              <a:rPr lang="ko-KR" altLang="en-US" sz="2000" dirty="0"/>
              <a:t>인 경우 </a:t>
            </a:r>
            <a:r>
              <a:rPr lang="en-US" altLang="ko-KR" sz="2000" dirty="0"/>
              <a:t>: </a:t>
            </a:r>
            <a:r>
              <a:rPr lang="en-US" altLang="ko-KR" sz="2000" b="1" dirty="0"/>
              <a:t>h2-2.1.214.jar</a:t>
            </a:r>
          </a:p>
          <a:p>
            <a:pPr lvl="2">
              <a:lnSpc>
                <a:spcPct val="150000"/>
              </a:lnSpc>
            </a:pPr>
            <a:r>
              <a:rPr lang="pt-BR" altLang="ko-KR" sz="2000" dirty="0"/>
              <a:t>c:\Program Files (x86)\H2\bin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Oracle</a:t>
            </a:r>
            <a:r>
              <a:rPr lang="ko-KR" altLang="en-US" sz="2000" dirty="0"/>
              <a:t>인 경우 </a:t>
            </a:r>
            <a:r>
              <a:rPr lang="en-US" altLang="ko-KR" sz="2000" dirty="0"/>
              <a:t>: </a:t>
            </a:r>
            <a:r>
              <a:rPr lang="en-US" altLang="ko-KR" sz="2000" b="1" dirty="0"/>
              <a:t>ojdbc6.jar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2BA1782-C860-46C4-BD3F-BBBAE0B9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JDBC Driver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5253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4294967295"/>
          </p:nvPr>
        </p:nvSpPr>
        <p:spPr>
          <a:xfrm>
            <a:off x="658813" y="1196975"/>
            <a:ext cx="11017249" cy="5327650"/>
          </a:xfrm>
        </p:spPr>
        <p:txBody>
          <a:bodyPr>
            <a:normAutofit/>
          </a:bodyPr>
          <a:lstStyle/>
          <a:p>
            <a:pPr marL="45085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프로젝트 생성 및 드라이버 설정</a:t>
            </a:r>
            <a:endParaRPr lang="en-US" altLang="ko-KR" sz="2400" dirty="0"/>
          </a:p>
          <a:p>
            <a:pPr marL="45085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JDBC </a:t>
            </a:r>
            <a:r>
              <a:rPr lang="ko-KR" altLang="en-US" sz="2400" dirty="0"/>
              <a:t>드라이버 로딩하기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Class.forName</a:t>
            </a:r>
            <a:r>
              <a:rPr lang="en-US" altLang="ko-KR" sz="2400" dirty="0"/>
              <a:t>())</a:t>
            </a:r>
            <a:endParaRPr lang="ko-KR" altLang="en-US" sz="2400" dirty="0"/>
          </a:p>
          <a:p>
            <a:pPr marL="45085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DBMS </a:t>
            </a:r>
            <a:r>
              <a:rPr lang="ko-KR" altLang="en-US" sz="2400" dirty="0"/>
              <a:t>서버와 접속하기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DriverManager.getConnection</a:t>
            </a:r>
            <a:r>
              <a:rPr lang="en-US" altLang="ko-KR" sz="2400" dirty="0"/>
              <a:t>())</a:t>
            </a:r>
            <a:endParaRPr lang="ko-KR" altLang="en-US" sz="2400" dirty="0"/>
          </a:p>
          <a:p>
            <a:pPr marL="45085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SQL </a:t>
            </a:r>
            <a:r>
              <a:rPr lang="ko-KR" altLang="en-US" sz="2400" dirty="0"/>
              <a:t>문 실행하기 </a:t>
            </a:r>
            <a:r>
              <a:rPr lang="en-US" altLang="ko-KR" sz="2400" dirty="0"/>
              <a:t>– Statement</a:t>
            </a:r>
            <a:endParaRPr lang="ko-KR" altLang="en-US" sz="2400" dirty="0"/>
          </a:p>
          <a:p>
            <a:pPr marL="45085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SQL </a:t>
            </a:r>
            <a:r>
              <a:rPr lang="ko-KR" altLang="en-US" sz="2400" dirty="0"/>
              <a:t>문 실행하기 </a:t>
            </a:r>
            <a:r>
              <a:rPr lang="en-US" altLang="ko-KR" sz="2400" dirty="0"/>
              <a:t>– </a:t>
            </a:r>
            <a:r>
              <a:rPr lang="en-US" altLang="ko-KR" sz="2400" dirty="0" err="1"/>
              <a:t>PreparedStatement</a:t>
            </a:r>
            <a:endParaRPr lang="ko-KR" altLang="en-US" sz="1800" dirty="0"/>
          </a:p>
          <a:p>
            <a:pPr marL="45085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자원 해제하기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98F58B3-E0DE-4506-9A80-809ACE6A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JDBC SQL Programming</a:t>
            </a:r>
            <a:r>
              <a:rPr lang="ko-KR" altLang="en-US" sz="4000" dirty="0"/>
              <a:t> 구현 순서</a:t>
            </a:r>
          </a:p>
        </p:txBody>
      </p:sp>
    </p:spTree>
    <p:extLst>
      <p:ext uri="{BB962C8B-B14F-4D97-AF65-F5344CB8AC3E}">
        <p14:creationId xmlns:p14="http://schemas.microsoft.com/office/powerpoint/2010/main" val="290817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658813" y="1196974"/>
            <a:ext cx="11017250" cy="53419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프로젝트 생성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프로젝트 명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SqlProgramming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Create</a:t>
            </a:r>
            <a:r>
              <a:rPr lang="ko-KR" altLang="en-US" sz="2000" dirty="0"/>
              <a:t> </a:t>
            </a:r>
            <a:r>
              <a:rPr lang="en-US" altLang="ko-KR" sz="2000" dirty="0"/>
              <a:t>modeule-info.java file</a:t>
            </a:r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체크 해제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65B9-AE3B-4233-A5B5-DD7BC26A5F4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0ABECE-F335-4966-A97B-DE3AE26C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96975"/>
            <a:ext cx="4934552" cy="5339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96F20B7-511D-4E07-AB51-59E30B8B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263725"/>
            <a:ext cx="11017250" cy="78542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/>
              <a:t>1. </a:t>
            </a:r>
            <a:r>
              <a:rPr lang="ko-KR" altLang="en-US" sz="4000" dirty="0"/>
              <a:t>프로젝트 생성 및 드라이버 설정</a:t>
            </a:r>
          </a:p>
        </p:txBody>
      </p:sp>
    </p:spTree>
    <p:extLst>
      <p:ext uri="{BB962C8B-B14F-4D97-AF65-F5344CB8AC3E}">
        <p14:creationId xmlns:p14="http://schemas.microsoft.com/office/powerpoint/2010/main" val="2854184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boot security 실습(3.1.5)-20231122</Template>
  <TotalTime>2215</TotalTime>
  <Words>1544</Words>
  <Application>Microsoft Office PowerPoint</Application>
  <PresentationFormat>와이드스크린</PresentationFormat>
  <Paragraphs>198</Paragraphs>
  <Slides>25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맑은고딕</vt:lpstr>
      <vt:lpstr>Arial</vt:lpstr>
      <vt:lpstr>Consolas</vt:lpstr>
      <vt:lpstr>Wingdings 2</vt:lpstr>
      <vt:lpstr>고구려 벽화</vt:lpstr>
      <vt:lpstr>JDBC SQL 프로그래밍</vt:lpstr>
      <vt:lpstr>DBMS</vt:lpstr>
      <vt:lpstr>DBMS API</vt:lpstr>
      <vt:lpstr>ODBC – Open Database Connectivity</vt:lpstr>
      <vt:lpstr>JDBC – Java Database Connectivity</vt:lpstr>
      <vt:lpstr>JDBC Interface</vt:lpstr>
      <vt:lpstr>JDBC Driver</vt:lpstr>
      <vt:lpstr>JDBC SQL Programming 구현 순서</vt:lpstr>
      <vt:lpstr>1. 프로젝트 생성 및 드라이버 설정</vt:lpstr>
      <vt:lpstr>1. 프로젝트 생성 및 드라이버 설정</vt:lpstr>
      <vt:lpstr>2. 드라이버 로딩</vt:lpstr>
      <vt:lpstr>2. 드라이버 로딩</vt:lpstr>
      <vt:lpstr>3. 데이터베이스 서버 접속</vt:lpstr>
      <vt:lpstr>3. 데이터베이스 서버 접속</vt:lpstr>
      <vt:lpstr>3. 데이터베이스 서버 접속</vt:lpstr>
      <vt:lpstr>4. SQL문 실행 – Statement</vt:lpstr>
      <vt:lpstr>4. SQL문 실행 – Statement</vt:lpstr>
      <vt:lpstr>4. SQL문 실행 – Statement</vt:lpstr>
      <vt:lpstr>4. SQL문 실행 – Statement</vt:lpstr>
      <vt:lpstr>4. SQL문 실행 – Statement</vt:lpstr>
      <vt:lpstr>Statement 실습</vt:lpstr>
      <vt:lpstr>5. SQL문 실행 – PreparedStatement</vt:lpstr>
      <vt:lpstr>5. SQL문 실행 – PreparedStatement</vt:lpstr>
      <vt:lpstr>5. SQL문 실행 – PreparedStatement</vt:lpstr>
      <vt:lpstr>6. 자원 해제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SQL 프로그래밍</dc:title>
  <dc:creator>이 상현</dc:creator>
  <cp:lastModifiedBy>user</cp:lastModifiedBy>
  <cp:revision>303</cp:revision>
  <dcterms:created xsi:type="dcterms:W3CDTF">2023-08-21T04:15:58Z</dcterms:created>
  <dcterms:modified xsi:type="dcterms:W3CDTF">2024-05-31T06:23:33Z</dcterms:modified>
</cp:coreProperties>
</file>