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정기" initials="박정" lastIdx="1" clrIdx="0">
    <p:extLst>
      <p:ext uri="{19B8F6BF-5375-455C-9EA6-DF929625EA0E}">
        <p15:presenceInfo xmlns:p15="http://schemas.microsoft.com/office/powerpoint/2012/main" userId="aa9ae06313cfa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D58C0-257B-44C4-9914-FC6FD73FB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DF174-6C35-4C6A-AAF0-1548C1112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1E8AB-0BA3-4E5D-9521-3B75AC33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D7440-6E82-487D-891E-A62EE1B5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B4DB0-F265-4568-ABD4-E0472D92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9631-3CC3-4ED8-8B04-4169B3B8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74F35E-D2CF-4067-956D-262A1FBAC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89FAB-CDAF-4B7E-9E41-1792B631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96AF1-9FF0-4948-92B2-CC91D6E6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44086-DF59-45BD-88B6-3A24403A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9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B379CD-A815-4B69-99FB-C3891F17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EF5D7-7F87-4DE2-A0FD-5A49F3EEA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B39D1-8DF4-4A7A-B55E-6694A573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1C9DA-344F-45A8-ABDF-AD1E009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0DA81-72C1-4127-8398-5B6D546B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7CA0D-B729-4C65-A6B7-39A07485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5946D-4A58-427D-A01B-977B2686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7145-3F2F-47F1-85E3-CDF442B7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EC03D-88CD-49F9-B5B1-73EA3AA6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D90A3-5322-4056-8F6C-23A4BF0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8ADD0-BE46-4D36-8423-CD11CBCD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73700-38F7-4271-9D52-BD543F2C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2F584-F44C-45BC-8BCC-4D8050F8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5DEC5-5D03-49AC-9E2F-900931B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2D4BA-89DA-4E81-842F-2ABD1033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6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519F4-9B9C-4405-A5C1-5362C0A4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DA420-5A27-492F-8CA1-E4BD60B60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D1CB9-B181-4B50-BD7A-3A1C4F561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B188F-FB93-4A1E-BE63-205E1E3E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1A6ED-A9C1-463C-8294-71B600BF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BBBFF-17FB-465F-B199-4ADEF4CE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C1C1A-E95F-49A3-8DB7-BB6227E2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012FC-ACD4-4D46-B382-F18CCBF6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16183-9AAF-435B-9E87-D399F1E3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72D6B-0B93-4164-ACDE-6CD1ED3B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CB616-60CB-46FF-82F6-DCFB9042B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C58F93-E1CC-46EF-967A-ED2066A6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4138A9-2DB3-4E8E-8511-EB5B586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3FF0A3-29B7-4034-B812-E64D7C92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2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FCEB6-78DC-46DB-A724-09C99DD7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57BADE-0BFE-4287-A298-EED32547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20DFC8-C951-4A67-B2F8-495EB0E0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21114-B80A-420B-A81C-24DCC1E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5DE3C7-B993-4CF3-BF6D-7C9B36D0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5201F9-9E52-4113-A4F9-5C4E73F4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90E04-2C0D-409A-A1E2-06B616EF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1EC9D-69EA-4E35-8893-D7727A88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A1A7C-1B93-41DE-8F47-9E928A8C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FFA13-C431-49C1-AECB-76B9C5D3E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CFCDC-2DDC-4C35-9FED-A379C6CA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2B1DE-7FAE-4FCF-AA6E-1E69016C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FB70E-8256-4107-927B-BC4669B6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6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6AFBE-4642-4D2B-B47B-BA0A0E84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C22DE-3246-4A50-A809-7B69CC8C4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08E87-90BB-4C39-B9EB-37D5CED4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2EDF6-7187-4EB1-BC08-F53BA5D7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41E8C-8A9A-4D5D-AEF1-530A70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CF28A-54B9-4D98-AF23-8B93C024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F5515-F4B2-40C2-A62A-440F624A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ECD38-FAF1-4D3B-A086-C941A4493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C2CAA-1621-4474-9DCC-38975E189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C3FCA-7949-4261-BFD2-EDF3846225E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29AE5-851A-46CD-9633-F604F65D0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794B8-3EAE-44D2-BE43-3E773DDA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7758-4C2B-4656-80CC-A14834767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4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3EBE6-B560-4F85-B3A0-10407F4F6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B29D3-2A73-4097-AB87-1F3DFEEF6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CS Game Company Data Scientist</a:t>
            </a:r>
          </a:p>
          <a:p>
            <a:pPr algn="r"/>
            <a:r>
              <a:rPr lang="en-US" altLang="ko-KR" dirty="0"/>
              <a:t> </a:t>
            </a:r>
            <a:r>
              <a:rPr lang="ko-KR" altLang="en-US" dirty="0"/>
              <a:t>박정기</a:t>
            </a:r>
          </a:p>
        </p:txBody>
      </p:sp>
    </p:spTree>
    <p:extLst>
      <p:ext uri="{BB962C8B-B14F-4D97-AF65-F5344CB8AC3E}">
        <p14:creationId xmlns:p14="http://schemas.microsoft.com/office/powerpoint/2010/main" val="402740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CA1D4-94E2-4E23-A125-7A91C728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/>
              <a:t>년대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4DF048F-30A8-43C0-B7F5-DA71AE74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6799"/>
            <a:ext cx="2724401" cy="2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86439-5877-4B8C-A39F-89D687CA1CCD}"/>
              </a:ext>
            </a:extLst>
          </p:cNvPr>
          <p:cNvSpPr txBox="1"/>
          <p:nvPr/>
        </p:nvSpPr>
        <p:spPr>
          <a:xfrm>
            <a:off x="8150087" y="5300581"/>
            <a:ext cx="3710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비디오 게임 출시 시작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Atari</a:t>
            </a:r>
            <a:r>
              <a:rPr lang="ko-KR" altLang="en-US" dirty="0"/>
              <a:t>의 독점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가장 인기 많았던 슈팅 게임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851722-4F24-4C75-8802-14A76B87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84" y="2677213"/>
            <a:ext cx="2610678" cy="1503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2423DE-78E2-4DF5-9B5D-E2A57CF2E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402" y="2135223"/>
            <a:ext cx="3148841" cy="2587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23C44-9101-4D4E-858D-8154442BA508}"/>
              </a:ext>
            </a:extLst>
          </p:cNvPr>
          <p:cNvSpPr txBox="1"/>
          <p:nvPr/>
        </p:nvSpPr>
        <p:spPr>
          <a:xfrm>
            <a:off x="1073965" y="4606534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Publisher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CAE3C3-B27A-433E-A5F2-6A9B4B3EE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037" y="780256"/>
            <a:ext cx="19907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217540-8EBB-4BE2-BAC5-83B69F8FE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63" y="2239728"/>
            <a:ext cx="720398" cy="7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5287B-9E17-4FDB-AD06-2C4668C6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1980</a:t>
            </a:r>
            <a:r>
              <a:rPr lang="ko-KR" altLang="en-US" dirty="0"/>
              <a:t>년대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E4F736A-4504-4E63-BEDC-8E73F48D39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98572" cy="30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056094-62D0-4288-93E3-8E7454A942BA}"/>
              </a:ext>
            </a:extLst>
          </p:cNvPr>
          <p:cNvSpPr/>
          <p:nvPr/>
        </p:nvSpPr>
        <p:spPr>
          <a:xfrm>
            <a:off x="950496" y="2001078"/>
            <a:ext cx="785540" cy="2608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CF930-E4A0-41B0-9108-D36901FA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416" y="674413"/>
            <a:ext cx="1721318" cy="618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259DA6-4547-42F8-B82E-AB01BDAD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92" y="5342537"/>
            <a:ext cx="1811911" cy="1373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D02C0-24D8-48D0-8BAA-45EB7569F8D0}"/>
              </a:ext>
            </a:extLst>
          </p:cNvPr>
          <p:cNvSpPr txBox="1"/>
          <p:nvPr/>
        </p:nvSpPr>
        <p:spPr>
          <a:xfrm>
            <a:off x="1158448" y="4585252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Publisher</a:t>
            </a:r>
            <a:endParaRPr lang="ko-KR" altLang="en-US" b="1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A7310D1-7F4B-402C-BBE5-EC102601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89" y="1697819"/>
            <a:ext cx="3611722" cy="30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2A5E2-3A84-44B8-B0BD-80EE70EB55DC}"/>
              </a:ext>
            </a:extLst>
          </p:cNvPr>
          <p:cNvSpPr txBox="1"/>
          <p:nvPr/>
        </p:nvSpPr>
        <p:spPr>
          <a:xfrm>
            <a:off x="5612715" y="4532225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Genre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07F4B9-41D8-4FA9-8F32-3F7D234ED963}"/>
              </a:ext>
            </a:extLst>
          </p:cNvPr>
          <p:cNvSpPr/>
          <p:nvPr/>
        </p:nvSpPr>
        <p:spPr>
          <a:xfrm>
            <a:off x="4933289" y="3741646"/>
            <a:ext cx="785540" cy="2608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BB2E3F0-8758-4B61-8496-47964DB7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28" y="2480156"/>
            <a:ext cx="2159065" cy="215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31CFF3-C2C6-44DF-9E9D-44DD6FEFC743}"/>
              </a:ext>
            </a:extLst>
          </p:cNvPr>
          <p:cNvSpPr txBox="1"/>
          <p:nvPr/>
        </p:nvSpPr>
        <p:spPr>
          <a:xfrm>
            <a:off x="8741528" y="4538527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Platform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5A2748-9A34-49ED-A7F6-F4665F380642}"/>
              </a:ext>
            </a:extLst>
          </p:cNvPr>
          <p:cNvSpPr/>
          <p:nvPr/>
        </p:nvSpPr>
        <p:spPr>
          <a:xfrm>
            <a:off x="8915400" y="2601867"/>
            <a:ext cx="565484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14574-D143-493D-8519-1281C3005C87}"/>
              </a:ext>
            </a:extLst>
          </p:cNvPr>
          <p:cNvSpPr txBox="1"/>
          <p:nvPr/>
        </p:nvSpPr>
        <p:spPr>
          <a:xfrm>
            <a:off x="8150087" y="5300581"/>
            <a:ext cx="3710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닌텐도의 등장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플랫폼 장르 게임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다양한 게임 배급사 등장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04A544-1A63-466B-B022-76A329211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6" y="4919552"/>
            <a:ext cx="720398" cy="7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FDEF5-6D08-4A3A-B6A1-055BAFA0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1990</a:t>
            </a:r>
            <a:r>
              <a:rPr lang="ko-KR" altLang="en-US" dirty="0"/>
              <a:t>년대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1B7E482-468E-423C-8B54-7F7529B7A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3682800" cy="293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C1C463-4416-4879-A5D5-D5A5E3BC2692}"/>
              </a:ext>
            </a:extLst>
          </p:cNvPr>
          <p:cNvSpPr/>
          <p:nvPr/>
        </p:nvSpPr>
        <p:spPr>
          <a:xfrm>
            <a:off x="2995863" y="1828800"/>
            <a:ext cx="1323474" cy="2406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CE64D3-EB47-40F7-BB0A-3F7110AF6F8C}"/>
              </a:ext>
            </a:extLst>
          </p:cNvPr>
          <p:cNvSpPr/>
          <p:nvPr/>
        </p:nvSpPr>
        <p:spPr>
          <a:xfrm>
            <a:off x="838198" y="3134394"/>
            <a:ext cx="791820" cy="2715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F5CCF-273B-4CD0-8E53-C13001AE2FBB}"/>
              </a:ext>
            </a:extLst>
          </p:cNvPr>
          <p:cNvSpPr txBox="1"/>
          <p:nvPr/>
        </p:nvSpPr>
        <p:spPr>
          <a:xfrm>
            <a:off x="1553164" y="4624229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Publisher</a:t>
            </a:r>
            <a:endParaRPr lang="ko-KR" altLang="en-US" b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A23A9D0-2EFE-462E-9F74-4009AA35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58" y="1828800"/>
            <a:ext cx="3568115" cy="29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46A539-288D-40D5-8460-EA5ED501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99" y="5439520"/>
            <a:ext cx="1969670" cy="1132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D3EA5-15B5-437B-AC5D-ABB003BE940E}"/>
              </a:ext>
            </a:extLst>
          </p:cNvPr>
          <p:cNvSpPr txBox="1"/>
          <p:nvPr/>
        </p:nvSpPr>
        <p:spPr>
          <a:xfrm>
            <a:off x="5423649" y="4624229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Genre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6B527C-BAD8-4B51-8857-AFC7F45DA175}"/>
              </a:ext>
            </a:extLst>
          </p:cNvPr>
          <p:cNvSpPr/>
          <p:nvPr/>
        </p:nvSpPr>
        <p:spPr>
          <a:xfrm>
            <a:off x="7198699" y="2223904"/>
            <a:ext cx="492467" cy="2322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72C52E-6235-45BB-A7C6-648928FD44D4}"/>
              </a:ext>
            </a:extLst>
          </p:cNvPr>
          <p:cNvSpPr/>
          <p:nvPr/>
        </p:nvSpPr>
        <p:spPr>
          <a:xfrm>
            <a:off x="4947278" y="2490053"/>
            <a:ext cx="584845" cy="2322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73C6F2B6-E688-44DA-B5DA-58F84780C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93" y="2608620"/>
            <a:ext cx="3105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56BCC1-FCA0-4913-A092-756B556CD880}"/>
              </a:ext>
            </a:extLst>
          </p:cNvPr>
          <p:cNvSpPr txBox="1"/>
          <p:nvPr/>
        </p:nvSpPr>
        <p:spPr>
          <a:xfrm>
            <a:off x="8876453" y="4624229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Platform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29BFF5-43FA-4D87-B309-765099A3DAF4}"/>
              </a:ext>
            </a:extLst>
          </p:cNvPr>
          <p:cNvSpPr/>
          <p:nvPr/>
        </p:nvSpPr>
        <p:spPr>
          <a:xfrm>
            <a:off x="10876547" y="3406237"/>
            <a:ext cx="743996" cy="30006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965ED4-1BF5-40AC-A4C6-7E3114711948}"/>
              </a:ext>
            </a:extLst>
          </p:cNvPr>
          <p:cNvSpPr/>
          <p:nvPr/>
        </p:nvSpPr>
        <p:spPr>
          <a:xfrm>
            <a:off x="8515393" y="3463433"/>
            <a:ext cx="643802" cy="24286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C20251-35C5-43C0-901B-4351D3A57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034" y="383231"/>
            <a:ext cx="3026690" cy="12013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D4332C-C636-43A1-B184-4A46E200421C}"/>
              </a:ext>
            </a:extLst>
          </p:cNvPr>
          <p:cNvSpPr txBox="1"/>
          <p:nvPr/>
        </p:nvSpPr>
        <p:spPr>
          <a:xfrm>
            <a:off x="8150087" y="5300581"/>
            <a:ext cx="3710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Atari </a:t>
            </a:r>
            <a:r>
              <a:rPr lang="ko-KR" altLang="en-US" dirty="0"/>
              <a:t>쇼크</a:t>
            </a:r>
            <a:r>
              <a:rPr lang="en-US" altLang="ko-KR" dirty="0"/>
              <a:t>, Atari</a:t>
            </a:r>
            <a:r>
              <a:rPr lang="ko-KR" altLang="en-US" dirty="0"/>
              <a:t> 몰락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PlayStation </a:t>
            </a:r>
            <a:r>
              <a:rPr lang="ko-KR" altLang="en-US" dirty="0"/>
              <a:t>등장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닌텐도 </a:t>
            </a:r>
            <a:r>
              <a:rPr lang="en-US" altLang="ko-KR" dirty="0" err="1"/>
              <a:t>Pokemon</a:t>
            </a:r>
            <a:r>
              <a:rPr lang="en-US" altLang="ko-KR" dirty="0"/>
              <a:t> </a:t>
            </a:r>
            <a:r>
              <a:rPr lang="ko-KR" altLang="en-US" dirty="0"/>
              <a:t>시리즈 등장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Action, RPG, Racing </a:t>
            </a:r>
            <a:r>
              <a:rPr lang="ko-KR" altLang="en-US" sz="1400" dirty="0"/>
              <a:t>선호도 증가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435D75-BBFB-48E4-B4F8-F187BD7FD033}"/>
              </a:ext>
            </a:extLst>
          </p:cNvPr>
          <p:cNvSpPr/>
          <p:nvPr/>
        </p:nvSpPr>
        <p:spPr>
          <a:xfrm>
            <a:off x="5847346" y="1991670"/>
            <a:ext cx="657245" cy="2322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556D46E-88B6-4E87-9EE1-71C118D00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4993561"/>
            <a:ext cx="720398" cy="7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4AD56-434B-4508-8B44-DC66F360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FEFDD41-3D7E-4B01-9EBE-ABBE3D93D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" y="1554148"/>
            <a:ext cx="5093860" cy="29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8734BF-2D5B-40A5-B3EE-77F9581708D6}"/>
              </a:ext>
            </a:extLst>
          </p:cNvPr>
          <p:cNvSpPr/>
          <p:nvPr/>
        </p:nvSpPr>
        <p:spPr>
          <a:xfrm>
            <a:off x="90230" y="3037556"/>
            <a:ext cx="818322" cy="2406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36D30-3786-4EA1-BC39-181E3EB77A6B}"/>
              </a:ext>
            </a:extLst>
          </p:cNvPr>
          <p:cNvSpPr txBox="1"/>
          <p:nvPr/>
        </p:nvSpPr>
        <p:spPr>
          <a:xfrm>
            <a:off x="908552" y="4303851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Publisher</a:t>
            </a:r>
            <a:endParaRPr lang="ko-KR" altLang="en-US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A1FE921-2A33-41E6-AE93-2B8E4FB8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90" y="1567454"/>
            <a:ext cx="3294898" cy="293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F0657-A523-4914-AB03-B069F10A0D95}"/>
              </a:ext>
            </a:extLst>
          </p:cNvPr>
          <p:cNvSpPr txBox="1"/>
          <p:nvPr/>
        </p:nvSpPr>
        <p:spPr>
          <a:xfrm>
            <a:off x="5495061" y="4303851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Genre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D8566-FED9-46AD-9F30-1C0AFCC9F7B5}"/>
              </a:ext>
            </a:extLst>
          </p:cNvPr>
          <p:cNvSpPr/>
          <p:nvPr/>
        </p:nvSpPr>
        <p:spPr>
          <a:xfrm>
            <a:off x="5184090" y="2438032"/>
            <a:ext cx="447908" cy="22094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3AFD27-0F3F-4E79-9493-4CCFBD672FD9}"/>
              </a:ext>
            </a:extLst>
          </p:cNvPr>
          <p:cNvSpPr/>
          <p:nvPr/>
        </p:nvSpPr>
        <p:spPr>
          <a:xfrm>
            <a:off x="5281863" y="3750834"/>
            <a:ext cx="640116" cy="22094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7E8BA8A-B24F-4759-BC66-6A41008A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88" y="1722328"/>
            <a:ext cx="3626827" cy="26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F89FE-E668-4F69-8A60-5CF85D903F58}"/>
              </a:ext>
            </a:extLst>
          </p:cNvPr>
          <p:cNvSpPr txBox="1"/>
          <p:nvPr/>
        </p:nvSpPr>
        <p:spPr>
          <a:xfrm>
            <a:off x="9151515" y="4303851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Platform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EA9B8-14D3-4853-9B2A-ECEB03CE7DBD}"/>
              </a:ext>
            </a:extLst>
          </p:cNvPr>
          <p:cNvSpPr/>
          <p:nvPr/>
        </p:nvSpPr>
        <p:spPr>
          <a:xfrm>
            <a:off x="8478988" y="2875837"/>
            <a:ext cx="731057" cy="26440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ED8771-62DF-4570-B0D5-D9113E03B541}"/>
              </a:ext>
            </a:extLst>
          </p:cNvPr>
          <p:cNvSpPr/>
          <p:nvPr/>
        </p:nvSpPr>
        <p:spPr>
          <a:xfrm>
            <a:off x="10670468" y="3910551"/>
            <a:ext cx="458743" cy="2440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C696DA-9C94-4F44-B9F0-DD35F04B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034" y="383231"/>
            <a:ext cx="3026690" cy="12013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CA2FD8-A77C-44C3-8347-A5359BF77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539" y="1143475"/>
            <a:ext cx="515559" cy="423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8CE7FB-75D3-4683-B781-1E0793C0F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33" y="5514180"/>
            <a:ext cx="1980202" cy="11030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7E4351-6025-4EF0-B2C3-A19B047352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36" y="5067989"/>
            <a:ext cx="720398" cy="7203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680DEC-2522-4C22-8B39-47399847D322}"/>
              </a:ext>
            </a:extLst>
          </p:cNvPr>
          <p:cNvSpPr txBox="1"/>
          <p:nvPr/>
        </p:nvSpPr>
        <p:spPr>
          <a:xfrm>
            <a:off x="8196858" y="5103674"/>
            <a:ext cx="3710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닌텐도 </a:t>
            </a:r>
            <a:r>
              <a:rPr lang="en-US" altLang="ko-KR" dirty="0"/>
              <a:t>Wii Sports </a:t>
            </a:r>
            <a:r>
              <a:rPr lang="ko-KR" altLang="en-US" dirty="0"/>
              <a:t>관련 게임 약 </a:t>
            </a:r>
            <a:r>
              <a:rPr lang="en-US" altLang="ko-KR" dirty="0"/>
              <a:t>2</a:t>
            </a:r>
            <a:r>
              <a:rPr lang="ko-KR" altLang="en-US" dirty="0" err="1"/>
              <a:t>억만장</a:t>
            </a:r>
            <a:r>
              <a:rPr lang="ko-KR" altLang="en-US" dirty="0"/>
              <a:t> 출고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Platform </a:t>
            </a:r>
            <a:r>
              <a:rPr lang="ko-KR" altLang="en-US" dirty="0"/>
              <a:t>장르 인기 감소</a:t>
            </a:r>
            <a:r>
              <a:rPr lang="en-US" altLang="ko-KR" dirty="0"/>
              <a:t>, </a:t>
            </a:r>
            <a:r>
              <a:rPr lang="en-US" altLang="ko-KR" dirty="0" err="1"/>
              <a:t>Action,RPG,Shooter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Xbox </a:t>
            </a:r>
            <a:r>
              <a:rPr lang="ko-KR" altLang="en-US" dirty="0"/>
              <a:t>등장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407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6DFD-DA5D-4077-A93A-E0476B88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2010</a:t>
            </a:r>
            <a:r>
              <a:rPr lang="ko-KR" altLang="en-US" dirty="0"/>
              <a:t>년대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A30132C-6910-49E8-BC79-B9C7A586B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6" y="1832805"/>
            <a:ext cx="4903317" cy="29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3F5069-CCF7-4A81-90FF-096DAA13CB47}"/>
              </a:ext>
            </a:extLst>
          </p:cNvPr>
          <p:cNvSpPr/>
          <p:nvPr/>
        </p:nvSpPr>
        <p:spPr>
          <a:xfrm>
            <a:off x="5115343" y="3862310"/>
            <a:ext cx="599657" cy="24045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2A8D1E-23E2-4387-B3F2-AE6F24553928}"/>
              </a:ext>
            </a:extLst>
          </p:cNvPr>
          <p:cNvSpPr/>
          <p:nvPr/>
        </p:nvSpPr>
        <p:spPr>
          <a:xfrm>
            <a:off x="838200" y="1951205"/>
            <a:ext cx="1249017" cy="2406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A099A-BE38-4874-B978-C234595DDAD3}"/>
              </a:ext>
            </a:extLst>
          </p:cNvPr>
          <p:cNvSpPr txBox="1"/>
          <p:nvPr/>
        </p:nvSpPr>
        <p:spPr>
          <a:xfrm>
            <a:off x="960782" y="4577358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Publisher</a:t>
            </a:r>
            <a:endParaRPr lang="ko-KR" altLang="en-US" b="1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E4A16725-9805-4530-A65E-D007D668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43" y="1832805"/>
            <a:ext cx="3316454" cy="293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2A6C6A-9B99-4AFB-BB3E-4655D94ACC5A}"/>
              </a:ext>
            </a:extLst>
          </p:cNvPr>
          <p:cNvSpPr/>
          <p:nvPr/>
        </p:nvSpPr>
        <p:spPr>
          <a:xfrm>
            <a:off x="212026" y="2522500"/>
            <a:ext cx="818322" cy="2406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9BCF12-D9BA-45B7-B3CA-D31BDF5BFF1F}"/>
              </a:ext>
            </a:extLst>
          </p:cNvPr>
          <p:cNvSpPr/>
          <p:nvPr/>
        </p:nvSpPr>
        <p:spPr>
          <a:xfrm>
            <a:off x="5305926" y="2191837"/>
            <a:ext cx="733753" cy="24045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F7FCD-0538-4E51-A3E1-246F83221C15}"/>
              </a:ext>
            </a:extLst>
          </p:cNvPr>
          <p:cNvSpPr txBox="1"/>
          <p:nvPr/>
        </p:nvSpPr>
        <p:spPr>
          <a:xfrm>
            <a:off x="5647135" y="4540842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Genre</a:t>
            </a:r>
            <a:endParaRPr lang="ko-KR" altLang="en-US" b="1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8F0F7C4E-3AE0-4EB6-82DD-AF2A40C2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920" y="2006918"/>
            <a:ext cx="2922003" cy="25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A1375D-57A9-47B4-88C4-5C99455C9784}"/>
              </a:ext>
            </a:extLst>
          </p:cNvPr>
          <p:cNvSpPr txBox="1"/>
          <p:nvPr/>
        </p:nvSpPr>
        <p:spPr>
          <a:xfrm>
            <a:off x="9100930" y="4539957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Platform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5A850F-B4F2-4C11-A0B0-EC8A92552B47}"/>
              </a:ext>
            </a:extLst>
          </p:cNvPr>
          <p:cNvSpPr/>
          <p:nvPr/>
        </p:nvSpPr>
        <p:spPr>
          <a:xfrm>
            <a:off x="10104783" y="2133682"/>
            <a:ext cx="928175" cy="1843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F024DD-7B87-4F5F-B54E-336525CB0E67}"/>
              </a:ext>
            </a:extLst>
          </p:cNvPr>
          <p:cNvSpPr/>
          <p:nvPr/>
        </p:nvSpPr>
        <p:spPr>
          <a:xfrm>
            <a:off x="8431797" y="3728241"/>
            <a:ext cx="928175" cy="1843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9FDB51-F7AB-4DBB-96CA-459CD12C19D6}"/>
              </a:ext>
            </a:extLst>
          </p:cNvPr>
          <p:cNvSpPr/>
          <p:nvPr/>
        </p:nvSpPr>
        <p:spPr>
          <a:xfrm>
            <a:off x="10900287" y="3862483"/>
            <a:ext cx="639847" cy="1843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A0285-FBB7-427F-925C-8C0F33BFA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371" y="402790"/>
            <a:ext cx="2517943" cy="11753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25ABD2-55C5-4DD6-8A95-1F9D1187F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248" y="5449091"/>
            <a:ext cx="2252870" cy="114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02C90E-FC08-4A4D-8C66-EE6EACC84559}"/>
              </a:ext>
            </a:extLst>
          </p:cNvPr>
          <p:cNvSpPr txBox="1"/>
          <p:nvPr/>
        </p:nvSpPr>
        <p:spPr>
          <a:xfrm>
            <a:off x="8196858" y="5103674"/>
            <a:ext cx="3710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닌텐도 </a:t>
            </a:r>
            <a:r>
              <a:rPr lang="en-US" altLang="ko-KR" dirty="0"/>
              <a:t>vs PlayStation vs XBOX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Action, Shooter </a:t>
            </a:r>
            <a:r>
              <a:rPr lang="ko-KR" altLang="en-US" dirty="0"/>
              <a:t>장르 주도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Call of Duty </a:t>
            </a:r>
            <a:r>
              <a:rPr lang="ko-KR" altLang="en-US" dirty="0"/>
              <a:t>시리즈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GTA5 </a:t>
            </a:r>
            <a:r>
              <a:rPr lang="ko-KR" altLang="en-US" dirty="0"/>
              <a:t>약 </a:t>
            </a:r>
            <a:r>
              <a:rPr lang="en-US" altLang="ko-KR" dirty="0"/>
              <a:t>5</a:t>
            </a:r>
            <a:r>
              <a:rPr lang="ko-KR" altLang="en-US" dirty="0"/>
              <a:t>천만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Activision, EA </a:t>
            </a:r>
            <a:r>
              <a:rPr lang="ko-KR" altLang="en-US" dirty="0"/>
              <a:t>배급사 점유율 증가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423314-1FE1-44A4-961A-A1DE23AD4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30" y="5456869"/>
            <a:ext cx="1064787" cy="11423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FDD267B-46AB-44BB-963C-DA2AE53D3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19" y="5088892"/>
            <a:ext cx="720398" cy="7203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F03D8E7-7DBB-4E59-BDCB-CB26B5AACE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2" y="5088892"/>
            <a:ext cx="720398" cy="7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1F8C5-0140-4FCC-AEFD-2E2C7C41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년도별</a:t>
            </a:r>
            <a:r>
              <a:rPr lang="ko-KR" altLang="en-US" dirty="0"/>
              <a:t> 큰 변화 정리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2DDFD85-4DB7-4D7B-ADD8-E472CF4F5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223608"/>
              </p:ext>
            </p:extLst>
          </p:nvPr>
        </p:nvGraphicFramePr>
        <p:xfrm>
          <a:off x="838200" y="1570355"/>
          <a:ext cx="10832431" cy="492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26122">
                  <a:extLst>
                    <a:ext uri="{9D8B030D-6E8A-4147-A177-3AD203B41FA5}">
                      <a16:colId xmlns:a16="http://schemas.microsoft.com/office/drawing/2014/main" val="1239585440"/>
                    </a:ext>
                  </a:extLst>
                </a:gridCol>
                <a:gridCol w="2355015">
                  <a:extLst>
                    <a:ext uri="{9D8B030D-6E8A-4147-A177-3AD203B41FA5}">
                      <a16:colId xmlns:a16="http://schemas.microsoft.com/office/drawing/2014/main" val="3046987289"/>
                    </a:ext>
                  </a:extLst>
                </a:gridCol>
                <a:gridCol w="7351294">
                  <a:extLst>
                    <a:ext uri="{9D8B030D-6E8A-4147-A177-3AD203B41FA5}">
                      <a16:colId xmlns:a16="http://schemas.microsoft.com/office/drawing/2014/main" val="1790328487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1970~</a:t>
                      </a:r>
                    </a:p>
                    <a:p>
                      <a:pPr latinLnBrk="1"/>
                      <a:r>
                        <a:rPr lang="en-US" altLang="ko-KR" dirty="0"/>
                        <a:t>1979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Atari 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비디오 게임 첫 출시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Atari </a:t>
                      </a:r>
                      <a:r>
                        <a:rPr lang="ko-KR" altLang="en-US" dirty="0"/>
                        <a:t>독점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Shooter </a:t>
                      </a:r>
                      <a:r>
                        <a:rPr lang="ko-KR" altLang="en-US" dirty="0"/>
                        <a:t>장르 인기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0268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1980~</a:t>
                      </a:r>
                    </a:p>
                    <a:p>
                      <a:pPr latinLnBrk="1"/>
                      <a:r>
                        <a:rPr lang="en-US" altLang="ko-KR" dirty="0"/>
                        <a:t>1989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Nintendo + 80%</a:t>
                      </a:r>
                    </a:p>
                    <a:p>
                      <a:pPr latinLnBrk="1"/>
                      <a:r>
                        <a:rPr lang="en-US" altLang="ko-KR" dirty="0"/>
                        <a:t>Platform + 26%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닌텐도 출시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슈퍼 </a:t>
                      </a:r>
                      <a:r>
                        <a:rPr lang="ko-KR" altLang="en-US" dirty="0" err="1"/>
                        <a:t>마리오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Platform</a:t>
                      </a:r>
                      <a:r>
                        <a:rPr lang="ko-KR" altLang="en-US" dirty="0"/>
                        <a:t> 장르 점유율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다양한 게임 배급사 등장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8769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1990~</a:t>
                      </a:r>
                    </a:p>
                    <a:p>
                      <a:pPr latinLnBrk="1"/>
                      <a:r>
                        <a:rPr lang="en-US" altLang="ko-KR" dirty="0"/>
                        <a:t>1999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PlayStation + 42%</a:t>
                      </a:r>
                    </a:p>
                    <a:p>
                      <a:pPr latinLnBrk="1"/>
                      <a:r>
                        <a:rPr lang="en-US" altLang="ko-KR" dirty="0"/>
                        <a:t>Action +6%</a:t>
                      </a:r>
                    </a:p>
                    <a:p>
                      <a:pPr latinLnBrk="1"/>
                      <a:r>
                        <a:rPr lang="en-US" altLang="ko-KR" dirty="0"/>
                        <a:t>Racing +12%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Atari </a:t>
                      </a:r>
                      <a:r>
                        <a:rPr lang="ko-KR" altLang="en-US" dirty="0"/>
                        <a:t>몰락</a:t>
                      </a:r>
                      <a:r>
                        <a:rPr lang="en-US" altLang="ko-KR" dirty="0"/>
                        <a:t>, PlayStation</a:t>
                      </a:r>
                      <a:r>
                        <a:rPr lang="ko-KR" altLang="en-US" dirty="0"/>
                        <a:t>출시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Action, RPG, Racing </a:t>
                      </a:r>
                      <a:r>
                        <a:rPr lang="ko-KR" altLang="en-US" dirty="0"/>
                        <a:t>장르 점유율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95025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2000~</a:t>
                      </a:r>
                    </a:p>
                    <a:p>
                      <a:pPr latinLnBrk="1"/>
                      <a:r>
                        <a:rPr lang="en-US" altLang="ko-KR" dirty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XBOX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+14%</a:t>
                      </a:r>
                    </a:p>
                    <a:p>
                      <a:pPr latinLnBrk="1"/>
                      <a:r>
                        <a:rPr lang="en-US" altLang="ko-KR" dirty="0"/>
                        <a:t>Action +10%</a:t>
                      </a:r>
                    </a:p>
                    <a:p>
                      <a:pPr latinLnBrk="1"/>
                      <a:r>
                        <a:rPr lang="en-US" altLang="ko-KR" dirty="0"/>
                        <a:t>RPG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XBOX </a:t>
                      </a:r>
                      <a:r>
                        <a:rPr lang="ko-KR" altLang="en-US" dirty="0"/>
                        <a:t>출시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Nintendo</a:t>
                      </a:r>
                      <a:r>
                        <a:rPr lang="ko-KR" altLang="en-US" dirty="0"/>
                        <a:t>의 차세대 컨트롤러를 활용한</a:t>
                      </a:r>
                      <a:r>
                        <a:rPr lang="en-US" altLang="ko-KR" dirty="0"/>
                        <a:t> Will Sports </a:t>
                      </a:r>
                      <a:r>
                        <a:rPr lang="ko-KR" altLang="en-US" dirty="0"/>
                        <a:t>시리즈 약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억장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Action </a:t>
                      </a:r>
                      <a:r>
                        <a:rPr lang="ko-KR" altLang="en-US" dirty="0"/>
                        <a:t>게임 흥행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17473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2010~</a:t>
                      </a:r>
                    </a:p>
                    <a:p>
                      <a:pPr latinLnBrk="1"/>
                      <a:r>
                        <a:rPr lang="en-US" altLang="ko-KR" dirty="0"/>
                        <a:t>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XBOX +29%</a:t>
                      </a:r>
                    </a:p>
                    <a:p>
                      <a:pPr latinLnBrk="1"/>
                      <a:r>
                        <a:rPr lang="en-US" altLang="ko-KR" dirty="0"/>
                        <a:t>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+25%</a:t>
                      </a:r>
                    </a:p>
                    <a:p>
                      <a:pPr latinLnBrk="1"/>
                      <a:r>
                        <a:rPr lang="en-US" altLang="ko-KR" dirty="0"/>
                        <a:t>Shooter +25%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Nintendo vs PlayStation vs XBOX</a:t>
                      </a:r>
                    </a:p>
                    <a:p>
                      <a:pPr latinLnBrk="1"/>
                      <a:r>
                        <a:rPr lang="en-US" altLang="ko-KR" dirty="0"/>
                        <a:t>Action, Shooter </a:t>
                      </a:r>
                      <a:r>
                        <a:rPr lang="ko-KR" altLang="en-US" dirty="0"/>
                        <a:t>장르 점유율 </a:t>
                      </a:r>
                      <a:r>
                        <a:rPr lang="en-US" altLang="ko-KR" dirty="0"/>
                        <a:t>50%</a:t>
                      </a:r>
                    </a:p>
                    <a:p>
                      <a:pPr latinLnBrk="1"/>
                      <a:r>
                        <a:rPr lang="en-US" altLang="ko-KR" dirty="0"/>
                        <a:t>Nintendo</a:t>
                      </a:r>
                      <a:r>
                        <a:rPr lang="ko-KR" altLang="en-US" dirty="0"/>
                        <a:t>를 제외한 </a:t>
                      </a:r>
                      <a:r>
                        <a:rPr lang="en-US" altLang="ko-KR" dirty="0" err="1"/>
                        <a:t>Activison</a:t>
                      </a:r>
                      <a:r>
                        <a:rPr lang="en-US" altLang="ko-KR" dirty="0"/>
                        <a:t>, EA, Ubisoft</a:t>
                      </a:r>
                      <a:r>
                        <a:rPr lang="ko-KR" altLang="en-US" dirty="0"/>
                        <a:t>와 같이 다양한 배급사 점유율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5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4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69E5-AFE4-4211-A9D8-B0A522E3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트렌드의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880C-EC75-4959-BE95-C54424DA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976"/>
            <a:ext cx="10515600" cy="28600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Genre</a:t>
            </a:r>
            <a:r>
              <a:rPr lang="en-US" altLang="ko-KR" dirty="0"/>
              <a:t>: </a:t>
            </a:r>
            <a:r>
              <a:rPr lang="en-US" altLang="ko-KR" sz="2400" dirty="0"/>
              <a:t>Platform → Racing → Action, RPG -&gt; Action, Shooter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b="1" dirty="0"/>
              <a:t>Platform</a:t>
            </a:r>
            <a:r>
              <a:rPr lang="en-US" altLang="ko-KR" dirty="0"/>
              <a:t>: </a:t>
            </a:r>
            <a:r>
              <a:rPr lang="en-US" altLang="ko-KR" sz="2400" dirty="0"/>
              <a:t>Atari -&gt; Nintendo -&gt; Nintendo, PS -&gt; Nintendo, PS, XBOX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Publisher</a:t>
            </a:r>
            <a:r>
              <a:rPr lang="en-US" altLang="ko-KR" sz="2400" dirty="0"/>
              <a:t>: Atari -&gt; Nintendo -&gt; Nintendo, Sony -&gt; </a:t>
            </a:r>
            <a:r>
              <a:rPr lang="en-US" altLang="ko-KR" sz="2400" dirty="0" err="1"/>
              <a:t>Activison</a:t>
            </a:r>
            <a:r>
              <a:rPr lang="en-US" altLang="ko-KR" sz="2400" dirty="0"/>
              <a:t>, EA, Ubisoft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45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F981A-60C5-4BB0-A822-F673833A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Best Seller Game </a:t>
            </a:r>
            <a:r>
              <a:rPr lang="ko-KR" altLang="en-US" dirty="0"/>
              <a:t>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10285-CD74-420F-AAA9-C29D036E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80896"/>
            <a:ext cx="2681178" cy="1493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E02A15-F3E6-43EC-9404-7CBC6036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8218"/>
            <a:ext cx="1786720" cy="1916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668714-58B3-46C3-A512-9DE6D72BB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981" y="4333680"/>
            <a:ext cx="3288209" cy="1667261"/>
          </a:xfrm>
          <a:prstGeom prst="rect">
            <a:avLst/>
          </a:prstGeom>
        </p:spPr>
      </p:pic>
      <p:pic>
        <p:nvPicPr>
          <p:cNvPr id="2050" name="Picture 2" descr="Adventures for Kinect - Google Images | Kinect, Xbox, Xbox kinect">
            <a:extLst>
              <a:ext uri="{FF2B5EF4-FFF2-40B4-BE49-F238E27FC236}">
                <a16:creationId xmlns:a16="http://schemas.microsoft.com/office/drawing/2014/main" id="{C588E316-11FE-4162-A1A6-7E556FC9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2537637" cy="16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77EAE-28FA-4864-8C0D-78A1651B6AFE}"/>
              </a:ext>
            </a:extLst>
          </p:cNvPr>
          <p:cNvSpPr txBox="1"/>
          <p:nvPr/>
        </p:nvSpPr>
        <p:spPr>
          <a:xfrm>
            <a:off x="3786250" y="2451144"/>
            <a:ext cx="222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차세대 컨트롤러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멀티 플레이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내가 직접 조작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ED248-B809-4C2C-BAC8-226681196DA4}"/>
              </a:ext>
            </a:extLst>
          </p:cNvPr>
          <p:cNvSpPr txBox="1"/>
          <p:nvPr/>
        </p:nvSpPr>
        <p:spPr>
          <a:xfrm>
            <a:off x="9044050" y="2451144"/>
            <a:ext cx="26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카메라 사용</a:t>
            </a:r>
            <a:r>
              <a:rPr lang="en-US" altLang="ko-KR" dirty="0"/>
              <a:t>(</a:t>
            </a:r>
            <a:r>
              <a:rPr lang="ko-KR" altLang="en-US" dirty="0"/>
              <a:t>신기술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멀티 플레이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내가 직접 조작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A5F14-8AAD-4AC9-8F8E-35607B6F4FC7}"/>
              </a:ext>
            </a:extLst>
          </p:cNvPr>
          <p:cNvSpPr txBox="1"/>
          <p:nvPr/>
        </p:nvSpPr>
        <p:spPr>
          <a:xfrm>
            <a:off x="3015576" y="5077611"/>
            <a:ext cx="222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사실적 </a:t>
            </a:r>
            <a:r>
              <a:rPr lang="en-US" altLang="ko-KR" dirty="0"/>
              <a:t>FPS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멀티 플레이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시리즈</a:t>
            </a:r>
            <a:r>
              <a:rPr lang="en-US" altLang="ko-KR" dirty="0"/>
              <a:t>, Fandom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431A2-CAFB-4678-8D48-1679F09F9BAF}"/>
              </a:ext>
            </a:extLst>
          </p:cNvPr>
          <p:cNvSpPr txBox="1"/>
          <p:nvPr/>
        </p:nvSpPr>
        <p:spPr>
          <a:xfrm>
            <a:off x="9310846" y="5167310"/>
            <a:ext cx="26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오픈월드</a:t>
            </a:r>
            <a:r>
              <a:rPr lang="en-US" altLang="ko-KR" dirty="0"/>
              <a:t>, </a:t>
            </a:r>
            <a:r>
              <a:rPr lang="ko-KR" altLang="en-US" dirty="0"/>
              <a:t>자유도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멀티 플레이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일상탈출</a:t>
            </a:r>
            <a:r>
              <a:rPr lang="en-US" altLang="ko-KR" dirty="0"/>
              <a:t>, </a:t>
            </a:r>
            <a:r>
              <a:rPr lang="ko-KR" altLang="en-US" dirty="0"/>
              <a:t>대리만족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17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F0054-C604-43E7-9893-DC9BE64E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분기에 만들 게임 방향성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6ADB-3999-479C-9F2D-2DA2104B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Nintendo, PS, XBOX</a:t>
            </a:r>
            <a:r>
              <a:rPr lang="ko-KR" altLang="en-US" dirty="0"/>
              <a:t>에 호환되는 게임 만들기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사실적이고</a:t>
            </a:r>
            <a:r>
              <a:rPr lang="en-US" altLang="ko-KR" dirty="0"/>
              <a:t>, </a:t>
            </a:r>
            <a:r>
              <a:rPr lang="ko-KR" altLang="en-US" dirty="0"/>
              <a:t>그래픽이 뛰어난 </a:t>
            </a:r>
            <a:r>
              <a:rPr lang="en-US" altLang="ko-KR" dirty="0"/>
              <a:t>Action, Shooter</a:t>
            </a:r>
            <a:r>
              <a:rPr lang="ko-KR" altLang="en-US" dirty="0"/>
              <a:t> 장르 게임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차세대 컨트롤러</a:t>
            </a:r>
            <a:r>
              <a:rPr lang="en-US" altLang="ko-KR" dirty="0"/>
              <a:t>(VR, </a:t>
            </a:r>
            <a:r>
              <a:rPr lang="ko-KR" altLang="en-US" dirty="0"/>
              <a:t>장갑</a:t>
            </a:r>
            <a:r>
              <a:rPr lang="en-US" altLang="ko-KR" dirty="0"/>
              <a:t>, Display)</a:t>
            </a:r>
            <a:r>
              <a:rPr lang="ko-KR" altLang="en-US" dirty="0"/>
              <a:t>를 활용한 게임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오픈월드</a:t>
            </a:r>
            <a:r>
              <a:rPr lang="en-US" altLang="ko-KR" dirty="0"/>
              <a:t>, </a:t>
            </a:r>
            <a:r>
              <a:rPr lang="ko-KR" altLang="en-US" dirty="0"/>
              <a:t>멀티플레이가 가능한 게임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17BB96-577A-490C-962E-89560DCB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9642"/>
            <a:ext cx="3127744" cy="1842258"/>
          </a:xfrm>
          <a:prstGeom prst="rect">
            <a:avLst/>
          </a:prstGeom>
        </p:spPr>
      </p:pic>
      <p:pic>
        <p:nvPicPr>
          <p:cNvPr id="1026" name="Picture 2" descr="애플의 VR 장갑 특허 (사진=USPTO)">
            <a:extLst>
              <a:ext uri="{FF2B5EF4-FFF2-40B4-BE49-F238E27FC236}">
                <a16:creationId xmlns:a16="http://schemas.microsoft.com/office/drawing/2014/main" id="{0F47D523-4B58-423B-A6BB-BDF85759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352" y="4007998"/>
            <a:ext cx="3127745" cy="28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EE0FC-627D-44E1-B9E3-04AF6F61D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505" y="4254345"/>
            <a:ext cx="4242657" cy="22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7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CA99-3FBE-41E1-BA38-565828F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E558B-C793-4550-829E-85DB9016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4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2213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F0054-C604-43E7-9893-DC9BE64E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분기에 만들 게임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6ADB-3999-479C-9F2D-2DA2104B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점유율이 높은 </a:t>
            </a:r>
            <a:r>
              <a:rPr lang="en-US" altLang="ko-KR" dirty="0"/>
              <a:t>Platform</a:t>
            </a:r>
            <a:r>
              <a:rPr lang="ko-KR" altLang="en-US" dirty="0"/>
              <a:t>에 호환되는 게임 만들기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최근 인기 있는 게임 장르로 선정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차세대 기술을 활용한 게임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최근 </a:t>
            </a:r>
            <a:r>
              <a:rPr lang="en-US" altLang="ko-KR" dirty="0"/>
              <a:t>Best Seller </a:t>
            </a:r>
            <a:r>
              <a:rPr lang="ko-KR" altLang="en-US" dirty="0"/>
              <a:t>게임의 특징 분석</a:t>
            </a:r>
          </a:p>
        </p:txBody>
      </p:sp>
    </p:spTree>
    <p:extLst>
      <p:ext uri="{BB962C8B-B14F-4D97-AF65-F5344CB8AC3E}">
        <p14:creationId xmlns:p14="http://schemas.microsoft.com/office/powerpoint/2010/main" val="167495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48DD9-3D5E-449A-8343-F57F4A18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지역에 따라 선호하는 게임 장르가 다를까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EDD1EC-B50A-4412-B7AE-251F9B8CB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1" y="702261"/>
            <a:ext cx="651289" cy="6512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0CE81-B708-4CA9-96D5-22F524609A74}"/>
              </a:ext>
            </a:extLst>
          </p:cNvPr>
          <p:cNvSpPr txBox="1"/>
          <p:nvPr/>
        </p:nvSpPr>
        <p:spPr>
          <a:xfrm>
            <a:off x="1632284" y="1905506"/>
            <a:ext cx="89274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/>
              <a:t>NA, EU, JP, Others</a:t>
            </a:r>
            <a:r>
              <a:rPr lang="ko-KR" altLang="en-US" sz="3200" dirty="0"/>
              <a:t>에서 가장 많이 팔린 게임 </a:t>
            </a:r>
            <a:r>
              <a:rPr lang="en-US" altLang="ko-KR" sz="3200" dirty="0"/>
              <a:t>TOP1000</a:t>
            </a:r>
            <a:r>
              <a:rPr lang="ko-KR" altLang="en-US" sz="3200" dirty="0"/>
              <a:t>을 분석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막대그래프로 시각화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많은 데이터를 축소 시켜서 군집화</a:t>
            </a:r>
          </a:p>
        </p:txBody>
      </p:sp>
    </p:spTree>
    <p:extLst>
      <p:ext uri="{BB962C8B-B14F-4D97-AF65-F5344CB8AC3E}">
        <p14:creationId xmlns:p14="http://schemas.microsoft.com/office/powerpoint/2010/main" val="306565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98F6F-1013-4C37-A586-691CDE1F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NA(</a:t>
            </a:r>
            <a:r>
              <a:rPr lang="ko-KR" altLang="en-US" dirty="0"/>
              <a:t>북아메리카</a:t>
            </a:r>
            <a:r>
              <a:rPr lang="en-US" altLang="ko-KR" dirty="0"/>
              <a:t>) TOP 1000 games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2C42FB-7C79-4FA9-9D6E-CD5F5B75C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3" y="1690688"/>
            <a:ext cx="5208187" cy="36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E2009-B2A7-4C62-A8E5-074699A8DB05}"/>
              </a:ext>
            </a:extLst>
          </p:cNvPr>
          <p:cNvSpPr txBox="1"/>
          <p:nvPr/>
        </p:nvSpPr>
        <p:spPr>
          <a:xfrm>
            <a:off x="6605337" y="1900989"/>
            <a:ext cx="4090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가장 인기가 많은 게임 장르는 </a:t>
            </a:r>
            <a:r>
              <a:rPr lang="en-US" altLang="ko-KR" sz="2800" dirty="0"/>
              <a:t>Action.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그 뒤로는 슈팅</a:t>
            </a:r>
            <a:r>
              <a:rPr lang="en-US" altLang="ko-KR" sz="2800" dirty="0"/>
              <a:t>,</a:t>
            </a:r>
            <a:r>
              <a:rPr lang="ko-KR" altLang="en-US" sz="2800" dirty="0"/>
              <a:t> 스포츠 장르가 인기가 많았다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1C56D3-7283-4062-B630-07B6D1317B22}"/>
              </a:ext>
            </a:extLst>
          </p:cNvPr>
          <p:cNvSpPr/>
          <p:nvPr/>
        </p:nvSpPr>
        <p:spPr>
          <a:xfrm>
            <a:off x="1722474" y="4890976"/>
            <a:ext cx="513292" cy="1488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61D0A1-1441-416E-883C-F836CEC2A6DD}"/>
              </a:ext>
            </a:extLst>
          </p:cNvPr>
          <p:cNvSpPr/>
          <p:nvPr/>
        </p:nvSpPr>
        <p:spPr>
          <a:xfrm>
            <a:off x="2286330" y="4890976"/>
            <a:ext cx="605725" cy="1488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B840D5-AD95-4F0A-BC63-4CFFB84029B4}"/>
              </a:ext>
            </a:extLst>
          </p:cNvPr>
          <p:cNvSpPr/>
          <p:nvPr/>
        </p:nvSpPr>
        <p:spPr>
          <a:xfrm>
            <a:off x="2941668" y="4890976"/>
            <a:ext cx="494762" cy="1488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B9B32-B20F-4E55-8BD2-C23C7886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EU(</a:t>
            </a:r>
            <a:r>
              <a:rPr lang="ko-KR" altLang="en-US" dirty="0"/>
              <a:t>유럽</a:t>
            </a:r>
            <a:r>
              <a:rPr lang="en-US" altLang="ko-KR" dirty="0"/>
              <a:t>) TOP 1000 games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82E11-A1F2-4C2A-99F3-27718B21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374" y="1825625"/>
            <a:ext cx="4502425" cy="29584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Action</a:t>
            </a:r>
            <a:r>
              <a:rPr lang="ko-KR" altLang="en-US" dirty="0"/>
              <a:t>이 좀 더 인기가 많은 편이다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미국과 비슷한 경향을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51AB26-3EA1-43BA-B165-56BED737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18" y="1587081"/>
            <a:ext cx="5195482" cy="368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384778-2828-4243-AAF1-A758A0D191D6}"/>
              </a:ext>
            </a:extLst>
          </p:cNvPr>
          <p:cNvSpPr/>
          <p:nvPr/>
        </p:nvSpPr>
        <p:spPr>
          <a:xfrm>
            <a:off x="1722474" y="4784035"/>
            <a:ext cx="513292" cy="1488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C2CF28-676C-4623-9F05-421CC3694067}"/>
              </a:ext>
            </a:extLst>
          </p:cNvPr>
          <p:cNvSpPr/>
          <p:nvPr/>
        </p:nvSpPr>
        <p:spPr>
          <a:xfrm>
            <a:off x="2298084" y="4784035"/>
            <a:ext cx="576000" cy="148856"/>
          </a:xfrm>
          <a:prstGeom prst="rect">
            <a:avLst/>
          </a:prstGeom>
          <a:noFill/>
          <a:ln w="444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21EFAA-2931-49AC-8AC2-3F36074165CE}"/>
              </a:ext>
            </a:extLst>
          </p:cNvPr>
          <p:cNvSpPr/>
          <p:nvPr/>
        </p:nvSpPr>
        <p:spPr>
          <a:xfrm>
            <a:off x="2941682" y="4784035"/>
            <a:ext cx="494762" cy="1488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1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E0139-034F-426F-8C89-E12DE4DC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JP(</a:t>
            </a:r>
            <a:r>
              <a:rPr lang="ko-KR" altLang="en-US" dirty="0"/>
              <a:t>일본</a:t>
            </a:r>
            <a:r>
              <a:rPr lang="en-US" altLang="ko-KR" dirty="0"/>
              <a:t>) TOP 1000 games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1D5F6F-42FF-4DBC-8B9C-B1B1D0DB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88" y="1616711"/>
            <a:ext cx="5049412" cy="362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133E6-69FE-4FFC-9884-0CB7A1A21762}"/>
              </a:ext>
            </a:extLst>
          </p:cNvPr>
          <p:cNvSpPr txBox="1"/>
          <p:nvPr/>
        </p:nvSpPr>
        <p:spPr>
          <a:xfrm>
            <a:off x="7262191" y="1690688"/>
            <a:ext cx="3883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/>
              <a:t>RPG</a:t>
            </a:r>
            <a:r>
              <a:rPr lang="ko-KR" altLang="en-US" sz="2800" dirty="0"/>
              <a:t>가 압도적으로 </a:t>
            </a:r>
            <a:r>
              <a:rPr lang="en-US" altLang="ko-KR" sz="2800" dirty="0"/>
              <a:t>1</a:t>
            </a:r>
            <a:r>
              <a:rPr lang="ko-KR" altLang="en-US" sz="2800" dirty="0"/>
              <a:t>등이다</a:t>
            </a:r>
            <a:r>
              <a:rPr lang="en-US" altLang="ko-KR" sz="2800" dirty="0"/>
              <a:t>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슈팅 장르의 인기가 상대적으로 낮다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87824-ED71-489E-B0A5-270CE1B97B8A}"/>
              </a:ext>
            </a:extLst>
          </p:cNvPr>
          <p:cNvSpPr/>
          <p:nvPr/>
        </p:nvSpPr>
        <p:spPr>
          <a:xfrm>
            <a:off x="5136977" y="4762770"/>
            <a:ext cx="753460" cy="181370"/>
          </a:xfrm>
          <a:prstGeom prst="rect">
            <a:avLst/>
          </a:prstGeom>
          <a:noFill/>
          <a:ln w="444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16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0DE0C-4215-44B1-AC79-D4D54123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Others(</a:t>
            </a:r>
            <a:r>
              <a:rPr lang="ko-KR" altLang="en-US" dirty="0"/>
              <a:t>그 외 나라들</a:t>
            </a:r>
            <a:r>
              <a:rPr lang="en-US" altLang="ko-KR" dirty="0"/>
              <a:t>) TOP 1000 games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7DB877-F019-4A96-A239-B70484A05B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5" y="1690687"/>
            <a:ext cx="5134478" cy="347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BB990-8BD5-41A5-B0D0-6EE3D3215C7E}"/>
              </a:ext>
            </a:extLst>
          </p:cNvPr>
          <p:cNvSpPr txBox="1"/>
          <p:nvPr/>
        </p:nvSpPr>
        <p:spPr>
          <a:xfrm>
            <a:off x="7262191" y="1690688"/>
            <a:ext cx="38832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/>
              <a:t>NA,</a:t>
            </a:r>
            <a:r>
              <a:rPr lang="ko-KR" altLang="en-US" sz="2800" dirty="0"/>
              <a:t> </a:t>
            </a:r>
            <a:r>
              <a:rPr lang="en-US" altLang="ko-KR" sz="2800" dirty="0"/>
              <a:t>EU</a:t>
            </a:r>
            <a:r>
              <a:rPr lang="ko-KR" altLang="en-US" sz="2800" dirty="0"/>
              <a:t>와 마찬가지로 </a:t>
            </a:r>
            <a:r>
              <a:rPr lang="en-US" altLang="ko-KR" sz="2800" dirty="0"/>
              <a:t>Action</a:t>
            </a:r>
            <a:r>
              <a:rPr lang="ko-KR" altLang="en-US" sz="2800" dirty="0"/>
              <a:t>이 인기가 많다</a:t>
            </a:r>
            <a:r>
              <a:rPr lang="en-US" altLang="ko-KR" sz="2800" dirty="0"/>
              <a:t>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스포츠 게임이 슈팅 게임보다 조금 더 선호된다</a:t>
            </a:r>
            <a:r>
              <a:rPr lang="en-US" altLang="ko-KR" sz="2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F68BD-16C2-41CF-8F75-99F33CC7227D}"/>
              </a:ext>
            </a:extLst>
          </p:cNvPr>
          <p:cNvSpPr/>
          <p:nvPr/>
        </p:nvSpPr>
        <p:spPr>
          <a:xfrm>
            <a:off x="1924492" y="4675587"/>
            <a:ext cx="513292" cy="1488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82DC89-2281-43CD-ADE0-DD5F38CBA498}"/>
              </a:ext>
            </a:extLst>
          </p:cNvPr>
          <p:cNvSpPr/>
          <p:nvPr/>
        </p:nvSpPr>
        <p:spPr>
          <a:xfrm>
            <a:off x="2451089" y="4675587"/>
            <a:ext cx="576000" cy="148856"/>
          </a:xfrm>
          <a:prstGeom prst="rect">
            <a:avLst/>
          </a:prstGeom>
          <a:noFill/>
          <a:ln w="444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9C1E14-670B-47CC-BB6A-C831C58639D5}"/>
              </a:ext>
            </a:extLst>
          </p:cNvPr>
          <p:cNvSpPr/>
          <p:nvPr/>
        </p:nvSpPr>
        <p:spPr>
          <a:xfrm>
            <a:off x="3040394" y="4675587"/>
            <a:ext cx="494762" cy="1488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C534C-5CA1-4EA1-9C1B-BE81546C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군집화를 이용한 시각화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6D4878-D627-4B91-A173-444DAE1E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4693"/>
            <a:ext cx="5731886" cy="3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431B7-1674-4D7E-AC76-5CBFD3B17600}"/>
              </a:ext>
            </a:extLst>
          </p:cNvPr>
          <p:cNvSpPr txBox="1"/>
          <p:nvPr/>
        </p:nvSpPr>
        <p:spPr>
          <a:xfrm>
            <a:off x="7262191" y="1690688"/>
            <a:ext cx="3883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/>
              <a:t>NA,EU</a:t>
            </a:r>
            <a:r>
              <a:rPr lang="ko-KR" altLang="en-US" sz="2400" dirty="0"/>
              <a:t>는 같은 경향을 보이므로 비슷한 군집을 이룬다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JP</a:t>
            </a:r>
            <a:r>
              <a:rPr lang="ko-KR" altLang="en-US" sz="2400" dirty="0"/>
              <a:t>는 다른 </a:t>
            </a:r>
            <a:r>
              <a:rPr lang="en-US" altLang="ko-KR" sz="2400" dirty="0"/>
              <a:t>3</a:t>
            </a:r>
            <a:r>
              <a:rPr lang="ko-KR" altLang="en-US" sz="2400" dirty="0"/>
              <a:t>개의 지역과 차이가 많이 나므로 오른쪽으로 혼자 치우침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Other</a:t>
            </a:r>
            <a:r>
              <a:rPr lang="ko-KR" altLang="en-US" sz="2400" dirty="0"/>
              <a:t>는 </a:t>
            </a:r>
            <a:r>
              <a:rPr lang="en-US" altLang="ko-KR" sz="2400" dirty="0"/>
              <a:t>JP</a:t>
            </a:r>
            <a:r>
              <a:rPr lang="ko-KR" altLang="en-US" sz="2400" dirty="0"/>
              <a:t>보다는 아니지만</a:t>
            </a:r>
            <a:r>
              <a:rPr lang="en-US" altLang="ko-KR" sz="2400" dirty="0"/>
              <a:t>, </a:t>
            </a:r>
            <a:r>
              <a:rPr lang="ko-KR" altLang="en-US" sz="2400" dirty="0"/>
              <a:t>그래도 </a:t>
            </a:r>
            <a:r>
              <a:rPr lang="en-US" altLang="ko-KR" sz="2400" dirty="0"/>
              <a:t>NA,EU</a:t>
            </a:r>
            <a:r>
              <a:rPr lang="ko-KR" altLang="en-US" sz="2400" dirty="0"/>
              <a:t>와의 차이가 존재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13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5B11-2FC5-42C4-97C8-1F5F4794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512A5E5-CB5F-4F75-8B23-A5C1ADB8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1" y="702261"/>
            <a:ext cx="651289" cy="651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B6141-5FF8-4F80-ADCD-637D0C6B21D8}"/>
              </a:ext>
            </a:extLst>
          </p:cNvPr>
          <p:cNvSpPr txBox="1"/>
          <p:nvPr/>
        </p:nvSpPr>
        <p:spPr>
          <a:xfrm>
            <a:off x="1632284" y="1905506"/>
            <a:ext cx="89274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/>
              <a:t> 10</a:t>
            </a:r>
            <a:r>
              <a:rPr lang="ko-KR" altLang="en-US" sz="3200" dirty="0"/>
              <a:t>년 단위로 전세계에서 가장 많이 팔린 게임 </a:t>
            </a:r>
            <a:r>
              <a:rPr lang="en-US" altLang="ko-KR" sz="3200" dirty="0"/>
              <a:t>TOP100</a:t>
            </a:r>
            <a:r>
              <a:rPr lang="ko-KR" altLang="en-US" sz="3200" dirty="0"/>
              <a:t>을 분석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 장르</a:t>
            </a:r>
            <a:r>
              <a:rPr lang="en-US" altLang="ko-KR" sz="3200" dirty="0"/>
              <a:t>, </a:t>
            </a:r>
            <a:r>
              <a:rPr lang="ko-KR" altLang="en-US" sz="3200" dirty="0"/>
              <a:t>플랫폼</a:t>
            </a:r>
            <a:r>
              <a:rPr lang="en-US" altLang="ko-KR" sz="3200" dirty="0"/>
              <a:t>, </a:t>
            </a:r>
            <a:r>
              <a:rPr lang="ko-KR" altLang="en-US" sz="3200" dirty="0"/>
              <a:t>배급사 별로 어떻게 변화 했는지 원 그래프로 시각화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1046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610</Words>
  <Application>Microsoft Office PowerPoint</Application>
  <PresentationFormat>와이드스크린</PresentationFormat>
  <Paragraphs>147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Project 1</vt:lpstr>
      <vt:lpstr>다음 분기에 만들 게임 방향성</vt:lpstr>
      <vt:lpstr>지역에 따라 선호하는 게임 장르가 다를까?</vt:lpstr>
      <vt:lpstr>NA(북아메리카) TOP 1000 games</vt:lpstr>
      <vt:lpstr>EU(유럽) TOP 1000 games</vt:lpstr>
      <vt:lpstr>JP(일본) TOP 1000 games</vt:lpstr>
      <vt:lpstr>Others(그 외 나라들) TOP 1000 games</vt:lpstr>
      <vt:lpstr>군집화를 이용한 시각화(Clustering)</vt:lpstr>
      <vt:lpstr>연도별 게임의 트렌드가 있을까?</vt:lpstr>
      <vt:lpstr>1970년대</vt:lpstr>
      <vt:lpstr>1980년대</vt:lpstr>
      <vt:lpstr>1990년대</vt:lpstr>
      <vt:lpstr>2000년대</vt:lpstr>
      <vt:lpstr>2010년대</vt:lpstr>
      <vt:lpstr>년도별 큰 변화 정리</vt:lpstr>
      <vt:lpstr>트렌드의 변화</vt:lpstr>
      <vt:lpstr>최근 Best Seller Game 특징</vt:lpstr>
      <vt:lpstr>다음 분기에 만들 게임 방향성 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박 정기</dc:creator>
  <cp:lastModifiedBy>박 정기</cp:lastModifiedBy>
  <cp:revision>29</cp:revision>
  <dcterms:created xsi:type="dcterms:W3CDTF">2021-03-29T15:26:32Z</dcterms:created>
  <dcterms:modified xsi:type="dcterms:W3CDTF">2021-03-30T06:53:39Z</dcterms:modified>
</cp:coreProperties>
</file>