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9FE8E-87FE-4A57-BDDA-1DD361ED4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653200-3A0A-4F06-B61B-4A66B5D47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DEA1F-B349-4603-A875-29A0FCECB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FE84E5-966E-4DEF-9E04-EF05E3DF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FD97D-3B18-4C3A-9432-F8195CA8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1F5146-F690-413D-9290-96B9519EED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756396" y="6373461"/>
            <a:ext cx="2282388" cy="42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AE8FC-1E6D-4491-9BB9-DA6AA5E1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36AF86-3191-4542-8A72-08EB11F9D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F09A7-05F8-4862-AAC0-6CF01F39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4A72A0-3E10-4BAC-B1EE-C2E6C4AF1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69352-5CF5-4BA4-AC61-3E5B193D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51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00B7B6-F8C9-4DC9-8E8A-09492402C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4708F5-1AD6-4E8A-A763-8654C2D7E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E18D5-60E3-49ED-B9F1-42FCD4B1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7FEF83-AF2A-486B-840A-AFB123E1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715E1-C6AF-4E5A-BEC1-997317F9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70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A71B0-F809-49A0-8014-1AB4BA07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3790C-62C3-4C39-91E4-917A41DFF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C4744-D65B-4B74-B76C-18E2CCCC6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802063-0F3B-4F97-BA07-06565E61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779738-6DD9-4198-B22C-B873638C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22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49F9E-4709-4D45-A577-1DABE86EF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F5E372-8DE0-4C6A-A20A-37E090290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99BEEB-D600-40B1-80C9-07E752E84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9FC730-CBA6-4413-9A17-1C796C43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CC236-F4E3-4491-973A-CA0C0B54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8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554BF-912D-4B0E-8663-08DDC215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4EAB5-C040-4131-8869-EC8752964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9B185B-30C2-40D2-9F4C-E5C4473E5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9202EE-ABE1-4134-9781-D44F73171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7673BB-FD25-4F4C-B73D-3093EEB4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9A73B0-40C0-4B91-8340-B34832CC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12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E21DB-36F4-422B-BA8E-C1228DD60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CBF492-93EE-4F4B-8785-F23650F4D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8585E-B1D4-4A2D-AF0E-6815338CD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2CB9FB-66BE-4527-A879-48F1369B3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963056-3383-4C8F-8A2E-1FEE6FCF3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9CFC4F-F6CF-4328-A82E-1F5BB42E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F8B11B-48B2-4F51-B6C4-B8DEA8E2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9F934C-7257-492E-9FC2-7DEBE170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18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5A41B-F4A5-4660-B6BA-D25D2322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F932B4-A4A1-4D5D-BD78-46D48024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3157C9-13FB-4A84-939A-C5561ADF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4D5ACC-B69E-4DE5-A353-ABAFCFF9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7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1CE086-9853-4628-B0F6-9C7997538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F17827-2983-475D-B024-73B45FF5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5F1A34-B1DA-4F19-9534-32143888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20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EF879-1537-43E7-B52C-42804C846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2F3A06-1132-44BF-A40C-9A6C2E151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FDA016-86E7-4045-A9DF-A7386DBD2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DBE93C-E893-4ECE-8EBE-78B16A49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FCB1BB-F473-45D5-9F07-D6A74021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7662B1-4A24-4A83-B4A9-C9620121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92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B5A88-C68B-4773-A17F-4856185E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DDE870-E481-4EBD-BD81-E53755308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A43B07-2D65-4923-896E-7279B3B21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A56B6C-626D-440D-9F0B-B08887B9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524C8C-4B93-4D15-9B7F-875BFA6B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66E1AD-C6ED-4973-BDE1-72DB0A8F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32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6C91D3-3622-4D8A-B49F-C523C6E9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1B5C8E-8998-4B8B-8639-142641AB8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1F6320-F4AA-4869-9DF6-E6DC983A5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DD844-12A9-4785-AB49-397B13CA6AFE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577A3D-610A-409C-8C99-9089819CE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59502D-C7B5-474C-BF9A-F3FCA635C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13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과제 가이드라인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7593" y="863124"/>
            <a:ext cx="117537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1. </a:t>
            </a:r>
            <a:r>
              <a:rPr lang="ko-KR" altLang="en-US" sz="1600" dirty="0"/>
              <a:t>본인 프로젝트와 관련 있고</a:t>
            </a:r>
            <a:r>
              <a:rPr lang="en-US" altLang="ko-KR" sz="1600" dirty="0"/>
              <a:t>, </a:t>
            </a:r>
            <a:r>
              <a:rPr lang="ko-KR" altLang="en-US" sz="1600" dirty="0"/>
              <a:t>중요하다고 생각하는 논문 </a:t>
            </a:r>
            <a:r>
              <a:rPr lang="en-US" altLang="ko-KR" sz="1600" dirty="0"/>
              <a:t>1</a:t>
            </a:r>
            <a:r>
              <a:rPr lang="ko-KR" altLang="en-US" sz="1600" dirty="0"/>
              <a:t>편 선정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- </a:t>
            </a:r>
            <a:r>
              <a:rPr lang="ko-KR" altLang="en-US" sz="1600" dirty="0"/>
              <a:t>국외</a:t>
            </a:r>
            <a:r>
              <a:rPr lang="en-US" altLang="ko-KR" sz="1600" dirty="0"/>
              <a:t>, </a:t>
            </a:r>
            <a:r>
              <a:rPr lang="ko-KR" altLang="en-US" sz="1600" dirty="0"/>
              <a:t>국내</a:t>
            </a:r>
            <a:r>
              <a:rPr lang="en-US" altLang="ko-KR" sz="1600" dirty="0"/>
              <a:t>, </a:t>
            </a:r>
            <a:r>
              <a:rPr lang="ko-KR" altLang="en-US" sz="1600" dirty="0"/>
              <a:t>학위 논문 등 종류는 상관 없음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- </a:t>
            </a:r>
            <a:r>
              <a:rPr lang="ko-KR" altLang="en-US" sz="1600" dirty="0"/>
              <a:t>비교적 인용 횟수가 높은 논문 선정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- </a:t>
            </a:r>
            <a:r>
              <a:rPr lang="ko-KR" altLang="en-US" sz="1600" dirty="0"/>
              <a:t>지난 주에 배운 논문 검색 방법 활용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2. </a:t>
            </a:r>
            <a:r>
              <a:rPr lang="ko-KR" altLang="en-US" sz="1600" dirty="0"/>
              <a:t>해당 논문을 </a:t>
            </a:r>
            <a:r>
              <a:rPr lang="ko-KR" altLang="en-US" sz="1600" dirty="0" err="1"/>
              <a:t>정독함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3. </a:t>
            </a:r>
            <a:r>
              <a:rPr lang="ko-KR" altLang="en-US" sz="1600" dirty="0"/>
              <a:t>논문 내용에 대해 수업 시간에 배운 구성 요소별 내용이 적절하게 배치 되어있는지를 확인함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- </a:t>
            </a:r>
            <a:r>
              <a:rPr lang="ko-KR" altLang="en-US" sz="1600" dirty="0"/>
              <a:t>제시한 표 양식 작성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4. </a:t>
            </a:r>
            <a:r>
              <a:rPr lang="ko-KR" altLang="en-US" sz="1600" dirty="0"/>
              <a:t>해당 논문의 구성 및 구조에 대한 적절성 평가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5. </a:t>
            </a:r>
            <a:r>
              <a:rPr lang="ko-KR" altLang="en-US" sz="1600" dirty="0"/>
              <a:t>작성된 </a:t>
            </a:r>
            <a:r>
              <a:rPr lang="en-US" altLang="ko-KR" sz="1600" dirty="0" err="1"/>
              <a:t>ppt</a:t>
            </a:r>
            <a:r>
              <a:rPr lang="ko-KR" altLang="en-US" sz="1600" dirty="0"/>
              <a:t>를 </a:t>
            </a:r>
            <a:r>
              <a:rPr lang="en-US" altLang="ko-KR" sz="1600"/>
              <a:t>e-class</a:t>
            </a:r>
            <a:r>
              <a:rPr lang="ko-KR" altLang="en-US" sz="1600" dirty="0"/>
              <a:t>에 업로드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3037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논문 분석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135" y="771094"/>
            <a:ext cx="117537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</a:t>
            </a:r>
            <a:r>
              <a:rPr lang="ko-KR" altLang="en-US" sz="1600" b="1" dirty="0"/>
              <a:t>제목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딥러닝 분류기의 신뢰성을 향상 </a:t>
            </a:r>
            <a:r>
              <a:rPr lang="ko-KR" altLang="en-US" sz="1600" b="1" dirty="0" err="1"/>
              <a:t>시키기위한</a:t>
            </a:r>
            <a:r>
              <a:rPr lang="ko-KR" altLang="en-US" sz="1600" b="1" dirty="0"/>
              <a:t> 학습 방법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초록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-</a:t>
            </a:r>
            <a:r>
              <a:rPr lang="ko-KR" altLang="en-US" sz="1600" b="1" dirty="0"/>
              <a:t> 내용 없음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55912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논문 분석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135" y="771094"/>
            <a:ext cx="1175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</a:t>
            </a:r>
            <a:r>
              <a:rPr lang="ko-KR" altLang="en-US" sz="1600" b="1" dirty="0"/>
              <a:t>서론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37755"/>
              </p:ext>
            </p:extLst>
          </p:nvPr>
        </p:nvGraphicFramePr>
        <p:xfrm>
          <a:off x="210157" y="1273321"/>
          <a:ext cx="11736864" cy="4939473"/>
        </p:xfrm>
        <a:graphic>
          <a:graphicData uri="http://schemas.openxmlformats.org/drawingml/2006/table">
            <a:tbl>
              <a:tblPr/>
              <a:tblGrid>
                <a:gridCol w="1994658">
                  <a:extLst>
                    <a:ext uri="{9D8B030D-6E8A-4147-A177-3AD203B41FA5}">
                      <a16:colId xmlns:a16="http://schemas.microsoft.com/office/drawing/2014/main" val="2637105692"/>
                    </a:ext>
                  </a:extLst>
                </a:gridCol>
                <a:gridCol w="9742206">
                  <a:extLst>
                    <a:ext uri="{9D8B030D-6E8A-4147-A177-3AD203B41FA5}">
                      <a16:colId xmlns:a16="http://schemas.microsoft.com/office/drawing/2014/main" val="4086531606"/>
                    </a:ext>
                  </a:extLst>
                </a:gridCol>
              </a:tblGrid>
              <a:tr h="10165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분야 소개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딥러닝 기반 기술을 이용한 이미지 분류와 비디오 예측 같은 다양한 분류 기술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474862"/>
                  </a:ext>
                </a:extLst>
              </a:tr>
              <a:tr h="10165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문제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높은 성능의 분류기는 학습하지 않은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OOD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에도 높은 신뢰성을 보여주는 초과 신뢰 문제가 발생됨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52933"/>
                  </a:ext>
                </a:extLst>
              </a:tr>
              <a:tr h="10165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논문의 목적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초과 신뢰 문제를 해결하기 위한 새로운 학습 방법 제시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005461"/>
                  </a:ext>
                </a:extLst>
              </a:tr>
              <a:tr h="10165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나의 방법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학습 데이터는 잘 맞추도록 유도하면서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분포를 벗어난 데이터는 균일 분포를 예측하도록 손실을 주는 것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453357"/>
                  </a:ext>
                </a:extLst>
              </a:tr>
              <a:tr h="8734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다양한 딥러닝 분류기와 다양한 이미지 데이터 셋을 이용하여 제안한 방식이 분류기의 신뢰성을 크게 향상시켜줄 수 있다는 것을 확인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062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59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논문 분석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135" y="771094"/>
            <a:ext cx="1175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4. </a:t>
            </a:r>
            <a:r>
              <a:rPr lang="ko-KR" altLang="en-US" sz="1600" b="1" dirty="0"/>
              <a:t>본론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829635"/>
              </p:ext>
            </p:extLst>
          </p:nvPr>
        </p:nvGraphicFramePr>
        <p:xfrm>
          <a:off x="210155" y="1331272"/>
          <a:ext cx="11625769" cy="4823165"/>
        </p:xfrm>
        <a:graphic>
          <a:graphicData uri="http://schemas.openxmlformats.org/drawingml/2006/table">
            <a:tbl>
              <a:tblPr/>
              <a:tblGrid>
                <a:gridCol w="1875019">
                  <a:extLst>
                    <a:ext uri="{9D8B030D-6E8A-4147-A177-3AD203B41FA5}">
                      <a16:colId xmlns:a16="http://schemas.microsoft.com/office/drawing/2014/main" val="265010449"/>
                    </a:ext>
                  </a:extLst>
                </a:gridCol>
                <a:gridCol w="9750750">
                  <a:extLst>
                    <a:ext uri="{9D8B030D-6E8A-4147-A177-3AD203B41FA5}">
                      <a16:colId xmlns:a16="http://schemas.microsoft.com/office/drawing/2014/main" val="167775754"/>
                    </a:ext>
                  </a:extLst>
                </a:gridCol>
              </a:tblGrid>
              <a:tr h="9041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풀고자 하는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문제의 가정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벗어난 데이터에 대한 신뢰도를 줄이기 위해 신뢰 학습을 하는 방식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831575"/>
                  </a:ext>
                </a:extLst>
              </a:tr>
              <a:tr h="8948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풀고자 하는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문제 정의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학습 데이터는 잘 맞추도록 유도하면서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분포를 벗어난 데이터는 균일 분포를 예측하도록 </a:t>
                      </a:r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손신을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주는 것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976285"/>
                  </a:ext>
                </a:extLst>
              </a:tr>
              <a:tr h="749275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방법론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실제 학습 환경에서는 분포를 벗어난 데이터를 구하기 어렵다는 문제가 있음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 문제를 해결하기 위해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GAN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학습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530911"/>
                  </a:ext>
                </a:extLst>
              </a:tr>
              <a:tr h="749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 GAN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 분포를 벗어난 데이터를 생성한다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이를 위해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추가적인 분류망을 사용하여 분류망이 잘 맞추지 못하는 경계에 있는 데이터를 생성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821859"/>
                  </a:ext>
                </a:extLst>
              </a:tr>
              <a:tr h="749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생성된 데이터가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OOD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가깝도록 설계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816703"/>
                  </a:ext>
                </a:extLst>
              </a:tr>
              <a:tr h="749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 네트워크는 경계 데이터를 만드는 적대적 생성망과 목표로 하는 분류망을 같이 학습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053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83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논문 분석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135" y="771094"/>
            <a:ext cx="1175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5. </a:t>
            </a:r>
            <a:r>
              <a:rPr lang="ko-KR" altLang="en-US" sz="1600" b="1" dirty="0"/>
              <a:t>실험 결과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948560"/>
              </p:ext>
            </p:extLst>
          </p:nvPr>
        </p:nvGraphicFramePr>
        <p:xfrm>
          <a:off x="321251" y="1394090"/>
          <a:ext cx="11514673" cy="4894567"/>
        </p:xfrm>
        <a:graphic>
          <a:graphicData uri="http://schemas.openxmlformats.org/drawingml/2006/table">
            <a:tbl>
              <a:tblPr/>
              <a:tblGrid>
                <a:gridCol w="1789560">
                  <a:extLst>
                    <a:ext uri="{9D8B030D-6E8A-4147-A177-3AD203B41FA5}">
                      <a16:colId xmlns:a16="http://schemas.microsoft.com/office/drawing/2014/main" val="3231239631"/>
                    </a:ext>
                  </a:extLst>
                </a:gridCol>
                <a:gridCol w="9725113">
                  <a:extLst>
                    <a:ext uri="{9D8B030D-6E8A-4147-A177-3AD203B41FA5}">
                      <a16:colId xmlns:a16="http://schemas.microsoft.com/office/drawing/2014/main" val="867240825"/>
                    </a:ext>
                  </a:extLst>
                </a:gridCol>
              </a:tblGrid>
              <a:tr h="9596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실험 환경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VGG[10]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CIFAR[11]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SVHN[12]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분류하도록 학습한 후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ImageNet[13]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이나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LSUN[14]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 같은 다른 데이터 셋을 쉽게 구분할 수 있는지를 검증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766220"/>
                  </a:ext>
                </a:extLst>
              </a:tr>
              <a:tr h="12607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 소개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964836"/>
                  </a:ext>
                </a:extLst>
              </a:tr>
              <a:tr h="26741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 해석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그림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 :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제안한 신뢰 학습 기법이 분류 성능은 유지하면서도 분류기의 신뢰성을 크게 높인다는 것을 알 수 있음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그림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 :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제안한 방법이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OOD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데이터에 대한 정보 없이도 신뢰성 높은 분류기를 학습할 수 있음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그림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8 :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제안한 학습법이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interpretability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측면에서도 더 신뢰 가능한 정보를 유저에게 제공 할 수 있다는 것을 의미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29198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C017A7B-82AD-4773-A2E8-F587E9E8D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488" y="2385215"/>
            <a:ext cx="3716559" cy="11532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E064121-253F-4617-B5BA-FCC7AA581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029" y="2410042"/>
            <a:ext cx="1724643" cy="11283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77F5CCD-6BDA-4B28-B794-86D4824F66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654" y="2385214"/>
            <a:ext cx="3146981" cy="115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4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논문 분석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135" y="771094"/>
            <a:ext cx="1175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6. </a:t>
            </a:r>
            <a:r>
              <a:rPr lang="ko-KR" altLang="en-US" sz="1600" b="1" dirty="0"/>
              <a:t>결론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569115"/>
              </p:ext>
            </p:extLst>
          </p:nvPr>
        </p:nvGraphicFramePr>
        <p:xfrm>
          <a:off x="304160" y="1402635"/>
          <a:ext cx="11435420" cy="4784520"/>
        </p:xfrm>
        <a:graphic>
          <a:graphicData uri="http://schemas.openxmlformats.org/drawingml/2006/table">
            <a:tbl>
              <a:tblPr/>
              <a:tblGrid>
                <a:gridCol w="1550277">
                  <a:extLst>
                    <a:ext uri="{9D8B030D-6E8A-4147-A177-3AD203B41FA5}">
                      <a16:colId xmlns:a16="http://schemas.microsoft.com/office/drawing/2014/main" val="1957961813"/>
                    </a:ext>
                  </a:extLst>
                </a:gridCol>
                <a:gridCol w="9885143">
                  <a:extLst>
                    <a:ext uri="{9D8B030D-6E8A-4147-A177-3AD203B41FA5}">
                      <a16:colId xmlns:a16="http://schemas.microsoft.com/office/drawing/2014/main" val="49401487"/>
                    </a:ext>
                  </a:extLst>
                </a:gridCol>
              </a:tblGrid>
              <a:tr h="1594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개별적 결과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OOD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데이터들에 대해서는 낮은 신뢰도를 보일 수 있음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이러한 학습법을 이용하기 위해서는 학습에 사용할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OOD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데이터가 필요하다는 문제점이 존재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이를 해결하기 위해서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OOD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가까운 데이터를 생성할 수 있는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GAN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함께 제안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988428"/>
                  </a:ext>
                </a:extLst>
              </a:tr>
              <a:tr h="1594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학문적 의의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다양한 딥러닝 분류기와 다양한 이미지 데이터 셋을 이용하여 제안한 방식이 분류기의 신뢰성을 크게 향상시켜줄 수 있다는 것을 확인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486861"/>
                  </a:ext>
                </a:extLst>
              </a:tr>
              <a:tr h="1594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응용 분야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 없음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548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235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AC45A3-D96D-4BCD-AA50-5DB4DDE2CC1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0D5EA03-5283-4390-A6E0-EAF63C7DE7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DE153A-AC6B-45A4-BC4F-D68B6E12A9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466</Words>
  <Application>Microsoft Office PowerPoint</Application>
  <PresentationFormat>와이드스크린</PresentationFormat>
  <Paragraphs>63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박중태</dc:creator>
  <cp:lastModifiedBy>user</cp:lastModifiedBy>
  <cp:revision>200</cp:revision>
  <dcterms:created xsi:type="dcterms:W3CDTF">2021-06-28T04:21:50Z</dcterms:created>
  <dcterms:modified xsi:type="dcterms:W3CDTF">2021-09-23T06:27:02Z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