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35" r:id="rId7"/>
    <p:sldId id="343" r:id="rId8"/>
    <p:sldId id="334" r:id="rId9"/>
    <p:sldId id="345" r:id="rId10"/>
    <p:sldId id="344" r:id="rId11"/>
    <p:sldId id="337" r:id="rId12"/>
    <p:sldId id="339" r:id="rId13"/>
    <p:sldId id="348" r:id="rId14"/>
    <p:sldId id="340" r:id="rId15"/>
    <p:sldId id="342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151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5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9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5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72008" y="86118"/>
            <a:ext cx="9071992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15516" y="551723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2021.  12.  9</a:t>
            </a:r>
          </a:p>
          <a:p>
            <a:pPr algn="ctr" defTabSz="1330325" eaLnBrk="0" latinLnBrk="0" hangingPunct="0">
              <a:buSzPct val="100000"/>
              <a:defRPr/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 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(2020254016)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547940" y="2708920"/>
            <a:ext cx="8048120" cy="77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68CC18-301D-B148-B6F5-5A56300EF04A}"/>
              </a:ext>
            </a:extLst>
          </p:cNvPr>
          <p:cNvGrpSpPr/>
          <p:nvPr/>
        </p:nvGrpSpPr>
        <p:grpSpPr>
          <a:xfrm>
            <a:off x="1275023" y="1090587"/>
            <a:ext cx="6546752" cy="2064620"/>
            <a:chOff x="1259632" y="1489875"/>
            <a:chExt cx="6546752" cy="20646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C77183E-B78D-B24D-A367-509CC08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15" y="1916832"/>
              <a:ext cx="6468769" cy="1637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FE3009-3E1F-9240-BD75-58CA50499F98}"/>
                </a:ext>
              </a:extLst>
            </p:cNvPr>
            <p:cNvSpPr txBox="1"/>
            <p:nvPr/>
          </p:nvSpPr>
          <p:spPr>
            <a:xfrm>
              <a:off x="1259632" y="1489875"/>
              <a:ext cx="4033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 err="1"/>
                <a:t>손실함수</a:t>
              </a:r>
              <a:r>
                <a:rPr kumimoji="1" lang="ko-KR" altLang="en-US" sz="1600" dirty="0"/>
                <a:t> 최솟값의 검사 속도 및 </a:t>
              </a:r>
              <a:r>
                <a:rPr kumimoji="1" lang="ko-KR" altLang="en-US" sz="1600" dirty="0" err="1"/>
                <a:t>혼동행렬</a:t>
              </a:r>
              <a:endParaRPr kumimoji="1" lang="ko-KR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2">
                <a:extLst>
                  <a:ext uri="{FF2B5EF4-FFF2-40B4-BE49-F238E27FC236}">
                    <a16:creationId xmlns:a16="http://schemas.microsoft.com/office/drawing/2014/main" id="{5A7636D6-0D49-714B-A0B0-FA9967657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535483"/>
                  </p:ext>
                </p:extLst>
              </p:nvPr>
            </p:nvGraphicFramePr>
            <p:xfrm>
              <a:off x="1246713" y="3815432"/>
              <a:ext cx="6681354" cy="285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7118">
                      <a:extLst>
                        <a:ext uri="{9D8B030D-6E8A-4147-A177-3AD203B41FA5}">
                          <a16:colId xmlns:a16="http://schemas.microsoft.com/office/drawing/2014/main" val="1763408960"/>
                        </a:ext>
                      </a:extLst>
                    </a:gridCol>
                    <a:gridCol w="2227118">
                      <a:extLst>
                        <a:ext uri="{9D8B030D-6E8A-4147-A177-3AD203B41FA5}">
                          <a16:colId xmlns:a16="http://schemas.microsoft.com/office/drawing/2014/main" val="3560818411"/>
                        </a:ext>
                      </a:extLst>
                    </a:gridCol>
                    <a:gridCol w="2227118">
                      <a:extLst>
                        <a:ext uri="{9D8B030D-6E8A-4147-A177-3AD203B41FA5}">
                          <a16:colId xmlns:a16="http://schemas.microsoft.com/office/drawing/2014/main" val="263265180"/>
                        </a:ext>
                      </a:extLst>
                    </a:gridCol>
                  </a:tblGrid>
                  <a:tr h="45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구분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실험 결과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(%)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320297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정확도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(Accuracy)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540208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정밀도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(Precision)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5361863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 err="1">
                              <a:solidFill>
                                <a:schemeClr val="tx1"/>
                              </a:solidFill>
                            </a:rPr>
                            <a:t>재현율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(Recall)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896538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F1-score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1009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2">
                <a:extLst>
                  <a:ext uri="{FF2B5EF4-FFF2-40B4-BE49-F238E27FC236}">
                    <a16:creationId xmlns:a16="http://schemas.microsoft.com/office/drawing/2014/main" id="{5A7636D6-0D49-714B-A0B0-FA9967657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535483"/>
                  </p:ext>
                </p:extLst>
              </p:nvPr>
            </p:nvGraphicFramePr>
            <p:xfrm>
              <a:off x="1246713" y="3815432"/>
              <a:ext cx="6681354" cy="285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7118">
                      <a:extLst>
                        <a:ext uri="{9D8B030D-6E8A-4147-A177-3AD203B41FA5}">
                          <a16:colId xmlns:a16="http://schemas.microsoft.com/office/drawing/2014/main" val="1763408960"/>
                        </a:ext>
                      </a:extLst>
                    </a:gridCol>
                    <a:gridCol w="2227118">
                      <a:extLst>
                        <a:ext uri="{9D8B030D-6E8A-4147-A177-3AD203B41FA5}">
                          <a16:colId xmlns:a16="http://schemas.microsoft.com/office/drawing/2014/main" val="3560818411"/>
                        </a:ext>
                      </a:extLst>
                    </a:gridCol>
                    <a:gridCol w="2227118">
                      <a:extLst>
                        <a:ext uri="{9D8B030D-6E8A-4147-A177-3AD203B41FA5}">
                          <a16:colId xmlns:a16="http://schemas.microsoft.com/office/drawing/2014/main" val="263265180"/>
                        </a:ext>
                      </a:extLst>
                    </a:gridCol>
                  </a:tblGrid>
                  <a:tr h="45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구분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실험 결과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(%)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320297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정확도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(Accuracy)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48" t="-78571" r="-101370" b="-3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540208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solidFill>
                                <a:schemeClr val="tx1"/>
                              </a:solidFill>
                            </a:rPr>
                            <a:t>정밀도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(Precision)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48" t="-176768" r="-101370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5361863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 err="1">
                              <a:solidFill>
                                <a:schemeClr val="tx1"/>
                              </a:solidFill>
                            </a:rPr>
                            <a:t>재현율</a:t>
                          </a:r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(Recall)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48" t="-279592" r="-101370" b="-1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896538"/>
                      </a:ext>
                    </a:extLst>
                  </a:tr>
                  <a:tr h="599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F1-score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48" t="-375758" r="-101370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ko-KR" altLang="en-US" sz="16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10095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FBAAD12-C6B6-5E4D-A23E-24DB0B21F3F3}"/>
              </a:ext>
            </a:extLst>
          </p:cNvPr>
          <p:cNvSpPr txBox="1"/>
          <p:nvPr/>
        </p:nvSpPr>
        <p:spPr>
          <a:xfrm>
            <a:off x="1349888" y="345504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실험 결과</a:t>
            </a:r>
          </a:p>
        </p:txBody>
      </p:sp>
    </p:spTree>
    <p:extLst>
      <p:ext uri="{BB962C8B-B14F-4D97-AF65-F5344CB8AC3E}">
        <p14:creationId xmlns:p14="http://schemas.microsoft.com/office/powerpoint/2010/main" val="401879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연구의 의의 및 고찰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연구의 의의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제안 방법은 검사 속도에서 기존 방법의 평균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초 보다 빠른 평균 </a:t>
            </a:r>
            <a:r>
              <a:rPr lang="en-US" altLang="ko-KR" sz="1600" dirty="0">
                <a:latin typeface="+mn-ea"/>
              </a:rPr>
              <a:t>60ms</a:t>
            </a:r>
            <a:r>
              <a:rPr lang="ko-KR" altLang="en-US" sz="1600" dirty="0">
                <a:latin typeface="+mn-ea"/>
              </a:rPr>
              <a:t>의 빠른 검사 속도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제안 방법은 정확도에서 기존 방법에 비해 </a:t>
            </a:r>
            <a:r>
              <a:rPr lang="en-US" altLang="ko-KR" sz="1600" dirty="0">
                <a:latin typeface="+mn-ea"/>
              </a:rPr>
              <a:t>10%</a:t>
            </a:r>
            <a:r>
              <a:rPr lang="ko-KR" altLang="en-US" sz="1600" dirty="0">
                <a:latin typeface="+mn-ea"/>
              </a:rPr>
              <a:t> 높은 </a:t>
            </a:r>
            <a:r>
              <a:rPr lang="en-US" altLang="ko-KR" sz="1600" dirty="0">
                <a:latin typeface="+mn-ea"/>
              </a:rPr>
              <a:t>100%</a:t>
            </a:r>
            <a:r>
              <a:rPr lang="ko-KR" altLang="en-US" sz="1600" dirty="0">
                <a:latin typeface="+mn-ea"/>
              </a:rPr>
              <a:t>의 정확도 달성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연구의 한계점 및 추가 연구 계획</a:t>
            </a:r>
            <a:endParaRPr lang="en-US" altLang="ko-KR" sz="28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산업 현장에 실제 사용하여 제조 공정의 효율을 극대화 할 수 있는가에 대한 검증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57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 및 요약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딥러닝을</a:t>
            </a:r>
            <a:r>
              <a:rPr lang="ko-KR" altLang="en-US" sz="1600" dirty="0">
                <a:latin typeface="+mn-ea"/>
              </a:rPr>
              <a:t> 이용한 불량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제안 방법은 검사 속도에서 기존 방법의 평균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초 보다 빠른 평균 </a:t>
            </a:r>
            <a:r>
              <a:rPr lang="en-US" altLang="ko-KR" sz="1600" dirty="0">
                <a:latin typeface="+mn-ea"/>
              </a:rPr>
              <a:t>60ms</a:t>
            </a:r>
            <a:r>
              <a:rPr lang="ko-KR" altLang="en-US" sz="1600" dirty="0">
                <a:latin typeface="+mn-ea"/>
              </a:rPr>
              <a:t>의 빠른 검사 속도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제안 방법은 정확도에서 기존 방법에 비해 </a:t>
            </a:r>
            <a:r>
              <a:rPr lang="en-US" altLang="ko-KR" sz="1600" dirty="0">
                <a:latin typeface="+mn-ea"/>
              </a:rPr>
              <a:t>10%</a:t>
            </a:r>
            <a:r>
              <a:rPr lang="ko-KR" altLang="en-US" sz="1600" dirty="0">
                <a:latin typeface="+mn-ea"/>
              </a:rPr>
              <a:t> 높은 </a:t>
            </a:r>
            <a:r>
              <a:rPr lang="en-US" altLang="ko-KR" sz="1600" dirty="0">
                <a:latin typeface="+mn-ea"/>
              </a:rPr>
              <a:t>100%</a:t>
            </a:r>
            <a:r>
              <a:rPr lang="ko-KR" altLang="en-US" sz="1600" dirty="0">
                <a:latin typeface="+mn-ea"/>
              </a:rPr>
              <a:t>의 정확도 달성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GoogLeNet</a:t>
            </a:r>
            <a:r>
              <a:rPr lang="ko-KR" altLang="en-US" sz="1600" dirty="0">
                <a:latin typeface="+mn-ea"/>
              </a:rPr>
              <a:t> 모델을 이용한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Classification SW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통해 검증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9BE065-04F3-1F40-B4D9-46A06A3221A7}"/>
              </a:ext>
            </a:extLst>
          </p:cNvPr>
          <p:cNvGrpSpPr/>
          <p:nvPr/>
        </p:nvGrpSpPr>
        <p:grpSpPr>
          <a:xfrm>
            <a:off x="872040" y="3723070"/>
            <a:ext cx="7399920" cy="2520000"/>
            <a:chOff x="1016056" y="3721369"/>
            <a:chExt cx="7399920" cy="252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A06B689-BAF6-DF48-A2B5-EE31976E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3721369"/>
              <a:ext cx="3699960" cy="252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297119-313E-694B-8FEF-BCD57F3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6" y="3721369"/>
              <a:ext cx="3360000" cy="252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3BA257-82D8-9C4E-BDD1-E4D539085E2E}"/>
              </a:ext>
            </a:extLst>
          </p:cNvPr>
          <p:cNvSpPr txBox="1"/>
          <p:nvPr/>
        </p:nvSpPr>
        <p:spPr>
          <a:xfrm>
            <a:off x="155912" y="944638"/>
            <a:ext cx="8706254" cy="242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출력되는 레이저의 길이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두께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선명도 등의 결함을 판별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제품의 품질 향상과 제조 시간 감축을 위하여 불량 검출 필요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Line</a:t>
            </a:r>
            <a:r>
              <a:rPr lang="ko-KR" altLang="en-US" sz="1600" dirty="0">
                <a:latin typeface="+mn-ea"/>
              </a:rPr>
              <a:t> 레이저는 선이 굵거나 길며 </a:t>
            </a:r>
            <a:r>
              <a:rPr lang="en-US" altLang="ko-KR" sz="1600" dirty="0">
                <a:latin typeface="+mn-ea"/>
              </a:rPr>
              <a:t>Dot </a:t>
            </a:r>
            <a:r>
              <a:rPr lang="ko-KR" altLang="en-US" sz="1600" dirty="0">
                <a:latin typeface="+mn-ea"/>
              </a:rPr>
              <a:t>레이저는 포인트가 맞지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육안 검사 방법을 사용하여 </a:t>
            </a:r>
            <a:r>
              <a:rPr lang="ko-KR" altLang="en-US" sz="1600" dirty="0" err="1">
                <a:latin typeface="+mn-ea"/>
              </a:rPr>
              <a:t>검사자에</a:t>
            </a:r>
            <a:r>
              <a:rPr lang="ko-KR" altLang="en-US" sz="1600" dirty="0">
                <a:latin typeface="+mn-ea"/>
              </a:rPr>
              <a:t> 따른 불량 편차 발생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검사에 많은 시간이 소모됨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11A11-9636-D54C-8009-415A19B5F981}"/>
              </a:ext>
            </a:extLst>
          </p:cNvPr>
          <p:cNvSpPr txBox="1"/>
          <p:nvPr/>
        </p:nvSpPr>
        <p:spPr>
          <a:xfrm>
            <a:off x="155912" y="944638"/>
            <a:ext cx="8706254" cy="27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레이저 모듈 검사를 위한 딥러닝 모델 구성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조사된 레이저를 촬영하여 데이터베이스를 구성하고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딥러닝 모델 학습 및 검증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검사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육안 검사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대비 정확도 향상 및 검사 속도 단축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평가지표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검사 속도</a:t>
            </a:r>
            <a:r>
              <a:rPr lang="en-US" altLang="ko-KR" sz="1600" dirty="0">
                <a:latin typeface="+mn-ea"/>
              </a:rPr>
              <a:t>(Elapsed Time)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정확도</a:t>
            </a:r>
            <a:r>
              <a:rPr lang="en-US" altLang="ko-KR" sz="1600" dirty="0">
                <a:latin typeface="+mn-ea"/>
              </a:rPr>
              <a:t>(Accuracy)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7203EC-2C9A-9A43-B9F7-E9489D50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958480"/>
            <a:ext cx="4289766" cy="2423814"/>
          </a:xfrm>
          <a:prstGeom prst="rect">
            <a:avLst/>
          </a:prstGeom>
        </p:spPr>
      </p:pic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C748923A-6680-AA47-AD01-1E982C34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29164"/>
              </p:ext>
            </p:extLst>
          </p:nvPr>
        </p:nvGraphicFramePr>
        <p:xfrm>
          <a:off x="309565" y="4509120"/>
          <a:ext cx="3981519" cy="131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73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1327173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1327173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</a:tblGrid>
              <a:tr h="44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평가지표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기존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제안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검사 속도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(s)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95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950" b="1" dirty="0">
                <a:latin typeface="+mn-ea"/>
              </a:rPr>
              <a:t>영상 데이터 기반의 </a:t>
            </a:r>
            <a:r>
              <a:rPr lang="en-US" altLang="ko-KR" sz="1950" b="1" dirty="0">
                <a:latin typeface="+mn-ea"/>
              </a:rPr>
              <a:t>CNN</a:t>
            </a:r>
            <a:r>
              <a:rPr lang="ko-KR" altLang="en-US" sz="1950" b="1" dirty="0">
                <a:latin typeface="+mn-ea"/>
              </a:rPr>
              <a:t>을 이용한 제조 공정 데이터 분류 적용에 대한 연구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딥러닝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기법 중 하나인 </a:t>
            </a:r>
            <a:r>
              <a:rPr lang="en-US" altLang="ko-KR" sz="1600" dirty="0">
                <a:latin typeface="+mn-ea"/>
              </a:rPr>
              <a:t>CNN</a:t>
            </a:r>
            <a:r>
              <a:rPr lang="ko-KR" altLang="en-US" sz="1600" dirty="0">
                <a:latin typeface="+mn-ea"/>
              </a:rPr>
              <a:t>을 사용하여 이미지 데이터를 학습하고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이미지를 학습시키고 양품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불량품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가성불량으로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가성불량 이미지들의 원인을 찾아 쉽게 분류하여 가성불량을 줄여 생산성을 향상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06E77-08CE-40D2-B21A-AAA4FBA4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08" y="2624796"/>
            <a:ext cx="6696744" cy="35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1017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딥러닝을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이용한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SW</a:t>
            </a:r>
            <a:r>
              <a:rPr lang="ko-KR" altLang="en-US" sz="2000" b="1" dirty="0">
                <a:latin typeface="+mn-ea"/>
              </a:rPr>
              <a:t> 구성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GoogLeNet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모델 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Classification</a:t>
            </a:r>
            <a:r>
              <a:rPr lang="ko-KR" altLang="en-US" sz="1600" dirty="0">
                <a:latin typeface="+mn-ea"/>
              </a:rPr>
              <a:t> 예제 코드를 활용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A14E36B-2A29-B348-8985-D72CC777A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" y="1712588"/>
            <a:ext cx="4462204" cy="366853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522D4A-5162-4E48-B92F-CF53A19C2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31" y="1712588"/>
            <a:ext cx="4462202" cy="36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1017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딥러닝을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이용한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C17CCAF-E65F-EF4B-91DB-B131B3153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" y="1196752"/>
            <a:ext cx="4462202" cy="377435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158A1A0-5A34-AE40-8D63-861188E9D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52" y="1196765"/>
            <a:ext cx="4462186" cy="3774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1250DB-8D60-7C43-97AC-0382D22FC0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34" y="4971104"/>
            <a:ext cx="4462203" cy="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1017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자료 수집</a:t>
            </a:r>
            <a:endParaRPr lang="en-US" altLang="ko-KR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레이저 모듈에 대한 영상 자료 수집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데이터베이스를 위한 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학습을 위한 양품 </a:t>
            </a:r>
            <a:r>
              <a:rPr lang="en-US" altLang="ko-KR" sz="1600" dirty="0">
                <a:latin typeface="+mn-ea"/>
              </a:rPr>
              <a:t>150</a:t>
            </a:r>
            <a:r>
              <a:rPr lang="ko-KR" altLang="en-US" sz="1600" dirty="0">
                <a:latin typeface="+mn-ea"/>
              </a:rPr>
              <a:t>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불량 </a:t>
            </a:r>
            <a:r>
              <a:rPr lang="en-US" altLang="ko-KR" sz="1600" dirty="0">
                <a:latin typeface="+mn-ea"/>
              </a:rPr>
              <a:t>100</a:t>
            </a:r>
            <a:r>
              <a:rPr lang="ko-KR" altLang="en-US" sz="1600" dirty="0">
                <a:latin typeface="+mn-ea"/>
              </a:rPr>
              <a:t>개의 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검증을 위한 양품 </a:t>
            </a:r>
            <a:r>
              <a:rPr lang="en-US" altLang="ko-KR" sz="1600" dirty="0">
                <a:latin typeface="+mn-ea"/>
              </a:rPr>
              <a:t>30</a:t>
            </a:r>
            <a:r>
              <a:rPr lang="ko-KR" altLang="en-US" sz="1600" dirty="0">
                <a:latin typeface="+mn-ea"/>
              </a:rPr>
              <a:t>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불량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개의 양상 자료 수집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9287E8-D99D-1048-85D3-39F81A8613EC}"/>
              </a:ext>
            </a:extLst>
          </p:cNvPr>
          <p:cNvGrpSpPr/>
          <p:nvPr/>
        </p:nvGrpSpPr>
        <p:grpSpPr>
          <a:xfrm>
            <a:off x="806637" y="2894564"/>
            <a:ext cx="7483523" cy="3081600"/>
            <a:chOff x="755576" y="2979134"/>
            <a:chExt cx="7483523" cy="308272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1A9C78D-2965-0B43-9302-176368DD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993826"/>
              <a:ext cx="3494105" cy="2620579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2FF4E2C7-9FEB-8642-9503-77770057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252" y="2979134"/>
              <a:ext cx="3503847" cy="26278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A5C042-47F3-7D42-A9F4-53208F3EE090}"/>
                </a:ext>
              </a:extLst>
            </p:cNvPr>
            <p:cNvSpPr txBox="1"/>
            <p:nvPr/>
          </p:nvSpPr>
          <p:spPr>
            <a:xfrm>
              <a:off x="2205110" y="57233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양품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F95BF-9C8C-8542-BB06-BEC373B4F03F}"/>
                </a:ext>
              </a:extLst>
            </p:cNvPr>
            <p:cNvSpPr txBox="1"/>
            <p:nvPr/>
          </p:nvSpPr>
          <p:spPr>
            <a:xfrm>
              <a:off x="6189657" y="57233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불량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8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GoogLeNet</a:t>
            </a:r>
            <a:r>
              <a:rPr lang="ko-KR" altLang="en-US" sz="1600" dirty="0">
                <a:latin typeface="+mn-ea"/>
              </a:rPr>
              <a:t> 모델 알고리즘 기반으로 학습 및 검증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학습 횟수는 </a:t>
            </a:r>
            <a:r>
              <a:rPr lang="en-US" altLang="ko-KR" sz="1600" dirty="0">
                <a:latin typeface="+mn-ea"/>
              </a:rPr>
              <a:t>200</a:t>
            </a:r>
            <a:r>
              <a:rPr lang="ko-KR" altLang="en-US" sz="1600" dirty="0">
                <a:latin typeface="+mn-ea"/>
              </a:rPr>
              <a:t>회 반복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학습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회마다 검증 과정 수행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매 학습 및 검증에 대해 </a:t>
            </a:r>
            <a:r>
              <a:rPr lang="ko-KR" altLang="en-US" sz="1600" dirty="0" err="1">
                <a:latin typeface="+mn-ea"/>
              </a:rPr>
              <a:t>손실함수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걸린 시간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혼동행렬</a:t>
            </a:r>
            <a:r>
              <a:rPr lang="ko-KR" altLang="en-US" sz="1600" dirty="0">
                <a:latin typeface="+mn-ea"/>
              </a:rPr>
              <a:t> 기록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" name="_x606763760">
            <a:extLst>
              <a:ext uri="{FF2B5EF4-FFF2-40B4-BE49-F238E27FC236}">
                <a16:creationId xmlns:a16="http://schemas.microsoft.com/office/drawing/2014/main" id="{3F6F8651-A705-45A4-AD63-F3B91B85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4" y="2884495"/>
            <a:ext cx="3478750" cy="32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7E2E9-22E1-4CBA-B87A-21754E8B7AFE}"/>
              </a:ext>
            </a:extLst>
          </p:cNvPr>
          <p:cNvSpPr txBox="1"/>
          <p:nvPr/>
        </p:nvSpPr>
        <p:spPr>
          <a:xfrm>
            <a:off x="4033230" y="627726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실험 환경</a:t>
            </a:r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결과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55583-945F-7642-B4C6-429CB9919284}"/>
              </a:ext>
            </a:extLst>
          </p:cNvPr>
          <p:cNvSpPr txBox="1"/>
          <p:nvPr/>
        </p:nvSpPr>
        <p:spPr>
          <a:xfrm>
            <a:off x="827584" y="140321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/>
              <a:t>손실함수</a:t>
            </a:r>
            <a:r>
              <a:rPr kumimoji="1" lang="ko-KR" altLang="en-US" sz="1600" dirty="0"/>
              <a:t> 값에 대한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48D3D8-1D5D-1E4E-8516-037AFAC3F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1839314"/>
            <a:ext cx="7589236" cy="45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df922d41-91bf-45f8-8b2c-e1591bc01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6598</TotalTime>
  <Words>514</Words>
  <Application>Microsoft Office PowerPoint</Application>
  <PresentationFormat>화면 슬라이드 쇼(4:3)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417</cp:revision>
  <cp:lastPrinted>2019-09-16T00:28:29Z</cp:lastPrinted>
  <dcterms:created xsi:type="dcterms:W3CDTF">2017-03-29T07:13:25Z</dcterms:created>
  <dcterms:modified xsi:type="dcterms:W3CDTF">2021-12-07T04:24:41Z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