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5" r:id="rId7"/>
    <p:sldId id="343" r:id="rId8"/>
    <p:sldId id="344" r:id="rId9"/>
    <p:sldId id="339" r:id="rId10"/>
    <p:sldId id="340" r:id="rId11"/>
    <p:sldId id="346" r:id="rId12"/>
    <p:sldId id="345" r:id="rId13"/>
    <p:sldId id="342" r:id="rId14"/>
    <p:sldId id="347" r:id="rId15"/>
    <p:sldId id="332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우" initials="박" lastIdx="1" clrIdx="0">
    <p:extLst>
      <p:ext uri="{19B8F6BF-5375-455C-9EA6-DF929625EA0E}">
        <p15:presenceInfo xmlns:p15="http://schemas.microsoft.com/office/powerpoint/2012/main" userId="S::pmw1989@cbnu.ac.kr::dd99b8fe-47bd-477a-8daf-5f3f6d9419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151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2021.  11.  4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7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레이저 모듈 불량 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2020254016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 민 우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추가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보완 사항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예제 코드를 프로젝트에 맞게 수정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수집한 영상 자료를 사용하여 불량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다른 분류 예제를 사용해보고 비교 분석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 문헌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19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[1] </a:t>
            </a:r>
            <a:r>
              <a:rPr lang="en-US" altLang="ko-KR" sz="1600" dirty="0" err="1">
                <a:latin typeface="+mn-ea"/>
              </a:rPr>
              <a:t>Krizhevsky</a:t>
            </a:r>
            <a:r>
              <a:rPr lang="en-US" altLang="ko-KR" sz="1600" dirty="0">
                <a:latin typeface="+mn-ea"/>
              </a:rPr>
              <a:t> Alex, Ilya </a:t>
            </a:r>
            <a:r>
              <a:rPr lang="en-US" altLang="ko-KR" sz="1600" dirty="0" err="1">
                <a:latin typeface="+mn-ea"/>
              </a:rPr>
              <a:t>Sutskever</a:t>
            </a:r>
            <a:r>
              <a:rPr lang="en-US" altLang="ko-KR" sz="1600" dirty="0">
                <a:latin typeface="+mn-ea"/>
              </a:rPr>
              <a:t>, and Geoffrey </a:t>
            </a:r>
            <a:r>
              <a:rPr lang="en-US" altLang="ko-KR" sz="1600" dirty="0" err="1">
                <a:latin typeface="+mn-ea"/>
              </a:rPr>
              <a:t>E.Hinton</a:t>
            </a:r>
            <a:r>
              <a:rPr lang="en-US" altLang="ko-KR" sz="1600" dirty="0">
                <a:latin typeface="+mn-ea"/>
              </a:rPr>
              <a:t>, “</a:t>
            </a:r>
            <a:r>
              <a:rPr lang="en-US" altLang="ko-KR" sz="1600" dirty="0" err="1">
                <a:latin typeface="+mn-ea"/>
              </a:rPr>
              <a:t>Imagenet</a:t>
            </a:r>
            <a:r>
              <a:rPr lang="en-US" altLang="ko-KR" sz="1600" dirty="0">
                <a:latin typeface="+mn-ea"/>
              </a:rPr>
              <a:t> classification with deep convolutional neural network”, Advances in neural information procession systems, 2012.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[2] Ming-Shou An and </a:t>
            </a:r>
            <a:r>
              <a:rPr lang="en-US" altLang="ko-KR" sz="1600" dirty="0" err="1">
                <a:latin typeface="+mn-ea"/>
              </a:rPr>
              <a:t>Dae-Seong</a:t>
            </a:r>
            <a:r>
              <a:rPr lang="en-US" altLang="ko-KR" sz="1600" dirty="0">
                <a:latin typeface="+mn-ea"/>
              </a:rPr>
              <a:t> Kang, “Development of Image Analysis System Using Object Classifier </a:t>
            </a:r>
            <a:r>
              <a:rPr lang="en-US" altLang="ko-KR" sz="1600" dirty="0" err="1">
                <a:latin typeface="+mn-ea"/>
              </a:rPr>
              <a:t>basd</a:t>
            </a:r>
            <a:r>
              <a:rPr lang="en-US" altLang="ko-KR" sz="1600" dirty="0">
                <a:latin typeface="+mn-ea"/>
              </a:rPr>
              <a:t> on Deep Convolutional Neural Network” The Journal of Korean Institute of Information Technology, Vol. 14, No. 5, pp. 67~73, May, 2016.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[3] Ga-Ae Ryu and Kwan-</a:t>
            </a:r>
            <a:r>
              <a:rPr lang="en-US" altLang="ko-KR" sz="1600" dirty="0" err="1">
                <a:latin typeface="+mn-ea"/>
              </a:rPr>
              <a:t>Hee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Yoo</a:t>
            </a:r>
            <a:r>
              <a:rPr lang="en-US" altLang="ko-KR" sz="1600" dirty="0">
                <a:latin typeface="+mn-ea"/>
              </a:rPr>
              <a:t>, “Application of Manufacturing Process Data Classification Using Image Data based CNN” The Journal of Information Technology and Architecture, Vol. 15, No. 3, pp. 337~343, September, 2018.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[4] Suk-Moon Yoon and Seung-Ho Lee, “Development of Deep Learning Structure to Improve Quality of Polygonal Containers” </a:t>
            </a:r>
            <a:r>
              <a:rPr lang="en-US" altLang="ko-KR" sz="1600" dirty="0" err="1">
                <a:latin typeface="+mn-ea"/>
              </a:rPr>
              <a:t>j.inst.Korean.electr.electron.eng</a:t>
            </a:r>
            <a:r>
              <a:rPr lang="en-US" altLang="ko-KR" sz="1600" dirty="0">
                <a:latin typeface="+mn-ea"/>
              </a:rPr>
              <a:t>. Vol. 25, No. 3, pp. 493~500, September, 2021</a:t>
            </a:r>
          </a:p>
        </p:txBody>
      </p:sp>
    </p:spTree>
    <p:extLst>
      <p:ext uri="{BB962C8B-B14F-4D97-AF65-F5344CB8AC3E}">
        <p14:creationId xmlns:p14="http://schemas.microsoft.com/office/powerpoint/2010/main" val="99236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1BEFD94-B845-9C4D-8F0D-1E6EADFDC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93367"/>
              </p:ext>
            </p:extLst>
          </p:nvPr>
        </p:nvGraphicFramePr>
        <p:xfrm>
          <a:off x="200302" y="1679029"/>
          <a:ext cx="8743395" cy="3067192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오류 수정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7246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결과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9BE065-04F3-1F40-B4D9-46A06A3221A7}"/>
              </a:ext>
            </a:extLst>
          </p:cNvPr>
          <p:cNvGrpSpPr/>
          <p:nvPr/>
        </p:nvGrpSpPr>
        <p:grpSpPr>
          <a:xfrm>
            <a:off x="872040" y="3723070"/>
            <a:ext cx="7399920" cy="2520000"/>
            <a:chOff x="1016056" y="3721369"/>
            <a:chExt cx="7399920" cy="252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A06B689-BAF6-DF48-A2B5-EE31976E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3721369"/>
              <a:ext cx="3699960" cy="252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297119-313E-694B-8FEF-BCD57F3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3721369"/>
              <a:ext cx="3360000" cy="252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3BA257-82D8-9C4E-BDD1-E4D539085E2E}"/>
              </a:ext>
            </a:extLst>
          </p:cNvPr>
          <p:cNvSpPr txBox="1"/>
          <p:nvPr/>
        </p:nvSpPr>
        <p:spPr>
          <a:xfrm>
            <a:off x="155912" y="944638"/>
            <a:ext cx="8706254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입고되는 레이저 모듈의 불량률이 높음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Line</a:t>
            </a:r>
            <a:r>
              <a:rPr lang="ko-KR" altLang="en-US" sz="1600" dirty="0">
                <a:latin typeface="+mn-ea"/>
              </a:rPr>
              <a:t> 레이저는 선이 굵거나 길며 </a:t>
            </a:r>
            <a:r>
              <a:rPr lang="en-US" altLang="ko-KR" sz="1600" dirty="0">
                <a:latin typeface="+mn-ea"/>
              </a:rPr>
              <a:t>Dot </a:t>
            </a:r>
            <a:r>
              <a:rPr lang="ko-KR" altLang="en-US" sz="1600" dirty="0">
                <a:latin typeface="+mn-ea"/>
              </a:rPr>
              <a:t>레이저는 포인트가 맞지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육안 검수로 인하여 오차율이 높으며 시간이 오래 걸림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사람마다 다른 기준점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07366"/>
              </p:ext>
            </p:extLst>
          </p:nvPr>
        </p:nvGraphicFramePr>
        <p:xfrm>
          <a:off x="721822" y="4077072"/>
          <a:ext cx="3676358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94">
                  <a:extLst>
                    <a:ext uri="{9D8B030D-6E8A-4147-A177-3AD203B41FA5}">
                      <a16:colId xmlns:a16="http://schemas.microsoft.com/office/drawing/2014/main" val="176340896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608184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326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양품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60</a:t>
                      </a:r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~</a:t>
                      </a:r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70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cm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~</a:t>
                      </a:r>
                      <a:r>
                        <a:rPr lang="ko-KR" altLang="en-US" sz="1600" i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rgbClr val="0000FF"/>
                          </a:solidFill>
                        </a:rPr>
                        <a:t>mm</a:t>
                      </a:r>
                      <a:endParaRPr lang="ko-KR" altLang="en-US" sz="1600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618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511A11-9636-D54C-8009-415A19B5F981}"/>
              </a:ext>
            </a:extLst>
          </p:cNvPr>
          <p:cNvSpPr txBox="1"/>
          <p:nvPr/>
        </p:nvSpPr>
        <p:spPr>
          <a:xfrm>
            <a:off x="155912" y="944638"/>
            <a:ext cx="8706254" cy="242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 err="1">
                <a:latin typeface="+mn-ea"/>
              </a:rPr>
              <a:t>딥러닝을</a:t>
            </a:r>
            <a:r>
              <a:rPr lang="ko-KR" altLang="en-US" sz="1600" dirty="0">
                <a:latin typeface="+mn-ea"/>
              </a:rPr>
              <a:t> 통한 불량과 양품의 기준점 수립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발사된 레이저 영상자료를 학습시켜 불량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실시간 촬영으로 즉시 분류하는 방법 고안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2M</a:t>
            </a:r>
            <a:r>
              <a:rPr lang="ko-KR" altLang="en-US" sz="1600" dirty="0">
                <a:latin typeface="+mn-ea"/>
              </a:rPr>
              <a:t> 거리에서 레이저를 발사하여 길이 측정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측정값이 양품 기준치에 들어가지 않으면 불량으로 분류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4" name="그림 3" descr="텍스트, 자연, 무지개, 일이(가) 표시된 사진&#10;&#10;자동 생성된 설명">
            <a:extLst>
              <a:ext uri="{FF2B5EF4-FFF2-40B4-BE49-F238E27FC236}">
                <a16:creationId xmlns:a16="http://schemas.microsoft.com/office/drawing/2014/main" id="{0904DAB3-83E4-A04C-8574-DBDC80984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25" y="3556419"/>
            <a:ext cx="3495668" cy="26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950" b="1" dirty="0">
                <a:latin typeface="+mn-ea"/>
              </a:rPr>
              <a:t>영상 데이터 기반의 </a:t>
            </a:r>
            <a:r>
              <a:rPr lang="en-US" altLang="ko-KR" sz="1950" b="1" dirty="0">
                <a:latin typeface="+mn-ea"/>
              </a:rPr>
              <a:t>CNN</a:t>
            </a:r>
            <a:r>
              <a:rPr lang="ko-KR" altLang="en-US" sz="1950" b="1" dirty="0">
                <a:latin typeface="+mn-ea"/>
              </a:rPr>
              <a:t>을 이용한 제조 공정 데이터 분류 적용에 대한 연구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딥러닝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기법 중 하나인 </a:t>
            </a:r>
            <a:r>
              <a:rPr lang="en-US" altLang="ko-KR" sz="1600" dirty="0">
                <a:latin typeface="+mn-ea"/>
              </a:rPr>
              <a:t>CNN</a:t>
            </a:r>
            <a:r>
              <a:rPr lang="ko-KR" altLang="en-US" sz="1600" dirty="0">
                <a:latin typeface="+mn-ea"/>
              </a:rPr>
              <a:t>을 사용하여 이미지 데이터를 학습하고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이미지를 학습시키고 양품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불량품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가성불량으로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가성불량 이미지들의 원인을 찾아 쉽게 분류하여 가성불량을 줄여 생산성을 향상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06E77-08CE-40D2-B21A-AAA4FBA4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08" y="2624796"/>
            <a:ext cx="6696744" cy="35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기계학습을 통한 양품과 불량의 영상 자료 학습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딥러닝 기반의 분류 코드를 이용하여 불량 분류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C9E76-3E88-4842-BD01-C69FECB36F04}"/>
              </a:ext>
            </a:extLst>
          </p:cNvPr>
          <p:cNvSpPr txBox="1"/>
          <p:nvPr/>
        </p:nvSpPr>
        <p:spPr>
          <a:xfrm>
            <a:off x="155912" y="2996952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출력된 레이저 형태의 영상 자료를 수집하여 데이터베이스 구축 및 학습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</a:t>
            </a:r>
            <a:r>
              <a:rPr lang="ko-KR" altLang="en-US" sz="1600" dirty="0">
                <a:latin typeface="+mn-ea"/>
              </a:rPr>
              <a:t> 시료 영상 자료를 입력하여 양품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분량 분류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분류 시간 측정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개선점 피드백 하여 수정 및 보완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8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4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영상 자료 수집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데이터베이스를 위한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양품 </a:t>
            </a:r>
            <a:r>
              <a:rPr lang="en-US" altLang="ko-KR" sz="1600" dirty="0">
                <a:latin typeface="+mn-ea"/>
              </a:rPr>
              <a:t>150</a:t>
            </a:r>
            <a:r>
              <a:rPr lang="ko-KR" altLang="en-US" sz="1600" dirty="0">
                <a:latin typeface="+mn-ea"/>
              </a:rPr>
              <a:t>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100</a:t>
            </a:r>
            <a:r>
              <a:rPr lang="ko-KR" altLang="en-US" sz="1600" dirty="0">
                <a:latin typeface="+mn-ea"/>
              </a:rPr>
              <a:t>개의 영상 자료 수집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 양품 </a:t>
            </a:r>
            <a:r>
              <a:rPr lang="en-US" altLang="ko-KR" sz="1600" dirty="0">
                <a:latin typeface="+mn-ea"/>
              </a:rPr>
              <a:t>30</a:t>
            </a:r>
            <a:r>
              <a:rPr lang="ko-KR" altLang="en-US" sz="1600" dirty="0">
                <a:latin typeface="+mn-ea"/>
              </a:rPr>
              <a:t>개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불량 </a:t>
            </a:r>
            <a:r>
              <a:rPr lang="en-US" altLang="ko-KR" sz="1600" dirty="0">
                <a:latin typeface="+mn-ea"/>
              </a:rPr>
              <a:t>20</a:t>
            </a:r>
            <a:r>
              <a:rPr lang="ko-KR" altLang="en-US" sz="1600" dirty="0">
                <a:latin typeface="+mn-ea"/>
              </a:rPr>
              <a:t>개의 시료 자료 수집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83D6DC-3CE6-BC4C-9999-65A13BBEE9E7}"/>
              </a:ext>
            </a:extLst>
          </p:cNvPr>
          <p:cNvGrpSpPr/>
          <p:nvPr/>
        </p:nvGrpSpPr>
        <p:grpSpPr>
          <a:xfrm>
            <a:off x="806637" y="2993829"/>
            <a:ext cx="7483523" cy="3081600"/>
            <a:chOff x="755576" y="2979134"/>
            <a:chExt cx="7483523" cy="30827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7F642F-275E-6643-AA1C-A59D40C5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993826"/>
              <a:ext cx="3494105" cy="2620579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6EDA999-233F-C046-8286-A54DF86D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252" y="2979134"/>
              <a:ext cx="3503847" cy="26278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C18853-734B-BE4F-94A1-D86B64687CE8}"/>
                </a:ext>
              </a:extLst>
            </p:cNvPr>
            <p:cNvSpPr txBox="1"/>
            <p:nvPr/>
          </p:nvSpPr>
          <p:spPr>
            <a:xfrm>
              <a:off x="2205110" y="57233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양품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F9BB7F-97EC-6948-9237-C463A8393071}"/>
                </a:ext>
              </a:extLst>
            </p:cNvPr>
            <p:cNvSpPr txBox="1"/>
            <p:nvPr/>
          </p:nvSpPr>
          <p:spPr>
            <a:xfrm>
              <a:off x="6189657" y="57233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불량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0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SW </a:t>
            </a:r>
            <a:r>
              <a:rPr lang="ko-KR" altLang="en-US" sz="2000" b="1" dirty="0">
                <a:latin typeface="+mn-ea"/>
              </a:rPr>
              <a:t>구성</a:t>
            </a:r>
            <a:endParaRPr lang="ko-KR" altLang="en-US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Efficient Net </a:t>
            </a:r>
            <a:r>
              <a:rPr lang="ko-KR" altLang="en-US" sz="1600" dirty="0">
                <a:latin typeface="+mn-ea"/>
              </a:rPr>
              <a:t>기반의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 Classification</a:t>
            </a:r>
            <a:r>
              <a:rPr lang="ko-KR" altLang="en-US" sz="1600" dirty="0">
                <a:latin typeface="+mn-ea"/>
              </a:rPr>
              <a:t> 예제 코드를 활용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D43956-D8F4-0F48-9735-01092F1ED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6" y="1780884"/>
            <a:ext cx="7487207" cy="4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57AFDEC-18C0-DC46-AF67-43AB5F71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1" y="1302333"/>
            <a:ext cx="7620398" cy="46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B67FC5A-0BA4-445D-ADE5-B1C470F2F799}"/>
              </a:ext>
            </a:extLst>
          </p:cNvPr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개발 진행 내용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E538CDC-9729-B54B-8D94-B5775C268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1" y="1196752"/>
            <a:ext cx="4320000" cy="422197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10903B0-8F5A-3E44-811B-D841AD9B0F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89" y="1196752"/>
            <a:ext cx="4320000" cy="4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9310</TotalTime>
  <Words>564</Words>
  <Application>Microsoft Office PowerPoint</Application>
  <PresentationFormat>화면 슬라이드 쇼(4:3)</PresentationFormat>
  <Paragraphs>105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384</cp:revision>
  <cp:lastPrinted>2019-09-16T00:28:29Z</cp:lastPrinted>
  <dcterms:created xsi:type="dcterms:W3CDTF">2017-03-29T07:13:25Z</dcterms:created>
  <dcterms:modified xsi:type="dcterms:W3CDTF">2021-11-03T02:33:12Z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