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95" r:id="rId3"/>
    <p:sldId id="300" r:id="rId4"/>
    <p:sldId id="301" r:id="rId5"/>
    <p:sldId id="302" r:id="rId6"/>
    <p:sldId id="303" r:id="rId7"/>
    <p:sldId id="304" r:id="rId8"/>
    <p:sldId id="299" r:id="rId9"/>
    <p:sldId id="307" r:id="rId10"/>
    <p:sldId id="306" r:id="rId11"/>
    <p:sldId id="308" r:id="rId12"/>
    <p:sldId id="305" r:id="rId13"/>
    <p:sldId id="297" r:id="rId14"/>
    <p:sldId id="296" r:id="rId15"/>
    <p:sldId id="309" r:id="rId16"/>
    <p:sldId id="310" r:id="rId17"/>
    <p:sldId id="311" r:id="rId18"/>
    <p:sldId id="312" r:id="rId19"/>
    <p:sldId id="313" r:id="rId20"/>
    <p:sldId id="314" r:id="rId21"/>
    <p:sldId id="316" r:id="rId22"/>
    <p:sldId id="315" r:id="rId23"/>
    <p:sldId id="317" r:id="rId24"/>
    <p:sldId id="318" r:id="rId25"/>
    <p:sldId id="319" r:id="rId26"/>
    <p:sldId id="320" r:id="rId27"/>
    <p:sldId id="321" r:id="rId28"/>
    <p:sldId id="322" r:id="rId29"/>
    <p:sldId id="264" r:id="rId30"/>
    <p:sldId id="279" r:id="rId31"/>
    <p:sldId id="278" r:id="rId32"/>
    <p:sldId id="26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15A21"/>
    <a:srgbClr val="FF7E79"/>
    <a:srgbClr val="0096FF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Week5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00702"/>
            <a:ext cx="1162578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1.3 ___________ translates high-level language program into machine language program.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An assembler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 compiler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CPU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The operating system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EFB51-748C-4875-7429-B8108CC9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4" y="2775554"/>
            <a:ext cx="10239561" cy="394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9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00702"/>
            <a:ext cx="1162578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1.3 ___________ translates high-level language program into machine language program.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An assembler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 compiler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CPU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The operating system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68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00703"/>
            <a:ext cx="10113666" cy="4955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1.7 What is the output of the following code? </a:t>
            </a:r>
          </a:p>
          <a:p>
            <a:endParaRPr 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2"/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("1 + 2 + 3"); </a:t>
            </a:r>
          </a:p>
          <a:p>
            <a:pPr lvl="2"/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(1 + 2 + 3);</a:t>
            </a:r>
          </a:p>
          <a:p>
            <a:pPr lvl="2"/>
            <a:endParaRPr lang="en-US" sz="32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en-US" sz="8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1 + 2 + 3 followed by 6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"6" followed by 6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1 + 2 + 3 followed by 1 + 2 + 3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6 followed by 6 </a:t>
            </a:r>
            <a:endParaRPr lang="en-US" sz="8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21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00703"/>
            <a:ext cx="10113666" cy="4955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1.7 What is the output of the following code? </a:t>
            </a:r>
          </a:p>
          <a:p>
            <a:endParaRPr 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2"/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("1 + 2 + 3"); </a:t>
            </a:r>
          </a:p>
          <a:p>
            <a:pPr lvl="2"/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(1 + 2 + 3);</a:t>
            </a:r>
          </a:p>
          <a:p>
            <a:pPr lvl="2"/>
            <a:endParaRPr lang="en-US" sz="32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en-US" sz="8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1 + 2 + 3 followed by 6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"6" followed by 6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1 + 2 + 3 followed by 1 + 2 + 3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6 followed by 6 </a:t>
            </a:r>
            <a:endParaRPr lang="en-US" sz="8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682F3-19A0-AE43-D0F4-17BF345DF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4" r="50268" b="15449"/>
          <a:stretch/>
        </p:blipFill>
        <p:spPr>
          <a:xfrm>
            <a:off x="4114800" y="993073"/>
            <a:ext cx="8077200" cy="58649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62AE64-1203-E620-2805-6D413BE7C69F}"/>
              </a:ext>
            </a:extLst>
          </p:cNvPr>
          <p:cNvSpPr/>
          <p:nvPr/>
        </p:nvSpPr>
        <p:spPr>
          <a:xfrm>
            <a:off x="2964873" y="2351782"/>
            <a:ext cx="26426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2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String -&gt;</a:t>
            </a:r>
          </a:p>
          <a:p>
            <a:pPr algn="r"/>
            <a:r>
              <a:rPr lang="en-US" sz="32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Number -&gt;</a:t>
            </a:r>
            <a:endParaRPr lang="en-US" sz="32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698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00703"/>
            <a:ext cx="10113666" cy="4955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1.7 What is the output of the following code? </a:t>
            </a:r>
          </a:p>
          <a:p>
            <a:endParaRPr 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2"/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("1 + 2 + 3"); </a:t>
            </a:r>
          </a:p>
          <a:p>
            <a:pPr lvl="2"/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(1 + 2 + 3);</a:t>
            </a:r>
          </a:p>
          <a:p>
            <a:pPr lvl="2"/>
            <a:endParaRPr lang="en-US" sz="32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en-US" sz="8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1 + 2 + 3 followed by 6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"6" followed by 6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1 + 2 + 3 followed by 1 + 2 + 3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6 followed by 6 </a:t>
            </a:r>
            <a:endParaRPr lang="en-US" sz="8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55399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1.8 The JDK command to just compile a class (not run) in the file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is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Test</a:t>
            </a: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Test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1.9 Which JDK command is correct to run a Java application in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endParaRPr lang="en-US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20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55399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1.8 The JDK command to just compile a class (not run) in the file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is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Test</a:t>
            </a: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Test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1.9 Which JDK command is correct to run a Java application in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endParaRPr lang="en-US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0673E-AAA8-5FD6-88CB-77214420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53" y="-1"/>
            <a:ext cx="9867990" cy="68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2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55399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1.8 The JDK command to just compile a class (not run) in the file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is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Test</a:t>
            </a: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Test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1.9 Which JDK command is correct to run a Java application in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endParaRPr lang="en-US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0673E-AAA8-5FD6-88CB-77214420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891" y="4643051"/>
            <a:ext cx="3204952" cy="22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7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55399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1.8 The JDK command to just compile a class (not run) in the file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is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ko-KR" alt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Test</a:t>
            </a:r>
          </a:p>
          <a:p>
            <a:pPr marL="342900" indent="-342900">
              <a:buAutoNum type="alphaUcPeriod"/>
            </a:pPr>
            <a:r>
              <a:rPr lang="ko-KR" alt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Test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1.9 Which JDK command is correct to run a Java application in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ko-KR" altLang="en-US" sz="24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</a:t>
            </a:r>
            <a:r>
              <a:rPr lang="en-US" sz="2400" dirty="0" err="1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endParaRPr lang="en-US" sz="2400" dirty="0">
              <a:solidFill>
                <a:srgbClr val="FF000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0673E-AAA8-5FD6-88CB-77214420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891" y="4643051"/>
            <a:ext cx="3204952" cy="22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 _______ is the code with natural language </a:t>
            </a: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mixed with Java code. </a:t>
            </a:r>
          </a:p>
          <a:p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Java program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 Java statement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Pseudocode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A flowchart diagram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626EB-E7E7-0A57-35C2-6C129BBF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2" y="2638343"/>
            <a:ext cx="11339945" cy="42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89000"/>
            <a:ext cx="1155650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1.2 Computer can execute the code in ____________.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2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742950" indent="-74295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machine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assembly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high-level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none of the above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64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 _______ is the code with natural language </a:t>
            </a: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mixed with Java code. </a:t>
            </a:r>
          </a:p>
          <a:p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Java program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 Java statement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36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Pseudocode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A flowchart diagram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845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2.6 Every letter in a Java keyword is in lowercase?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1257300" lvl="2" indent="-34290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 B. false </a:t>
            </a:r>
          </a:p>
          <a:p>
            <a:pPr marL="342900" indent="-342900">
              <a:buAutoNum type="alphaUcPeriod"/>
            </a:pPr>
            <a:endParaRPr 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endParaRPr 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2.7 Which of the following is a valid identifier?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Please select all that apply.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514350" indent="-51435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$343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class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9X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8+9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radius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032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31D8C-C12B-3FA3-3550-ECDBCDADC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390"/>
            <a:ext cx="12222147" cy="512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40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2.6 Every letter in a Java keyword is in lowercase?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1257300" lvl="2" indent="-34290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 </a:t>
            </a:r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false </a:t>
            </a:r>
          </a:p>
          <a:p>
            <a:pPr marL="342900" indent="-342900">
              <a:buAutoNum type="alphaUcPeriod"/>
            </a:pPr>
            <a:endParaRPr 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endParaRPr 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2.7 Which of the following is a valid identifier?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Please select all that apply.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514350" indent="-514350">
              <a:buAutoNum type="alphaUcPeriod"/>
            </a:pPr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$343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class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9X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8+9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</a:t>
            </a:r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radius </a:t>
            </a:r>
            <a:endParaRPr lang="en-US" sz="5400" dirty="0">
              <a:solidFill>
                <a:srgbClr val="FF000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482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2.17 Which of these data types requires the most amount of memory? </a:t>
            </a:r>
          </a:p>
          <a:p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long     B. int     C. short     D. byte </a:t>
            </a:r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794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2.17 Which of these data types requires the most amount of memory? </a:t>
            </a:r>
          </a:p>
          <a:p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long     B. int     C. short     D. byte </a:t>
            </a:r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2CF77D-3837-C0DC-50E3-F2975340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46" y="2989904"/>
            <a:ext cx="8374512" cy="36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7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2.37 To obtain the current second, use _________. </a:t>
            </a:r>
          </a:p>
          <a:p>
            <a:endParaRPr lang="en-US" sz="32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% 3600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% 60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1000 % 60 </a:t>
            </a:r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/ 60 % 60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/ 60 / 60 % 24 </a:t>
            </a:r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912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2.37 To obtain the current second, use _________. </a:t>
            </a:r>
          </a:p>
          <a:p>
            <a:endParaRPr lang="en-US" sz="32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% 3600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% 60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1000 % 60 </a:t>
            </a:r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/ 60 % 60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/ 60 / 60 % 24 </a:t>
            </a:r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F1D8B-C139-8A93-229E-136EEEB5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" y="2345853"/>
            <a:ext cx="12014607" cy="39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67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2.37 To obtain the current second, use _________. </a:t>
            </a:r>
          </a:p>
          <a:p>
            <a:endParaRPr lang="en-US" sz="32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% 3600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% 60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3200" dirty="0" err="1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1000 % 60 </a:t>
            </a:r>
            <a:endParaRPr lang="en-US" sz="6600" dirty="0">
              <a:solidFill>
                <a:srgbClr val="FF000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/ 60 % 60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/ 60 / 60 % 24 </a:t>
            </a:r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841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Difference between for and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D3334-406B-C2F1-7EC7-4C006E5D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0" y="2111405"/>
            <a:ext cx="11376399" cy="33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5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89000"/>
            <a:ext cx="1155650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1.2 Computer can execute the code in ____________.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2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742950" indent="-74295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machine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assembly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high-level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none of the above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E916DC-469E-D17E-0F49-445DD95E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9" y="2532835"/>
            <a:ext cx="11616302" cy="30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6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5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89000"/>
            <a:ext cx="1155650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1.2 Computer can execute the code in ____________.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2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742950" indent="-74295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machine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assembly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high-level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none of the above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7B8DD-1C43-FB79-F56F-ABBACE32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6" y="2493818"/>
            <a:ext cx="11686328" cy="288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89000"/>
            <a:ext cx="1155650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1.2 Computer can execute the code in ____________.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2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742950" indent="-74295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machine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assembly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high-level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none of the above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8A384-13A9-2CCF-34C5-D240B421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4" y="2363862"/>
            <a:ext cx="11388299" cy="378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8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89000"/>
            <a:ext cx="1155650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1.2 Computer can execute the code in ____________.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2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742950" indent="-74295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machine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assembly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high-level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none of the above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05D73-0147-C5E6-E038-90756398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9" y="2499987"/>
            <a:ext cx="11602022" cy="33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89000"/>
            <a:ext cx="1155650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1.2 Computer can execute the code in ____________.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2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742950" indent="-742950">
              <a:buAutoNum type="alphaUcPeriod"/>
            </a:pPr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machine language </a:t>
            </a:r>
          </a:p>
          <a:p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assembly language </a:t>
            </a:r>
          </a:p>
          <a:p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high-level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none of the above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77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00702"/>
            <a:ext cx="1162578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1.3 ___________ translates high-level language program into machine language program.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An assembler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 compiler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CPU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The operating system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50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00702"/>
            <a:ext cx="1162578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1.3 ___________ translates high-level language program into machine language program.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An assembler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 compiler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CPU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The operating system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37BBB0-387E-B845-4555-09F9CF27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7" y="3201194"/>
            <a:ext cx="11500927" cy="291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831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1300</Words>
  <Application>Microsoft Macintosh PowerPoint</Application>
  <PresentationFormat>Widescreen</PresentationFormat>
  <Paragraphs>209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Jalnan OTF</vt:lpstr>
      <vt:lpstr>맑은 고딕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35</cp:revision>
  <dcterms:created xsi:type="dcterms:W3CDTF">2022-12-26T07:40:36Z</dcterms:created>
  <dcterms:modified xsi:type="dcterms:W3CDTF">2023-02-13T09:34:16Z</dcterms:modified>
</cp:coreProperties>
</file>