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4" r:id="rId3"/>
    <p:sldId id="270" r:id="rId4"/>
    <p:sldId id="283" r:id="rId5"/>
    <p:sldId id="281" r:id="rId6"/>
    <p:sldId id="288" r:id="rId7"/>
    <p:sldId id="295" r:id="rId8"/>
    <p:sldId id="282" r:id="rId9"/>
    <p:sldId id="289" r:id="rId10"/>
    <p:sldId id="284" r:id="rId11"/>
    <p:sldId id="290" r:id="rId12"/>
    <p:sldId id="296" r:id="rId13"/>
    <p:sldId id="285" r:id="rId14"/>
    <p:sldId id="291" r:id="rId15"/>
    <p:sldId id="286" r:id="rId16"/>
    <p:sldId id="292" r:id="rId17"/>
    <p:sldId id="287" r:id="rId18"/>
    <p:sldId id="293" r:id="rId19"/>
    <p:sldId id="299" r:id="rId20"/>
    <p:sldId id="298" r:id="rId21"/>
    <p:sldId id="300" r:id="rId22"/>
    <p:sldId id="303" r:id="rId23"/>
    <p:sldId id="302" r:id="rId24"/>
    <p:sldId id="304" r:id="rId25"/>
    <p:sldId id="301" r:id="rId26"/>
    <p:sldId id="305" r:id="rId27"/>
    <p:sldId id="307" r:id="rId28"/>
    <p:sldId id="308" r:id="rId29"/>
    <p:sldId id="309" r:id="rId30"/>
    <p:sldId id="306" r:id="rId31"/>
    <p:sldId id="310" r:id="rId32"/>
    <p:sldId id="311" r:id="rId33"/>
    <p:sldId id="316" r:id="rId34"/>
    <p:sldId id="312" r:id="rId35"/>
    <p:sldId id="313" r:id="rId36"/>
    <p:sldId id="317" r:id="rId37"/>
    <p:sldId id="314" r:id="rId38"/>
    <p:sldId id="318" r:id="rId39"/>
    <p:sldId id="319" r:id="rId40"/>
    <p:sldId id="320" r:id="rId41"/>
    <p:sldId id="279" r:id="rId42"/>
    <p:sldId id="278" r:id="rId43"/>
    <p:sldId id="263" r:id="rId4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5A21"/>
    <a:srgbClr val="56396B"/>
    <a:srgbClr val="FFED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92" d="100"/>
          <a:sy n="92" d="100"/>
        </p:scale>
        <p:origin x="176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2023. 1. 30.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686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2023. 1. 30.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681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2023. 1. 30.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710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2023. 1. 30.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631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2023. 1. 30.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3884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2023. 1. 30.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198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2023. 1. 30.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0396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2023. 1. 30.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944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2023. 1. 30.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26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2023. 1. 30.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499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2023. 1. 30.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345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2023. 1. 30.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5412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455384" y="0"/>
            <a:ext cx="11736616" cy="3035062"/>
            <a:chOff x="455384" y="0"/>
            <a:chExt cx="11736616" cy="3035062"/>
          </a:xfrm>
        </p:grpSpPr>
        <p:sp>
          <p:nvSpPr>
            <p:cNvPr id="19" name="자유형 18">
              <a:extLst>
                <a:ext uri="{FF2B5EF4-FFF2-40B4-BE49-F238E27FC236}">
                  <a16:creationId xmlns:a16="http://schemas.microsoft.com/office/drawing/2014/main" id="{BAB5644D-B30F-68D8-3707-57575A3A79F2}"/>
                </a:ext>
              </a:extLst>
            </p:cNvPr>
            <p:cNvSpPr/>
            <p:nvPr/>
          </p:nvSpPr>
          <p:spPr>
            <a:xfrm>
              <a:off x="455384" y="122949"/>
              <a:ext cx="11736616" cy="2659369"/>
            </a:xfrm>
            <a:custGeom>
              <a:avLst/>
              <a:gdLst>
                <a:gd name="connsiteX0" fmla="*/ 11736616 w 11736616"/>
                <a:gd name="connsiteY0" fmla="*/ 0 h 2659369"/>
                <a:gd name="connsiteX1" fmla="*/ 11736616 w 11736616"/>
                <a:gd name="connsiteY1" fmla="*/ 1171924 h 2659369"/>
                <a:gd name="connsiteX2" fmla="*/ 10284025 w 11736616"/>
                <a:gd name="connsiteY2" fmla="*/ 2624515 h 2659369"/>
                <a:gd name="connsiteX3" fmla="*/ 10206573 w 11736616"/>
                <a:gd name="connsiteY3" fmla="*/ 2656597 h 2659369"/>
                <a:gd name="connsiteX4" fmla="*/ 10203593 w 11736616"/>
                <a:gd name="connsiteY4" fmla="*/ 2656017 h 2659369"/>
                <a:gd name="connsiteX5" fmla="*/ 10186991 w 11736616"/>
                <a:gd name="connsiteY5" fmla="*/ 2659369 h 2659369"/>
                <a:gd name="connsiteX6" fmla="*/ 109534 w 11736616"/>
                <a:gd name="connsiteY6" fmla="*/ 2659369 h 2659369"/>
                <a:gd name="connsiteX7" fmla="*/ 0 w 11736616"/>
                <a:gd name="connsiteY7" fmla="*/ 2549835 h 2659369"/>
                <a:gd name="connsiteX8" fmla="*/ 0 w 11736616"/>
                <a:gd name="connsiteY8" fmla="*/ 1940228 h 2659369"/>
                <a:gd name="connsiteX9" fmla="*/ 109534 w 11736616"/>
                <a:gd name="connsiteY9" fmla="*/ 1830694 h 2659369"/>
                <a:gd name="connsiteX10" fmla="*/ 9905922 w 11736616"/>
                <a:gd name="connsiteY10" fmla="*/ 1830694 h 2659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736616" h="2659369">
                  <a:moveTo>
                    <a:pt x="11736616" y="0"/>
                  </a:moveTo>
                  <a:lnTo>
                    <a:pt x="11736616" y="1171924"/>
                  </a:lnTo>
                  <a:lnTo>
                    <a:pt x="10284025" y="2624515"/>
                  </a:lnTo>
                  <a:cubicBezTo>
                    <a:pt x="10262637" y="2645903"/>
                    <a:pt x="10234605" y="2656597"/>
                    <a:pt x="10206573" y="2656597"/>
                  </a:cubicBezTo>
                  <a:lnTo>
                    <a:pt x="10203593" y="2656017"/>
                  </a:lnTo>
                  <a:lnTo>
                    <a:pt x="10186991" y="2659369"/>
                  </a:lnTo>
                  <a:lnTo>
                    <a:pt x="109534" y="2659369"/>
                  </a:lnTo>
                  <a:cubicBezTo>
                    <a:pt x="49040" y="2659369"/>
                    <a:pt x="0" y="2610329"/>
                    <a:pt x="0" y="2549835"/>
                  </a:cubicBezTo>
                  <a:lnTo>
                    <a:pt x="0" y="1940228"/>
                  </a:lnTo>
                  <a:cubicBezTo>
                    <a:pt x="0" y="1879734"/>
                    <a:pt x="49040" y="1830694"/>
                    <a:pt x="109534" y="1830694"/>
                  </a:cubicBezTo>
                  <a:lnTo>
                    <a:pt x="9905922" y="183069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자유형 20">
              <a:extLst>
                <a:ext uri="{FF2B5EF4-FFF2-40B4-BE49-F238E27FC236}">
                  <a16:creationId xmlns:a16="http://schemas.microsoft.com/office/drawing/2014/main" id="{6EB96897-1D00-BE43-AEFD-0149FDC39FB3}"/>
                </a:ext>
              </a:extLst>
            </p:cNvPr>
            <p:cNvSpPr/>
            <p:nvPr/>
          </p:nvSpPr>
          <p:spPr>
            <a:xfrm>
              <a:off x="598259" y="131743"/>
              <a:ext cx="11593741" cy="2536275"/>
            </a:xfrm>
            <a:custGeom>
              <a:avLst/>
              <a:gdLst>
                <a:gd name="connsiteX0" fmla="*/ 11593741 w 11593741"/>
                <a:gd name="connsiteY0" fmla="*/ 0 h 2536275"/>
                <a:gd name="connsiteX1" fmla="*/ 11593741 w 11593741"/>
                <a:gd name="connsiteY1" fmla="*/ 1010278 h 2536275"/>
                <a:gd name="connsiteX2" fmla="*/ 10095285 w 11593741"/>
                <a:gd name="connsiteY2" fmla="*/ 2508734 h 2536275"/>
                <a:gd name="connsiteX3" fmla="*/ 10038771 w 11593741"/>
                <a:gd name="connsiteY3" fmla="*/ 2532143 h 2536275"/>
                <a:gd name="connsiteX4" fmla="*/ 10031425 w 11593741"/>
                <a:gd name="connsiteY4" fmla="*/ 2530713 h 2536275"/>
                <a:gd name="connsiteX5" fmla="*/ 10003877 w 11593741"/>
                <a:gd name="connsiteY5" fmla="*/ 2536275 h 2536275"/>
                <a:gd name="connsiteX6" fmla="*/ 79924 w 11593741"/>
                <a:gd name="connsiteY6" fmla="*/ 2536275 h 2536275"/>
                <a:gd name="connsiteX7" fmla="*/ 0 w 11593741"/>
                <a:gd name="connsiteY7" fmla="*/ 2456351 h 2536275"/>
                <a:gd name="connsiteX8" fmla="*/ 0 w 11593741"/>
                <a:gd name="connsiteY8" fmla="*/ 1901824 h 2536275"/>
                <a:gd name="connsiteX9" fmla="*/ 79924 w 11593741"/>
                <a:gd name="connsiteY9" fmla="*/ 1821900 h 2536275"/>
                <a:gd name="connsiteX10" fmla="*/ 9771840 w 11593741"/>
                <a:gd name="connsiteY10" fmla="*/ 1821900 h 2536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593741" h="2536275">
                  <a:moveTo>
                    <a:pt x="11593741" y="0"/>
                  </a:moveTo>
                  <a:lnTo>
                    <a:pt x="11593741" y="1010278"/>
                  </a:lnTo>
                  <a:lnTo>
                    <a:pt x="10095285" y="2508734"/>
                  </a:lnTo>
                  <a:cubicBezTo>
                    <a:pt x="10079679" y="2524340"/>
                    <a:pt x="10059225" y="2532143"/>
                    <a:pt x="10038771" y="2532143"/>
                  </a:cubicBezTo>
                  <a:lnTo>
                    <a:pt x="10031425" y="2530713"/>
                  </a:lnTo>
                  <a:lnTo>
                    <a:pt x="10003877" y="2536275"/>
                  </a:lnTo>
                  <a:lnTo>
                    <a:pt x="79924" y="2536275"/>
                  </a:lnTo>
                  <a:cubicBezTo>
                    <a:pt x="35783" y="2536275"/>
                    <a:pt x="0" y="2500492"/>
                    <a:pt x="0" y="2456351"/>
                  </a:cubicBezTo>
                  <a:lnTo>
                    <a:pt x="0" y="1901824"/>
                  </a:lnTo>
                  <a:cubicBezTo>
                    <a:pt x="0" y="1857683"/>
                    <a:pt x="35783" y="1821900"/>
                    <a:pt x="79924" y="1821900"/>
                  </a:cubicBezTo>
                  <a:lnTo>
                    <a:pt x="9771840" y="1821900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>
              <a:extLst>
                <a:ext uri="{FF2B5EF4-FFF2-40B4-BE49-F238E27FC236}">
                  <a16:creationId xmlns:a16="http://schemas.microsoft.com/office/drawing/2014/main" id="{DE34FE10-BFBC-6EC0-4A0C-2A48DC42A65C}"/>
                </a:ext>
              </a:extLst>
            </p:cNvPr>
            <p:cNvSpPr/>
            <p:nvPr/>
          </p:nvSpPr>
          <p:spPr>
            <a:xfrm>
              <a:off x="579119" y="1"/>
              <a:ext cx="11612881" cy="2636233"/>
            </a:xfrm>
            <a:custGeom>
              <a:avLst/>
              <a:gdLst>
                <a:gd name="connsiteX0" fmla="*/ 11238713 w 11612881"/>
                <a:gd name="connsiteY0" fmla="*/ 0 h 2636233"/>
                <a:gd name="connsiteX1" fmla="*/ 11612881 w 11612881"/>
                <a:gd name="connsiteY1" fmla="*/ 0 h 2636233"/>
                <a:gd name="connsiteX2" fmla="*/ 11612881 w 11612881"/>
                <a:gd name="connsiteY2" fmla="*/ 1110231 h 2636233"/>
                <a:gd name="connsiteX3" fmla="*/ 10372629 w 11612881"/>
                <a:gd name="connsiteY3" fmla="*/ 2350483 h 2636233"/>
                <a:gd name="connsiteX4" fmla="*/ 10075587 w 11612881"/>
                <a:gd name="connsiteY4" fmla="*/ 2636233 h 2636233"/>
                <a:gd name="connsiteX5" fmla="*/ 10081608 w 11612881"/>
                <a:gd name="connsiteY5" fmla="*/ 2295188 h 2636233"/>
                <a:gd name="connsiteX6" fmla="*/ 10083080 w 11612881"/>
                <a:gd name="connsiteY6" fmla="*/ 2146982 h 2636233"/>
                <a:gd name="connsiteX7" fmla="*/ 10079100 w 11612881"/>
                <a:gd name="connsiteY7" fmla="*/ 2156590 h 2636233"/>
                <a:gd name="connsiteX8" fmla="*/ 10065617 w 11612881"/>
                <a:gd name="connsiteY8" fmla="*/ 2162175 h 2636233"/>
                <a:gd name="connsiteX9" fmla="*/ 19068 w 11612881"/>
                <a:gd name="connsiteY9" fmla="*/ 2162175 h 2636233"/>
                <a:gd name="connsiteX10" fmla="*/ 0 w 11612881"/>
                <a:gd name="connsiteY10" fmla="*/ 2143107 h 2636233"/>
                <a:gd name="connsiteX11" fmla="*/ 0 w 11612881"/>
                <a:gd name="connsiteY11" fmla="*/ 2010811 h 2636233"/>
                <a:gd name="connsiteX12" fmla="*/ 19068 w 11612881"/>
                <a:gd name="connsiteY12" fmla="*/ 1991743 h 2636233"/>
                <a:gd name="connsiteX13" fmla="*/ 10065617 w 11612881"/>
                <a:gd name="connsiteY13" fmla="*/ 1991743 h 2636233"/>
                <a:gd name="connsiteX14" fmla="*/ 10084685 w 11612881"/>
                <a:gd name="connsiteY14" fmla="*/ 2010811 h 2636233"/>
                <a:gd name="connsiteX15" fmla="*/ 10084685 w 11612881"/>
                <a:gd name="connsiteY15" fmla="*/ 2052129 h 2636233"/>
                <a:gd name="connsiteX16" fmla="*/ 10087630 w 11612881"/>
                <a:gd name="connsiteY16" fmla="*/ 1921995 h 2636233"/>
                <a:gd name="connsiteX17" fmla="*/ 9630430 w 11612881"/>
                <a:gd name="connsiteY17" fmla="*/ 1608284 h 2636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612881" h="2636233">
                  <a:moveTo>
                    <a:pt x="11238713" y="0"/>
                  </a:moveTo>
                  <a:lnTo>
                    <a:pt x="11612881" y="0"/>
                  </a:lnTo>
                  <a:lnTo>
                    <a:pt x="11612881" y="1110231"/>
                  </a:lnTo>
                  <a:lnTo>
                    <a:pt x="10372629" y="2350483"/>
                  </a:lnTo>
                  <a:cubicBezTo>
                    <a:pt x="10326769" y="2396343"/>
                    <a:pt x="10130971" y="2617798"/>
                    <a:pt x="10075587" y="2636233"/>
                  </a:cubicBezTo>
                  <a:cubicBezTo>
                    <a:pt x="10079578" y="2542593"/>
                    <a:pt x="10080593" y="2421569"/>
                    <a:pt x="10081608" y="2295188"/>
                  </a:cubicBezTo>
                  <a:lnTo>
                    <a:pt x="10083080" y="2146982"/>
                  </a:lnTo>
                  <a:lnTo>
                    <a:pt x="10079100" y="2156590"/>
                  </a:lnTo>
                  <a:cubicBezTo>
                    <a:pt x="10075650" y="2160041"/>
                    <a:pt x="10070883" y="2162175"/>
                    <a:pt x="10065617" y="2162175"/>
                  </a:cubicBezTo>
                  <a:lnTo>
                    <a:pt x="19068" y="2162175"/>
                  </a:lnTo>
                  <a:cubicBezTo>
                    <a:pt x="8537" y="2162175"/>
                    <a:pt x="0" y="2153638"/>
                    <a:pt x="0" y="2143107"/>
                  </a:cubicBezTo>
                  <a:lnTo>
                    <a:pt x="0" y="2010811"/>
                  </a:lnTo>
                  <a:cubicBezTo>
                    <a:pt x="0" y="2000280"/>
                    <a:pt x="8537" y="1991743"/>
                    <a:pt x="19068" y="1991743"/>
                  </a:cubicBezTo>
                  <a:lnTo>
                    <a:pt x="10065617" y="1991743"/>
                  </a:lnTo>
                  <a:cubicBezTo>
                    <a:pt x="10076148" y="1991743"/>
                    <a:pt x="10084685" y="2000280"/>
                    <a:pt x="10084685" y="2010811"/>
                  </a:cubicBezTo>
                  <a:lnTo>
                    <a:pt x="10084685" y="2052129"/>
                  </a:lnTo>
                  <a:lnTo>
                    <a:pt x="10087630" y="1921995"/>
                  </a:lnTo>
                  <a:cubicBezTo>
                    <a:pt x="10041770" y="1876135"/>
                    <a:pt x="9584570" y="1654144"/>
                    <a:pt x="9630430" y="1608284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1729278" cy="1991743"/>
            </a:xfrm>
            <a:custGeom>
              <a:avLst/>
              <a:gdLst>
                <a:gd name="connsiteX0" fmla="*/ 1986027 w 11729278"/>
                <a:gd name="connsiteY0" fmla="*/ 0 h 1991743"/>
                <a:gd name="connsiteX1" fmla="*/ 11729278 w 11729278"/>
                <a:gd name="connsiteY1" fmla="*/ 0 h 1991743"/>
                <a:gd name="connsiteX2" fmla="*/ 11729278 w 11729278"/>
                <a:gd name="connsiteY2" fmla="*/ 494905 h 1991743"/>
                <a:gd name="connsiteX3" fmla="*/ 10236736 w 11729278"/>
                <a:gd name="connsiteY3" fmla="*/ 1991743 h 1991743"/>
                <a:gd name="connsiteX4" fmla="*/ 0 w 11729278"/>
                <a:gd name="connsiteY4" fmla="*/ 1991743 h 199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29278" h="1991743">
                  <a:moveTo>
                    <a:pt x="1986027" y="0"/>
                  </a:moveTo>
                  <a:lnTo>
                    <a:pt x="11729278" y="0"/>
                  </a:lnTo>
                  <a:lnTo>
                    <a:pt x="11729278" y="494905"/>
                  </a:lnTo>
                  <a:lnTo>
                    <a:pt x="10236736" y="1991743"/>
                  </a:lnTo>
                  <a:lnTo>
                    <a:pt x="0" y="1991743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1356552" y="1250429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1141591" y="1519753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1364020" y="1416372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23484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23551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6869AB9B-8EFB-384B-205C-617E9C95660C}"/>
              </a:ext>
            </a:extLst>
          </p:cNvPr>
          <p:cNvSpPr txBox="1"/>
          <p:nvPr/>
        </p:nvSpPr>
        <p:spPr>
          <a:xfrm>
            <a:off x="1944687" y="3429000"/>
            <a:ext cx="8302625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 algn="ctr">
              <a:defRPr/>
            </a:pPr>
            <a:r>
              <a:rPr lang="en-US" altLang="ko-KR" sz="6000" b="1" i="1" kern="0" dirty="0">
                <a:ln w="15875">
                  <a:noFill/>
                </a:ln>
                <a:solidFill>
                  <a:srgbClr val="56396B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Object-Oriented Programming</a:t>
            </a:r>
          </a:p>
          <a:p>
            <a:pPr marL="0" lvl="1" indent="-457200" algn="ctr">
              <a:defRPr/>
            </a:pPr>
            <a:r>
              <a:rPr lang="en-US" altLang="ko-KR" sz="2000" kern="0" dirty="0">
                <a:solidFill>
                  <a:srgbClr val="56396B"/>
                </a:solidFill>
                <a:latin typeface="Nanum GaRamYeonGgoc" panose="02000503000000000000" pitchFamily="2" charset="-127"/>
                <a:ea typeface="Nanum GaRamYeonGgoc" panose="02000503000000000000" pitchFamily="2" charset="-127"/>
              </a:rPr>
              <a:t>Practice Week2</a:t>
            </a:r>
            <a:endParaRPr lang="ko-KR" altLang="en-US" sz="5400" dirty="0">
              <a:solidFill>
                <a:srgbClr val="56396B"/>
              </a:solidFill>
              <a:latin typeface="Nanum GaRamYeonGgoc" panose="02000503000000000000" pitchFamily="2" charset="-127"/>
              <a:ea typeface="Nanum GaRamYeonGgoc" panose="02000503000000000000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22104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ea typeface="Tmon몬소리 Black" panose="02000A03000000000000" pitchFamily="2" charset="-127"/>
              </a:rPr>
              <a:t>JIU IT Major 20230124 PMJ, AEJ</a:t>
            </a:r>
            <a:endParaRPr lang="ko-KR" altLang="en-US" sz="1600" dirty="0">
              <a:solidFill>
                <a:prstClr val="white">
                  <a:lumMod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7426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2. Boolean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D04855-961C-AFAA-3318-48D1DF2FB612}"/>
              </a:ext>
            </a:extLst>
          </p:cNvPr>
          <p:cNvSpPr txBox="1"/>
          <p:nvPr/>
        </p:nvSpPr>
        <p:spPr>
          <a:xfrm>
            <a:off x="207809" y="1693718"/>
            <a:ext cx="11878362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3.10.1 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Assuming that </a:t>
            </a:r>
            <a:r>
              <a:rPr lang="en-US" sz="32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x 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is </a:t>
            </a:r>
            <a:r>
              <a:rPr lang="en-US" sz="32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, </a:t>
            </a:r>
          </a:p>
          <a:p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show the result of the following Boolean expressions: </a:t>
            </a:r>
            <a:endParaRPr lang="en-US" sz="44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endParaRPr lang="en-US" sz="2800" dirty="0"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algn="ctr"/>
            <a:br>
              <a:rPr lang="en-US" sz="36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</a:br>
            <a:r>
              <a:rPr lang="en-US" sz="5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(x &gt; </a:t>
            </a:r>
            <a:r>
              <a:rPr lang="en-US" sz="54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r>
              <a:rPr lang="en-US" sz="5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) || (x &lt; </a:t>
            </a:r>
            <a:r>
              <a:rPr lang="en-US" sz="54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r>
              <a:rPr lang="en-US" sz="5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)</a:t>
            </a:r>
            <a:br>
              <a:rPr lang="en-US" sz="5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</a:br>
            <a:endParaRPr lang="en-US" sz="48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8483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2. Boolean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D04855-961C-AFAA-3318-48D1DF2FB612}"/>
              </a:ext>
            </a:extLst>
          </p:cNvPr>
          <p:cNvSpPr txBox="1"/>
          <p:nvPr/>
        </p:nvSpPr>
        <p:spPr>
          <a:xfrm>
            <a:off x="207809" y="1693718"/>
            <a:ext cx="11878362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3.10.1 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Assuming that </a:t>
            </a:r>
            <a:r>
              <a:rPr lang="en-US" sz="32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x 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is </a:t>
            </a:r>
            <a:r>
              <a:rPr lang="en-US" sz="32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, </a:t>
            </a:r>
          </a:p>
          <a:p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show the result of the following Boolean expressions: </a:t>
            </a:r>
            <a:endParaRPr lang="en-US" sz="44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endParaRPr lang="en-US" sz="2800" dirty="0"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algn="ctr"/>
            <a:br>
              <a:rPr lang="en-US" sz="36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</a:br>
            <a:r>
              <a:rPr lang="en-US" sz="5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(x &gt; </a:t>
            </a:r>
            <a:r>
              <a:rPr lang="en-US" sz="54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r>
              <a:rPr lang="en-US" sz="5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) || (x &lt; </a:t>
            </a:r>
            <a:r>
              <a:rPr lang="en-US" sz="54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r>
              <a:rPr lang="en-US" sz="5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)</a:t>
            </a:r>
            <a:br>
              <a:rPr lang="en-US" sz="5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</a:br>
            <a:endParaRPr lang="en-US" sz="48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2BC6B11-201A-51F1-B0E0-817C056D3E44}"/>
              </a:ext>
            </a:extLst>
          </p:cNvPr>
          <p:cNvSpPr/>
          <p:nvPr/>
        </p:nvSpPr>
        <p:spPr>
          <a:xfrm>
            <a:off x="3505336" y="2890134"/>
            <a:ext cx="5790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2E2BFD-076C-11E4-8AF5-DAB92DA426BE}"/>
              </a:ext>
            </a:extLst>
          </p:cNvPr>
          <p:cNvSpPr/>
          <p:nvPr/>
        </p:nvSpPr>
        <p:spPr>
          <a:xfrm>
            <a:off x="8107661" y="2890134"/>
            <a:ext cx="6351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E5CC52-0DAC-6C86-AB3B-839AF3D29453}"/>
              </a:ext>
            </a:extLst>
          </p:cNvPr>
          <p:cNvSpPr/>
          <p:nvPr/>
        </p:nvSpPr>
        <p:spPr>
          <a:xfrm>
            <a:off x="5738911" y="2901986"/>
            <a:ext cx="7970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||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23812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2. Boolean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865634-7293-C2DD-D6D8-AE2BBDBD7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612" y="2012306"/>
            <a:ext cx="10236775" cy="380166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58D12B1-AB60-27AE-DA53-801D53F55347}"/>
              </a:ext>
            </a:extLst>
          </p:cNvPr>
          <p:cNvSpPr/>
          <p:nvPr/>
        </p:nvSpPr>
        <p:spPr>
          <a:xfrm>
            <a:off x="1894745" y="2880851"/>
            <a:ext cx="5790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B4A796-2B36-035D-098E-76A7198FDD2C}"/>
              </a:ext>
            </a:extLst>
          </p:cNvPr>
          <p:cNvSpPr/>
          <p:nvPr/>
        </p:nvSpPr>
        <p:spPr>
          <a:xfrm>
            <a:off x="4461298" y="2880851"/>
            <a:ext cx="5790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E7F0F4-0AEB-B68F-3B65-6844AA12DBF3}"/>
              </a:ext>
            </a:extLst>
          </p:cNvPr>
          <p:cNvSpPr/>
          <p:nvPr/>
        </p:nvSpPr>
        <p:spPr>
          <a:xfrm>
            <a:off x="1894745" y="3561614"/>
            <a:ext cx="5790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3243F2-6757-8B97-26E4-3B866EF55DEF}"/>
              </a:ext>
            </a:extLst>
          </p:cNvPr>
          <p:cNvSpPr/>
          <p:nvPr/>
        </p:nvSpPr>
        <p:spPr>
          <a:xfrm>
            <a:off x="4461298" y="4319394"/>
            <a:ext cx="5790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3A9CF21-D9CA-D946-C098-A9DAF0E9CEEE}"/>
              </a:ext>
            </a:extLst>
          </p:cNvPr>
          <p:cNvSpPr/>
          <p:nvPr/>
        </p:nvSpPr>
        <p:spPr>
          <a:xfrm>
            <a:off x="4461298" y="3582879"/>
            <a:ext cx="6351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56ECC38-2488-24CA-CE26-B24E5009068A}"/>
              </a:ext>
            </a:extLst>
          </p:cNvPr>
          <p:cNvSpPr/>
          <p:nvPr/>
        </p:nvSpPr>
        <p:spPr>
          <a:xfrm>
            <a:off x="1928303" y="4319394"/>
            <a:ext cx="6351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17C4472-17DC-DC9D-2E8C-D1266E621CF4}"/>
              </a:ext>
            </a:extLst>
          </p:cNvPr>
          <p:cNvSpPr/>
          <p:nvPr/>
        </p:nvSpPr>
        <p:spPr>
          <a:xfrm>
            <a:off x="1928303" y="5077174"/>
            <a:ext cx="6351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65523AB-9B0F-8204-30B3-E11E95C09C18}"/>
              </a:ext>
            </a:extLst>
          </p:cNvPr>
          <p:cNvSpPr/>
          <p:nvPr/>
        </p:nvSpPr>
        <p:spPr>
          <a:xfrm>
            <a:off x="4461298" y="5121753"/>
            <a:ext cx="6351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8584F40-5769-CF68-A749-F317F25DA3F6}"/>
              </a:ext>
            </a:extLst>
          </p:cNvPr>
          <p:cNvSpPr/>
          <p:nvPr/>
        </p:nvSpPr>
        <p:spPr>
          <a:xfrm>
            <a:off x="2567269" y="1060279"/>
            <a:ext cx="66239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True = 1, False = 0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FDA7277-82BD-756F-B4BC-F3EDBEB96ACA}"/>
              </a:ext>
            </a:extLst>
          </p:cNvPr>
          <p:cNvSpPr/>
          <p:nvPr/>
        </p:nvSpPr>
        <p:spPr>
          <a:xfrm>
            <a:off x="7009546" y="5075504"/>
            <a:ext cx="6351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35A8D72-EE0E-501C-FB76-CEB1ABED68EE}"/>
              </a:ext>
            </a:extLst>
          </p:cNvPr>
          <p:cNvSpPr/>
          <p:nvPr/>
        </p:nvSpPr>
        <p:spPr>
          <a:xfrm>
            <a:off x="9611725" y="2752696"/>
            <a:ext cx="5790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5584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2. Boolean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D04855-961C-AFAA-3318-48D1DF2FB612}"/>
              </a:ext>
            </a:extLst>
          </p:cNvPr>
          <p:cNvSpPr txBox="1"/>
          <p:nvPr/>
        </p:nvSpPr>
        <p:spPr>
          <a:xfrm>
            <a:off x="207809" y="1693718"/>
            <a:ext cx="1187836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3.10.1 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Assuming that </a:t>
            </a:r>
            <a:r>
              <a:rPr lang="en-US" sz="32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x 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is </a:t>
            </a:r>
            <a:r>
              <a:rPr lang="en-US" sz="32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, </a:t>
            </a:r>
          </a:p>
          <a:p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show the result of the following Boolean expressions: </a:t>
            </a:r>
            <a:endParaRPr lang="en-US" sz="44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endParaRPr lang="en-US" sz="2800" dirty="0"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algn="ctr"/>
            <a:br>
              <a:rPr lang="en-US" sz="36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</a:br>
            <a:r>
              <a:rPr lang="en-US" sz="4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(x != </a:t>
            </a:r>
            <a:r>
              <a:rPr lang="en-US" sz="4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r>
              <a:rPr lang="en-US" sz="4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) || (x == </a:t>
            </a:r>
            <a:r>
              <a:rPr lang="en-US" sz="4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r>
              <a:rPr lang="en-US" sz="4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) </a:t>
            </a:r>
            <a:endParaRPr lang="en-US" sz="3600" dirty="0"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04847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2. Boolean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D04855-961C-AFAA-3318-48D1DF2FB612}"/>
              </a:ext>
            </a:extLst>
          </p:cNvPr>
          <p:cNvSpPr txBox="1"/>
          <p:nvPr/>
        </p:nvSpPr>
        <p:spPr>
          <a:xfrm>
            <a:off x="207809" y="1693718"/>
            <a:ext cx="1187836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3.10.1 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Assuming that </a:t>
            </a:r>
            <a:r>
              <a:rPr lang="en-US" sz="32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x 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is </a:t>
            </a:r>
            <a:r>
              <a:rPr lang="en-US" sz="32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, </a:t>
            </a:r>
          </a:p>
          <a:p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show the result of the following Boolean expressions: </a:t>
            </a:r>
            <a:endParaRPr lang="en-US" sz="44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endParaRPr lang="en-US" sz="2800" dirty="0"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algn="ctr"/>
            <a:br>
              <a:rPr lang="en-US" sz="36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</a:br>
            <a:r>
              <a:rPr lang="en-US" sz="4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(x != </a:t>
            </a:r>
            <a:r>
              <a:rPr lang="en-US" sz="4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r>
              <a:rPr lang="en-US" sz="4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) || (x == </a:t>
            </a:r>
            <a:r>
              <a:rPr lang="en-US" sz="4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r>
              <a:rPr lang="en-US" sz="4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) </a:t>
            </a:r>
            <a:endParaRPr lang="en-US" sz="3600" dirty="0"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83C8BD6-CF63-4B12-D224-D23681D5FB04}"/>
              </a:ext>
            </a:extLst>
          </p:cNvPr>
          <p:cNvSpPr/>
          <p:nvPr/>
        </p:nvSpPr>
        <p:spPr>
          <a:xfrm>
            <a:off x="3505336" y="2890134"/>
            <a:ext cx="5790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3905A3-4522-3E7A-E473-EE9A8419D460}"/>
              </a:ext>
            </a:extLst>
          </p:cNvPr>
          <p:cNvSpPr/>
          <p:nvPr/>
        </p:nvSpPr>
        <p:spPr>
          <a:xfrm>
            <a:off x="8107661" y="2890134"/>
            <a:ext cx="6351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173E9F-4938-244B-0B1B-71C764C06D70}"/>
              </a:ext>
            </a:extLst>
          </p:cNvPr>
          <p:cNvSpPr/>
          <p:nvPr/>
        </p:nvSpPr>
        <p:spPr>
          <a:xfrm>
            <a:off x="5738911" y="2901986"/>
            <a:ext cx="7970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||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39346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2. Boolean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D04855-961C-AFAA-3318-48D1DF2FB612}"/>
              </a:ext>
            </a:extLst>
          </p:cNvPr>
          <p:cNvSpPr txBox="1"/>
          <p:nvPr/>
        </p:nvSpPr>
        <p:spPr>
          <a:xfrm>
            <a:off x="207809" y="1693718"/>
            <a:ext cx="1187836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3.10.1 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Assuming that </a:t>
            </a:r>
            <a:r>
              <a:rPr lang="en-US" sz="32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x 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is </a:t>
            </a:r>
            <a:r>
              <a:rPr lang="en-US" sz="32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, </a:t>
            </a:r>
          </a:p>
          <a:p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show the result of the following Boolean expressions: </a:t>
            </a:r>
            <a:endParaRPr lang="en-US" sz="44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endParaRPr lang="en-US" sz="2800" dirty="0"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algn="ctr"/>
            <a:br>
              <a:rPr lang="en-US" sz="36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</a:br>
            <a:r>
              <a:rPr lang="en-US" sz="4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(x &gt;= </a:t>
            </a:r>
            <a:r>
              <a:rPr lang="en-US" sz="4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r>
              <a:rPr lang="en-US" sz="4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) || (x &lt; </a:t>
            </a:r>
            <a:r>
              <a:rPr lang="en-US" sz="4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r>
              <a:rPr lang="en-US" sz="4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) </a:t>
            </a:r>
            <a:endParaRPr lang="en-US" sz="3600" dirty="0"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5750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2. Boolean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D04855-961C-AFAA-3318-48D1DF2FB612}"/>
              </a:ext>
            </a:extLst>
          </p:cNvPr>
          <p:cNvSpPr txBox="1"/>
          <p:nvPr/>
        </p:nvSpPr>
        <p:spPr>
          <a:xfrm>
            <a:off x="207809" y="1693718"/>
            <a:ext cx="1187836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3.10.1 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Assuming that </a:t>
            </a:r>
            <a:r>
              <a:rPr lang="en-US" sz="32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x 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is </a:t>
            </a:r>
            <a:r>
              <a:rPr lang="en-US" sz="32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, </a:t>
            </a:r>
          </a:p>
          <a:p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show the result of the following Boolean expressions: </a:t>
            </a:r>
            <a:endParaRPr lang="en-US" sz="44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endParaRPr lang="en-US" sz="2800" dirty="0"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algn="ctr"/>
            <a:br>
              <a:rPr lang="en-US" sz="36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</a:br>
            <a:r>
              <a:rPr lang="en-US" sz="4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(x &gt;= </a:t>
            </a:r>
            <a:r>
              <a:rPr lang="en-US" sz="4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r>
              <a:rPr lang="en-US" sz="4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) || (x &lt; </a:t>
            </a:r>
            <a:r>
              <a:rPr lang="en-US" sz="4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r>
              <a:rPr lang="en-US" sz="4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) </a:t>
            </a:r>
            <a:endParaRPr lang="en-US" sz="3600" dirty="0"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917AB24-DE9F-7477-2B28-88D29F69BBFB}"/>
              </a:ext>
            </a:extLst>
          </p:cNvPr>
          <p:cNvSpPr/>
          <p:nvPr/>
        </p:nvSpPr>
        <p:spPr>
          <a:xfrm>
            <a:off x="3505336" y="2890134"/>
            <a:ext cx="5790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F06927-0141-E089-958F-FEA405749C66}"/>
              </a:ext>
            </a:extLst>
          </p:cNvPr>
          <p:cNvSpPr/>
          <p:nvPr/>
        </p:nvSpPr>
        <p:spPr>
          <a:xfrm>
            <a:off x="8107661" y="2890134"/>
            <a:ext cx="6351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0C44A0-06A8-BE74-7BB6-85EC545BDB28}"/>
              </a:ext>
            </a:extLst>
          </p:cNvPr>
          <p:cNvSpPr/>
          <p:nvPr/>
        </p:nvSpPr>
        <p:spPr>
          <a:xfrm>
            <a:off x="5738911" y="2901986"/>
            <a:ext cx="7970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||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241171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2. Boolean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D04855-961C-AFAA-3318-48D1DF2FB612}"/>
              </a:ext>
            </a:extLst>
          </p:cNvPr>
          <p:cNvSpPr txBox="1"/>
          <p:nvPr/>
        </p:nvSpPr>
        <p:spPr>
          <a:xfrm>
            <a:off x="207809" y="1693718"/>
            <a:ext cx="1187836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3.10.1 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Assuming that </a:t>
            </a:r>
            <a:r>
              <a:rPr lang="en-US" sz="32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x 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is </a:t>
            </a:r>
            <a:r>
              <a:rPr lang="en-US" sz="32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, </a:t>
            </a:r>
          </a:p>
          <a:p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show the result of the following Boolean expressions: </a:t>
            </a:r>
            <a:endParaRPr lang="en-US" sz="44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endParaRPr lang="en-US" sz="2800" dirty="0"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algn="ctr"/>
            <a:br>
              <a:rPr lang="en-US" sz="36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</a:br>
            <a:r>
              <a:rPr lang="en-US" sz="4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(x != </a:t>
            </a:r>
            <a:r>
              <a:rPr lang="en-US" sz="4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r>
              <a:rPr lang="en-US" sz="4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) == !(x == </a:t>
            </a:r>
            <a:r>
              <a:rPr lang="en-US" sz="4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r>
              <a:rPr lang="en-US" sz="4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) </a:t>
            </a:r>
            <a:endParaRPr lang="en-US" sz="48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06216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2. Boolean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D04855-961C-AFAA-3318-48D1DF2FB612}"/>
              </a:ext>
            </a:extLst>
          </p:cNvPr>
          <p:cNvSpPr txBox="1"/>
          <p:nvPr/>
        </p:nvSpPr>
        <p:spPr>
          <a:xfrm>
            <a:off x="207809" y="1693718"/>
            <a:ext cx="1187836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3.10.1 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Assuming that </a:t>
            </a:r>
            <a:r>
              <a:rPr lang="en-US" sz="32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x 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is </a:t>
            </a:r>
            <a:r>
              <a:rPr lang="en-US" sz="32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, </a:t>
            </a:r>
          </a:p>
          <a:p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show the result of the following Boolean expressions: </a:t>
            </a:r>
            <a:endParaRPr lang="en-US" sz="44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endParaRPr lang="en-US" sz="2800" dirty="0"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algn="ctr"/>
            <a:br>
              <a:rPr lang="en-US" sz="36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</a:br>
            <a:r>
              <a:rPr lang="en-US" sz="4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(x != </a:t>
            </a:r>
            <a:r>
              <a:rPr lang="en-US" sz="4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r>
              <a:rPr lang="en-US" sz="4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) == !(x == </a:t>
            </a:r>
            <a:r>
              <a:rPr lang="en-US" sz="4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r>
              <a:rPr lang="en-US" sz="4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) </a:t>
            </a:r>
            <a:endParaRPr lang="en-US" sz="48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03E7ED3-D3C1-55DE-B06B-B62E1B699644}"/>
              </a:ext>
            </a:extLst>
          </p:cNvPr>
          <p:cNvSpPr/>
          <p:nvPr/>
        </p:nvSpPr>
        <p:spPr>
          <a:xfrm>
            <a:off x="3477284" y="2890134"/>
            <a:ext cx="6351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BE6058-E06B-F8F5-E940-700B258E61A8}"/>
              </a:ext>
            </a:extLst>
          </p:cNvPr>
          <p:cNvSpPr/>
          <p:nvPr/>
        </p:nvSpPr>
        <p:spPr>
          <a:xfrm>
            <a:off x="8107661" y="2890134"/>
            <a:ext cx="6351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8449D5-B69A-1AC8-8DDC-DCBA4057CF1F}"/>
              </a:ext>
            </a:extLst>
          </p:cNvPr>
          <p:cNvSpPr/>
          <p:nvPr/>
        </p:nvSpPr>
        <p:spPr>
          <a:xfrm>
            <a:off x="5655556" y="2901986"/>
            <a:ext cx="9637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==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619429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3. Switch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035541B-2B03-CA16-9E74-D9D843DAD00D}"/>
              </a:ext>
            </a:extLst>
          </p:cNvPr>
          <p:cNvSpPr txBox="1"/>
          <p:nvPr/>
        </p:nvSpPr>
        <p:spPr>
          <a:xfrm>
            <a:off x="565973" y="1739960"/>
            <a:ext cx="5175600" cy="467820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lang="en-US" sz="1800" i="1" dirty="0" err="1"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lang="en-US" sz="1800" dirty="0" err="1"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US" sz="1800" dirty="0">
                <a:solidFill>
                  <a:srgbClr val="6A8759"/>
                </a:solidFill>
                <a:effectLst/>
                <a:latin typeface="JetBrains Mono"/>
              </a:rPr>
              <a:t>"switch(1)"</a:t>
            </a:r>
            <a: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lang="en-US" sz="1800" dirty="0"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lang="en-US" sz="2000" dirty="0">
              <a:solidFill>
                <a:srgbClr val="CC7832"/>
              </a:solidFill>
              <a:effectLst/>
              <a:latin typeface="JetBrains Mono"/>
            </a:endParaRPr>
          </a:p>
          <a:p>
            <a: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  <a:t>switch</a:t>
            </a:r>
            <a: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US" sz="2000" dirty="0"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  <a:t>case </a:t>
            </a:r>
            <a:r>
              <a:rPr lang="en-US" sz="2000" dirty="0"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lang="en-US" sz="2000" dirty="0" err="1"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lang="en-US" sz="2000" i="1" dirty="0" err="1"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lang="en-US" sz="2000" dirty="0" err="1"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US" sz="2000" dirty="0">
                <a:solidFill>
                  <a:srgbClr val="6A8759"/>
                </a:solidFill>
                <a:effectLst/>
                <a:latin typeface="JetBrains Mono"/>
              </a:rPr>
              <a:t>"one"</a:t>
            </a:r>
            <a: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  <a:t>        break;</a:t>
            </a:r>
            <a:b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  <a:t>    case </a:t>
            </a:r>
            <a:r>
              <a:rPr lang="en-US" sz="2000" dirty="0"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lang="en-US" sz="2000" dirty="0" err="1"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lang="en-US" sz="2000" i="1" dirty="0" err="1"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lang="en-US" sz="2000" dirty="0" err="1"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US" sz="2000" dirty="0">
                <a:solidFill>
                  <a:srgbClr val="6A8759"/>
                </a:solidFill>
                <a:effectLst/>
                <a:latin typeface="JetBrains Mono"/>
              </a:rPr>
              <a:t>"two"</a:t>
            </a:r>
            <a: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  <a:t>        break;</a:t>
            </a:r>
            <a:b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  <a:t>    case </a:t>
            </a:r>
            <a:r>
              <a:rPr lang="en-US" sz="2000" dirty="0">
                <a:solidFill>
                  <a:srgbClr val="6897BB"/>
                </a:solidFill>
                <a:effectLst/>
                <a:latin typeface="JetBrains Mono"/>
              </a:rPr>
              <a:t>3</a:t>
            </a:r>
            <a: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lang="en-US" sz="2000" dirty="0" err="1"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lang="en-US" sz="2000" i="1" dirty="0" err="1"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lang="en-US" sz="2000" dirty="0" err="1"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US" sz="2000" dirty="0">
                <a:solidFill>
                  <a:srgbClr val="6A8759"/>
                </a:solidFill>
                <a:effectLst/>
                <a:latin typeface="JetBrains Mono"/>
              </a:rPr>
              <a:t>"three"</a:t>
            </a:r>
            <a: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  <a:t>        break;</a:t>
            </a:r>
            <a:b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  <a:t>    default</a:t>
            </a:r>
            <a: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lang="en-US" sz="2000" dirty="0" err="1"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lang="en-US" sz="2000" i="1" dirty="0" err="1"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lang="en-US" sz="2000" dirty="0" err="1"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US" sz="2000" dirty="0">
                <a:solidFill>
                  <a:srgbClr val="6A8759"/>
                </a:solidFill>
                <a:effectLst/>
                <a:latin typeface="JetBrains Mono"/>
              </a:rPr>
              <a:t>"default"</a:t>
            </a:r>
            <a: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  <a:t>        break;</a:t>
            </a:r>
            <a:b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6881E4-E609-FA85-A3D3-83DFE46D63E3}"/>
              </a:ext>
            </a:extLst>
          </p:cNvPr>
          <p:cNvSpPr/>
          <p:nvPr/>
        </p:nvSpPr>
        <p:spPr>
          <a:xfrm>
            <a:off x="6540527" y="33737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29685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1. If-elseif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D04855-961C-AFAA-3318-48D1DF2FB612}"/>
              </a:ext>
            </a:extLst>
          </p:cNvPr>
          <p:cNvSpPr txBox="1"/>
          <p:nvPr/>
        </p:nvSpPr>
        <p:spPr>
          <a:xfrm>
            <a:off x="476429" y="1589809"/>
            <a:ext cx="11372145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What is wrong in the following code? </a:t>
            </a:r>
            <a:endParaRPr lang="en-US" sz="54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endParaRPr lang="en-US" sz="2800" b="1" dirty="0">
              <a:solidFill>
                <a:srgbClr val="000CD6"/>
              </a:solidFill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lvl="1"/>
            <a:r>
              <a:rPr lang="en-US" sz="3200" b="1" dirty="0">
                <a:solidFill>
                  <a:srgbClr val="000CD6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if 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(score &gt;= </a:t>
            </a:r>
            <a:r>
              <a:rPr lang="en-US" sz="32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60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) </a:t>
            </a:r>
            <a:r>
              <a:rPr lang="en-US" sz="3200" dirty="0" err="1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System.out.println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(</a:t>
            </a:r>
            <a:r>
              <a:rPr lang="en-US" sz="32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"D"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); </a:t>
            </a:r>
            <a:endParaRPr lang="en-US" sz="44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lvl="1"/>
            <a:r>
              <a:rPr lang="en-US" sz="3200" b="1" dirty="0">
                <a:solidFill>
                  <a:srgbClr val="000CD6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else if 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(score &gt;= </a:t>
            </a:r>
            <a:r>
              <a:rPr lang="en-US" sz="32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70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) </a:t>
            </a:r>
            <a:r>
              <a:rPr lang="en-US" sz="3200" dirty="0" err="1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System.out.println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(</a:t>
            </a:r>
            <a:r>
              <a:rPr lang="en-US" sz="32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"C"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); </a:t>
            </a:r>
            <a:endParaRPr lang="en-US" sz="44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lvl="1"/>
            <a:r>
              <a:rPr lang="en-US" sz="3200" b="1" dirty="0">
                <a:solidFill>
                  <a:srgbClr val="000CD6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else if 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(score &gt;= </a:t>
            </a:r>
            <a:r>
              <a:rPr lang="en-US" sz="32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80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) </a:t>
            </a:r>
            <a:r>
              <a:rPr lang="en-US" sz="3200" dirty="0" err="1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System.out.println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(</a:t>
            </a:r>
            <a:r>
              <a:rPr lang="en-US" sz="32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"B"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); </a:t>
            </a:r>
            <a:endParaRPr lang="en-US" sz="44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lvl="1"/>
            <a:r>
              <a:rPr lang="en-US" sz="3200" b="1" dirty="0">
                <a:solidFill>
                  <a:srgbClr val="000CD6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else if 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(score &gt;= </a:t>
            </a:r>
            <a:r>
              <a:rPr lang="en-US" sz="32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90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) </a:t>
            </a:r>
            <a:r>
              <a:rPr lang="en-US" sz="3200" dirty="0" err="1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System.out.println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(</a:t>
            </a:r>
            <a:r>
              <a:rPr lang="en-US" sz="32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"A"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); </a:t>
            </a:r>
            <a:endParaRPr lang="en-US" sz="44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lvl="1"/>
            <a:r>
              <a:rPr lang="en-US" sz="3200" b="1" dirty="0">
                <a:solidFill>
                  <a:srgbClr val="000CD6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else </a:t>
            </a:r>
            <a:r>
              <a:rPr lang="en-US" sz="3200" dirty="0" err="1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System.out.println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(</a:t>
            </a:r>
            <a:r>
              <a:rPr lang="en-US" sz="32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"F"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);</a:t>
            </a:r>
            <a:endParaRPr lang="en-US" sz="44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55509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3. Switch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035541B-2B03-CA16-9E74-D9D843DAD00D}"/>
              </a:ext>
            </a:extLst>
          </p:cNvPr>
          <p:cNvSpPr txBox="1"/>
          <p:nvPr/>
        </p:nvSpPr>
        <p:spPr>
          <a:xfrm>
            <a:off x="565973" y="1739960"/>
            <a:ext cx="5175600" cy="467820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lang="en-US" sz="1800" i="1" dirty="0" err="1"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lang="en-US" sz="1800" dirty="0" err="1"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US" sz="1800" dirty="0">
                <a:solidFill>
                  <a:srgbClr val="6A8759"/>
                </a:solidFill>
                <a:effectLst/>
                <a:latin typeface="JetBrains Mono"/>
              </a:rPr>
              <a:t>"switch(1)"</a:t>
            </a:r>
            <a: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lang="en-US" sz="1800" dirty="0"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lang="en-US" sz="2000" dirty="0">
              <a:solidFill>
                <a:srgbClr val="CC7832"/>
              </a:solidFill>
              <a:effectLst/>
              <a:latin typeface="JetBrains Mono"/>
            </a:endParaRPr>
          </a:p>
          <a:p>
            <a: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  <a:t>switch</a:t>
            </a:r>
            <a: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US" sz="2000" dirty="0"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  <a:t>case </a:t>
            </a:r>
            <a:r>
              <a:rPr lang="en-US" sz="2000" dirty="0"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lang="en-US" sz="2000" dirty="0" err="1"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lang="en-US" sz="2000" i="1" dirty="0" err="1"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lang="en-US" sz="2000" dirty="0" err="1"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US" sz="2000" dirty="0">
                <a:solidFill>
                  <a:srgbClr val="6A8759"/>
                </a:solidFill>
                <a:effectLst/>
                <a:latin typeface="JetBrains Mono"/>
              </a:rPr>
              <a:t>"one"</a:t>
            </a:r>
            <a: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  <a:t>        break;</a:t>
            </a:r>
            <a:b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  <a:t>    case </a:t>
            </a:r>
            <a:r>
              <a:rPr lang="en-US" sz="2000" dirty="0"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lang="en-US" sz="2000" dirty="0" err="1"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lang="en-US" sz="2000" i="1" dirty="0" err="1"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lang="en-US" sz="2000" dirty="0" err="1"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US" sz="2000" dirty="0">
                <a:solidFill>
                  <a:srgbClr val="6A8759"/>
                </a:solidFill>
                <a:effectLst/>
                <a:latin typeface="JetBrains Mono"/>
              </a:rPr>
              <a:t>"two"</a:t>
            </a:r>
            <a: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  <a:t>        break;</a:t>
            </a:r>
            <a:b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  <a:t>    case </a:t>
            </a:r>
            <a:r>
              <a:rPr lang="en-US" sz="2000" dirty="0">
                <a:solidFill>
                  <a:srgbClr val="6897BB"/>
                </a:solidFill>
                <a:effectLst/>
                <a:latin typeface="JetBrains Mono"/>
              </a:rPr>
              <a:t>3</a:t>
            </a:r>
            <a: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lang="en-US" sz="2000" dirty="0" err="1"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lang="en-US" sz="2000" i="1" dirty="0" err="1"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lang="en-US" sz="2000" dirty="0" err="1"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US" sz="2000" dirty="0">
                <a:solidFill>
                  <a:srgbClr val="6A8759"/>
                </a:solidFill>
                <a:effectLst/>
                <a:latin typeface="JetBrains Mono"/>
              </a:rPr>
              <a:t>"three"</a:t>
            </a:r>
            <a: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  <a:t>        break;</a:t>
            </a:r>
            <a:b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  <a:t>    default</a:t>
            </a:r>
            <a: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lang="en-US" sz="2000" dirty="0" err="1"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lang="en-US" sz="2000" i="1" dirty="0" err="1"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lang="en-US" sz="2000" dirty="0" err="1"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US" sz="2000" dirty="0">
                <a:solidFill>
                  <a:srgbClr val="6A8759"/>
                </a:solidFill>
                <a:effectLst/>
                <a:latin typeface="JetBrains Mono"/>
              </a:rPr>
              <a:t>"default"</a:t>
            </a:r>
            <a: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  <a:t>        break;</a:t>
            </a:r>
            <a:b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  <a:t>}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4CDCF2F-841B-F6A4-78B4-C551F48B0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0249" y="3108190"/>
            <a:ext cx="4299490" cy="102292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E6881E4-E609-FA85-A3D3-83DFE46D63E3}"/>
              </a:ext>
            </a:extLst>
          </p:cNvPr>
          <p:cNvSpPr/>
          <p:nvPr/>
        </p:nvSpPr>
        <p:spPr>
          <a:xfrm>
            <a:off x="6540527" y="33737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8" name="Graphic 27" descr="Arrow: Rotate right outline">
            <a:extLst>
              <a:ext uri="{FF2B5EF4-FFF2-40B4-BE49-F238E27FC236}">
                <a16:creationId xmlns:a16="http://schemas.microsoft.com/office/drawing/2014/main" id="{FEDB2DEA-9964-DBC0-9F53-8745CA5E01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6078711" y="3259435"/>
            <a:ext cx="914400" cy="914400"/>
          </a:xfrm>
          <a:prstGeom prst="rect">
            <a:avLst/>
          </a:prstGeom>
        </p:spPr>
      </p:pic>
      <p:pic>
        <p:nvPicPr>
          <p:cNvPr id="30" name="Graphic 29" descr="Arrow: Rotate right with solid fill">
            <a:extLst>
              <a:ext uri="{FF2B5EF4-FFF2-40B4-BE49-F238E27FC236}">
                <a16:creationId xmlns:a16="http://schemas.microsoft.com/office/drawing/2014/main" id="{ADA50470-C031-D6CB-3B89-D12BFB8C9E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6075277" y="316591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4525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1. If-</a:t>
            </a:r>
            <a:r>
              <a:rPr lang="en-US" altLang="ko-KR" sz="2000" b="1" i="1" kern="0" dirty="0" err="1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elseIf</a:t>
            </a:r>
            <a:endParaRPr lang="en-US" altLang="ko-KR" sz="2000" b="1" i="1" kern="0" dirty="0">
              <a:ln w="15875">
                <a:noFill/>
              </a:ln>
              <a:solidFill>
                <a:prstClr val="white">
                  <a:lumMod val="75000"/>
                </a:prst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6881E4-E609-FA85-A3D3-83DFE46D63E3}"/>
              </a:ext>
            </a:extLst>
          </p:cNvPr>
          <p:cNvSpPr/>
          <p:nvPr/>
        </p:nvSpPr>
        <p:spPr>
          <a:xfrm>
            <a:off x="6540527" y="33737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8" name="Graphic 27" descr="Arrow: Rotate right outline">
            <a:extLst>
              <a:ext uri="{FF2B5EF4-FFF2-40B4-BE49-F238E27FC236}">
                <a16:creationId xmlns:a16="http://schemas.microsoft.com/office/drawing/2014/main" id="{FEDB2DEA-9964-DBC0-9F53-8745CA5E01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6078711" y="3259435"/>
            <a:ext cx="914400" cy="914400"/>
          </a:xfrm>
          <a:prstGeom prst="rect">
            <a:avLst/>
          </a:prstGeom>
        </p:spPr>
      </p:pic>
      <p:pic>
        <p:nvPicPr>
          <p:cNvPr id="30" name="Graphic 29" descr="Arrow: Rotate right with solid fill">
            <a:extLst>
              <a:ext uri="{FF2B5EF4-FFF2-40B4-BE49-F238E27FC236}">
                <a16:creationId xmlns:a16="http://schemas.microsoft.com/office/drawing/2014/main" id="{ADA50470-C031-D6CB-3B89-D12BFB8C9E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6075277" y="3165917"/>
            <a:ext cx="914400" cy="9144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A1F28B8-608C-8F0D-4E7F-94ACFACD9C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9119" y="1577834"/>
            <a:ext cx="7775882" cy="5004966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864F8EC-46F2-56BC-3E5C-FEBAF160CDA1}"/>
              </a:ext>
            </a:extLst>
          </p:cNvPr>
          <p:cNvSpPr/>
          <p:nvPr/>
        </p:nvSpPr>
        <p:spPr>
          <a:xfrm>
            <a:off x="2140528" y="3835399"/>
            <a:ext cx="1870364" cy="468000"/>
          </a:xfrm>
          <a:prstGeom prst="roundRect">
            <a:avLst>
              <a:gd name="adj" fmla="val 36924"/>
            </a:avLst>
          </a:prstGeom>
          <a:noFill/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9FBAC6BD-31E3-BD88-C715-2F98E070924B}"/>
              </a:ext>
            </a:extLst>
          </p:cNvPr>
          <p:cNvSpPr/>
          <p:nvPr/>
        </p:nvSpPr>
        <p:spPr>
          <a:xfrm>
            <a:off x="6601719" y="3835926"/>
            <a:ext cx="691429" cy="468000"/>
          </a:xfrm>
          <a:prstGeom prst="roundRect">
            <a:avLst>
              <a:gd name="adj" fmla="val 36924"/>
            </a:avLst>
          </a:prstGeom>
          <a:noFill/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2551630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2. Switch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6881E4-E609-FA85-A3D3-83DFE46D63E3}"/>
              </a:ext>
            </a:extLst>
          </p:cNvPr>
          <p:cNvSpPr/>
          <p:nvPr/>
        </p:nvSpPr>
        <p:spPr>
          <a:xfrm>
            <a:off x="6540527" y="33737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ABBDF17-D597-6844-28B6-CFA88605F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220" y="1961515"/>
            <a:ext cx="7867576" cy="4179650"/>
          </a:xfrm>
          <a:prstGeom prst="rect">
            <a:avLst/>
          </a:prstGeom>
        </p:spPr>
      </p:pic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9FBAC6BD-31E3-BD88-C715-2F98E070924B}"/>
              </a:ext>
            </a:extLst>
          </p:cNvPr>
          <p:cNvSpPr/>
          <p:nvPr/>
        </p:nvSpPr>
        <p:spPr>
          <a:xfrm>
            <a:off x="1174530" y="2337545"/>
            <a:ext cx="1279009" cy="468000"/>
          </a:xfrm>
          <a:prstGeom prst="roundRect">
            <a:avLst>
              <a:gd name="adj" fmla="val 36924"/>
            </a:avLst>
          </a:prstGeom>
          <a:noFill/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864F8EC-46F2-56BC-3E5C-FEBAF160CDA1}"/>
              </a:ext>
            </a:extLst>
          </p:cNvPr>
          <p:cNvSpPr/>
          <p:nvPr/>
        </p:nvSpPr>
        <p:spPr>
          <a:xfrm>
            <a:off x="2692651" y="2337545"/>
            <a:ext cx="3250948" cy="468000"/>
          </a:xfrm>
          <a:prstGeom prst="roundRect">
            <a:avLst>
              <a:gd name="adj" fmla="val 36924"/>
            </a:avLst>
          </a:prstGeom>
          <a:noFill/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9CBC8EA-D2A9-D3D1-4602-9CA4DAAF092A}"/>
              </a:ext>
            </a:extLst>
          </p:cNvPr>
          <p:cNvSpPr/>
          <p:nvPr/>
        </p:nvSpPr>
        <p:spPr>
          <a:xfrm>
            <a:off x="6396556" y="2337545"/>
            <a:ext cx="1084898" cy="468000"/>
          </a:xfrm>
          <a:prstGeom prst="roundRect">
            <a:avLst>
              <a:gd name="adj" fmla="val 36924"/>
            </a:avLst>
          </a:prstGeom>
          <a:noFill/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14655315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3. Day Of the Week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6881E4-E609-FA85-A3D3-83DFE46D63E3}"/>
              </a:ext>
            </a:extLst>
          </p:cNvPr>
          <p:cNvSpPr/>
          <p:nvPr/>
        </p:nvSpPr>
        <p:spPr>
          <a:xfrm>
            <a:off x="6540527" y="33737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26" name="Picture 2" descr="Preview">
            <a:extLst>
              <a:ext uri="{FF2B5EF4-FFF2-40B4-BE49-F238E27FC236}">
                <a16:creationId xmlns:a16="http://schemas.microsoft.com/office/drawing/2014/main" id="{7EF28A53-0775-AC58-E71B-2DDA01D53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6047" y="1228916"/>
            <a:ext cx="6712527" cy="9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4ED11E3-B2CD-467F-448B-D0281251DA2C}"/>
              </a:ext>
            </a:extLst>
          </p:cNvPr>
          <p:cNvSpPr/>
          <p:nvPr/>
        </p:nvSpPr>
        <p:spPr>
          <a:xfrm>
            <a:off x="6824825" y="2660077"/>
            <a:ext cx="5367175" cy="255454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1 = Monday</a:t>
            </a:r>
          </a:p>
          <a:p>
            <a:pPr algn="ctr"/>
            <a:r>
              <a:rPr lang="en-US" sz="3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1 (date) + 3(elapsed) = 4</a:t>
            </a:r>
          </a:p>
          <a:p>
            <a:pPr algn="ctr"/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4 % 7 = 4</a:t>
            </a:r>
          </a:p>
          <a:p>
            <a:pPr algn="ctr"/>
            <a:endParaRPr lang="en-US" sz="3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algn="ctr"/>
            <a:r>
              <a:rPr lang="en-US" sz="3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4 = Thursday</a:t>
            </a:r>
            <a:endParaRPr lang="en-KR" sz="3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249233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3. Day Of the Week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6881E4-E609-FA85-A3D3-83DFE46D63E3}"/>
              </a:ext>
            </a:extLst>
          </p:cNvPr>
          <p:cNvSpPr/>
          <p:nvPr/>
        </p:nvSpPr>
        <p:spPr>
          <a:xfrm>
            <a:off x="6540527" y="33737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5F9CC5-3089-2897-374A-10C2B814A0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923" y="2246775"/>
            <a:ext cx="6402616" cy="4451819"/>
          </a:xfrm>
          <a:prstGeom prst="rect">
            <a:avLst/>
          </a:prstGeom>
        </p:spPr>
      </p:pic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9FBAC6BD-31E3-BD88-C715-2F98E070924B}"/>
              </a:ext>
            </a:extLst>
          </p:cNvPr>
          <p:cNvSpPr/>
          <p:nvPr/>
        </p:nvSpPr>
        <p:spPr>
          <a:xfrm>
            <a:off x="2483427" y="2237689"/>
            <a:ext cx="2919846" cy="422388"/>
          </a:xfrm>
          <a:prstGeom prst="roundRect">
            <a:avLst>
              <a:gd name="adj" fmla="val 36924"/>
            </a:avLst>
          </a:prstGeom>
          <a:noFill/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pic>
        <p:nvPicPr>
          <p:cNvPr id="1026" name="Picture 2" descr="Preview">
            <a:extLst>
              <a:ext uri="{FF2B5EF4-FFF2-40B4-BE49-F238E27FC236}">
                <a16:creationId xmlns:a16="http://schemas.microsoft.com/office/drawing/2014/main" id="{7EF28A53-0775-AC58-E71B-2DDA01D53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6047" y="1228916"/>
            <a:ext cx="6712527" cy="9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4ED11E3-B2CD-467F-448B-D0281251DA2C}"/>
              </a:ext>
            </a:extLst>
          </p:cNvPr>
          <p:cNvSpPr/>
          <p:nvPr/>
        </p:nvSpPr>
        <p:spPr>
          <a:xfrm>
            <a:off x="6824825" y="2660077"/>
            <a:ext cx="5367175" cy="255454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1 = Monday</a:t>
            </a:r>
          </a:p>
          <a:p>
            <a:pPr algn="ctr"/>
            <a:r>
              <a:rPr lang="en-US" sz="3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1 (date) + 3(elapsed) = 4</a:t>
            </a:r>
          </a:p>
          <a:p>
            <a:pPr algn="ctr"/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4 % 7 = 4</a:t>
            </a:r>
          </a:p>
          <a:p>
            <a:pPr algn="ctr"/>
            <a:endParaRPr lang="en-US" sz="3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algn="ctr"/>
            <a:r>
              <a:rPr lang="en-US" sz="3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4 = Thursday</a:t>
            </a:r>
            <a:endParaRPr lang="en-KR" sz="3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277795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3. Day of the Week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6881E4-E609-FA85-A3D3-83DFE46D63E3}"/>
              </a:ext>
            </a:extLst>
          </p:cNvPr>
          <p:cNvSpPr/>
          <p:nvPr/>
        </p:nvSpPr>
        <p:spPr>
          <a:xfrm>
            <a:off x="6540527" y="33737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26" name="Picture 2" descr="Preview">
            <a:extLst>
              <a:ext uri="{FF2B5EF4-FFF2-40B4-BE49-F238E27FC236}">
                <a16:creationId xmlns:a16="http://schemas.microsoft.com/office/drawing/2014/main" id="{7EF28A53-0775-AC58-E71B-2DDA01D53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6047" y="1228916"/>
            <a:ext cx="6712527" cy="9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BE39E65-525D-07FC-7284-B0C066BE89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426" y="2128287"/>
            <a:ext cx="9219378" cy="4495620"/>
          </a:xfrm>
          <a:prstGeom prst="rect">
            <a:avLst/>
          </a:prstGeom>
        </p:spPr>
      </p:pic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9FBAC6BD-31E3-BD88-C715-2F98E070924B}"/>
              </a:ext>
            </a:extLst>
          </p:cNvPr>
          <p:cNvSpPr/>
          <p:nvPr/>
        </p:nvSpPr>
        <p:spPr>
          <a:xfrm>
            <a:off x="455384" y="2704471"/>
            <a:ext cx="2919846" cy="322119"/>
          </a:xfrm>
          <a:prstGeom prst="roundRect">
            <a:avLst>
              <a:gd name="adj" fmla="val 36924"/>
            </a:avLst>
          </a:prstGeom>
          <a:noFill/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0735288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4. Palindrome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6881E4-E609-FA85-A3D3-83DFE46D63E3}"/>
              </a:ext>
            </a:extLst>
          </p:cNvPr>
          <p:cNvSpPr/>
          <p:nvPr/>
        </p:nvSpPr>
        <p:spPr>
          <a:xfrm>
            <a:off x="6540527" y="33737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229D9D9-6114-82F5-1AA9-76BA737EC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182" y="1690810"/>
            <a:ext cx="7178927" cy="2498072"/>
          </a:xfrm>
          <a:prstGeom prst="rect">
            <a:avLst/>
          </a:prstGeom>
        </p:spPr>
      </p:pic>
      <p:pic>
        <p:nvPicPr>
          <p:cNvPr id="4" name="Picture 2" descr="Preview">
            <a:extLst>
              <a:ext uri="{FF2B5EF4-FFF2-40B4-BE49-F238E27FC236}">
                <a16:creationId xmlns:a16="http://schemas.microsoft.com/office/drawing/2014/main" id="{BF980F73-76F2-EE0D-79EF-FFD6CAA91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0554" y="584410"/>
            <a:ext cx="7161149" cy="949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8C224C0-5F50-A602-6CB3-C802CB6976B5}"/>
              </a:ext>
            </a:extLst>
          </p:cNvPr>
          <p:cNvSpPr/>
          <p:nvPr/>
        </p:nvSpPr>
        <p:spPr>
          <a:xfrm>
            <a:off x="2899064" y="2369127"/>
            <a:ext cx="3641463" cy="4260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77254FA-460E-3AB0-C4E9-993206056A9E}"/>
              </a:ext>
            </a:extLst>
          </p:cNvPr>
          <p:cNvSpPr/>
          <p:nvPr/>
        </p:nvSpPr>
        <p:spPr>
          <a:xfrm>
            <a:off x="3435928" y="2915919"/>
            <a:ext cx="2362200" cy="4260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8D7DB913-A4F6-A27F-7596-8F7EE84FFF21}"/>
              </a:ext>
            </a:extLst>
          </p:cNvPr>
          <p:cNvSpPr/>
          <p:nvPr/>
        </p:nvSpPr>
        <p:spPr>
          <a:xfrm>
            <a:off x="2899064" y="3429000"/>
            <a:ext cx="4031672" cy="4260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403D487-4698-5AC2-EA1E-AB96C832B6EA}"/>
              </a:ext>
            </a:extLst>
          </p:cNvPr>
          <p:cNvSpPr txBox="1"/>
          <p:nvPr/>
        </p:nvSpPr>
        <p:spPr>
          <a:xfrm>
            <a:off x="6886274" y="2251770"/>
            <a:ext cx="540668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-&gt; 1 (</a:t>
            </a:r>
            <a:r>
              <a:rPr lang="en-US" sz="3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hundreds place)</a:t>
            </a:r>
            <a:endParaRPr lang="en-US" sz="36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r>
              <a:rPr lang="en-US" sz="3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-&gt; 2 (tens place)</a:t>
            </a:r>
          </a:p>
          <a:p>
            <a:r>
              <a:rPr lang="en-US" sz="3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-&gt; 1 (ones place)</a:t>
            </a:r>
            <a:endParaRPr lang="en-KR" sz="36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256128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4. Palindrome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6881E4-E609-FA85-A3D3-83DFE46D63E3}"/>
              </a:ext>
            </a:extLst>
          </p:cNvPr>
          <p:cNvSpPr/>
          <p:nvPr/>
        </p:nvSpPr>
        <p:spPr>
          <a:xfrm>
            <a:off x="6540527" y="33737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229D9D9-6114-82F5-1AA9-76BA737EC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182" y="1690810"/>
            <a:ext cx="7178927" cy="2498072"/>
          </a:xfrm>
          <a:prstGeom prst="rect">
            <a:avLst/>
          </a:prstGeom>
        </p:spPr>
      </p:pic>
      <p:pic>
        <p:nvPicPr>
          <p:cNvPr id="7" name="Picture 2" descr="Preview">
            <a:extLst>
              <a:ext uri="{FF2B5EF4-FFF2-40B4-BE49-F238E27FC236}">
                <a16:creationId xmlns:a16="http://schemas.microsoft.com/office/drawing/2014/main" id="{B6BF4334-ADBF-4FA8-9A04-78552A40CE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0554" y="584410"/>
            <a:ext cx="7161149" cy="949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80F604F-263E-5A36-9790-879AF92E6BD5}"/>
              </a:ext>
            </a:extLst>
          </p:cNvPr>
          <p:cNvSpPr txBox="1"/>
          <p:nvPr/>
        </p:nvSpPr>
        <p:spPr>
          <a:xfrm>
            <a:off x="6886274" y="2251770"/>
            <a:ext cx="540668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-&gt; 1 (</a:t>
            </a:r>
            <a:r>
              <a:rPr lang="en-US" sz="3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hundreds place)</a:t>
            </a:r>
            <a:endParaRPr lang="en-US" sz="36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r>
              <a:rPr lang="en-US" sz="3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-&gt; 2 (tens place)</a:t>
            </a:r>
          </a:p>
          <a:p>
            <a:r>
              <a:rPr lang="en-US" sz="3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-&gt; 1 (ones place)</a:t>
            </a:r>
            <a:endParaRPr lang="en-KR" sz="36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446618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4. Palindrome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6881E4-E609-FA85-A3D3-83DFE46D63E3}"/>
              </a:ext>
            </a:extLst>
          </p:cNvPr>
          <p:cNvSpPr/>
          <p:nvPr/>
        </p:nvSpPr>
        <p:spPr>
          <a:xfrm>
            <a:off x="6540527" y="33737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229D9D9-6114-82F5-1AA9-76BA737EC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182" y="1690810"/>
            <a:ext cx="7178927" cy="249807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8D0F3EF-6D96-E93A-A963-CF262DA6ED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182" y="4773796"/>
            <a:ext cx="11180620" cy="1290071"/>
          </a:xfrm>
          <a:prstGeom prst="rect">
            <a:avLst/>
          </a:prstGeom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1CED973-3619-B9F9-9BCE-5B42BC79835B}"/>
              </a:ext>
            </a:extLst>
          </p:cNvPr>
          <p:cNvSpPr/>
          <p:nvPr/>
        </p:nvSpPr>
        <p:spPr>
          <a:xfrm>
            <a:off x="2836718" y="5569527"/>
            <a:ext cx="2441864" cy="2909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715702-F84C-FDBA-0835-ACF956D13A99}"/>
              </a:ext>
            </a:extLst>
          </p:cNvPr>
          <p:cNvSpPr txBox="1"/>
          <p:nvPr/>
        </p:nvSpPr>
        <p:spPr>
          <a:xfrm>
            <a:off x="6886274" y="2251770"/>
            <a:ext cx="540668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-&gt; 1 (</a:t>
            </a:r>
            <a:r>
              <a:rPr lang="en-US" sz="3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hundreds place)</a:t>
            </a:r>
            <a:endParaRPr lang="en-US" sz="36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r>
              <a:rPr lang="en-US" sz="3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-&gt; 2 (tens place)</a:t>
            </a:r>
          </a:p>
          <a:p>
            <a:r>
              <a:rPr lang="en-US" sz="3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-&gt; 1 (ones place)</a:t>
            </a:r>
            <a:endParaRPr lang="en-KR" sz="36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283474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4. Palindrome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6881E4-E609-FA85-A3D3-83DFE46D63E3}"/>
              </a:ext>
            </a:extLst>
          </p:cNvPr>
          <p:cNvSpPr/>
          <p:nvPr/>
        </p:nvSpPr>
        <p:spPr>
          <a:xfrm>
            <a:off x="6540527" y="33737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229D9D9-6114-82F5-1AA9-76BA737EC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182" y="1690810"/>
            <a:ext cx="7178927" cy="249807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8D0F3EF-6D96-E93A-A963-CF262DA6ED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182" y="4773796"/>
            <a:ext cx="11180620" cy="1290071"/>
          </a:xfrm>
          <a:prstGeom prst="rect">
            <a:avLst/>
          </a:prstGeom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1CED973-3619-B9F9-9BCE-5B42BC79835B}"/>
              </a:ext>
            </a:extLst>
          </p:cNvPr>
          <p:cNvSpPr/>
          <p:nvPr/>
        </p:nvSpPr>
        <p:spPr>
          <a:xfrm>
            <a:off x="2836718" y="5569527"/>
            <a:ext cx="2441864" cy="2909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715702-F84C-FDBA-0835-ACF956D13A99}"/>
              </a:ext>
            </a:extLst>
          </p:cNvPr>
          <p:cNvSpPr txBox="1"/>
          <p:nvPr/>
        </p:nvSpPr>
        <p:spPr>
          <a:xfrm>
            <a:off x="7042137" y="2228895"/>
            <a:ext cx="540668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1 (</a:t>
            </a:r>
            <a:r>
              <a:rPr lang="en-US" sz="3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hundreds place)</a:t>
            </a:r>
            <a:endParaRPr lang="en-US" sz="36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algn="ctr"/>
            <a:r>
              <a:rPr lang="en-US" sz="3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==</a:t>
            </a:r>
          </a:p>
          <a:p>
            <a:pPr algn="ctr"/>
            <a:r>
              <a:rPr lang="en-US" sz="3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1 (ones place)</a:t>
            </a:r>
            <a:endParaRPr lang="en-KR" sz="36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0DDB5DE-94D9-CE7C-55AA-2CEA71D19E2C}"/>
              </a:ext>
            </a:extLst>
          </p:cNvPr>
          <p:cNvCxnSpPr/>
          <p:nvPr/>
        </p:nvCxnSpPr>
        <p:spPr>
          <a:xfrm flipH="1">
            <a:off x="4686300" y="3983221"/>
            <a:ext cx="3408218" cy="1435610"/>
          </a:xfrm>
          <a:prstGeom prst="straightConnector1">
            <a:avLst/>
          </a:prstGeom>
          <a:ln w="79375" cap="rnd">
            <a:solidFill>
              <a:srgbClr val="FF000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630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2. Boolean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865634-7293-C2DD-D6D8-AE2BBDBD7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465" y="2011504"/>
            <a:ext cx="10236775" cy="3801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2711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4. Palindrome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6881E4-E609-FA85-A3D3-83DFE46D63E3}"/>
              </a:ext>
            </a:extLst>
          </p:cNvPr>
          <p:cNvSpPr/>
          <p:nvPr/>
        </p:nvSpPr>
        <p:spPr>
          <a:xfrm>
            <a:off x="6540527" y="33737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229D9D9-6114-82F5-1AA9-76BA737EC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182" y="1690810"/>
            <a:ext cx="7178927" cy="249807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8D0F3EF-6D96-E93A-A963-CF262DA6ED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182" y="4773796"/>
            <a:ext cx="11180620" cy="1290071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713E3A8-656A-3D9B-6C77-F5C5AD024DCC}"/>
              </a:ext>
            </a:extLst>
          </p:cNvPr>
          <p:cNvSpPr/>
          <p:nvPr/>
        </p:nvSpPr>
        <p:spPr>
          <a:xfrm>
            <a:off x="2710211" y="5541190"/>
            <a:ext cx="2609934" cy="322119"/>
          </a:xfrm>
          <a:prstGeom prst="roundRect">
            <a:avLst>
              <a:gd name="adj" fmla="val 36924"/>
            </a:avLst>
          </a:prstGeom>
          <a:noFill/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66DE47-688A-9B0D-8FE5-8C220B719FBE}"/>
              </a:ext>
            </a:extLst>
          </p:cNvPr>
          <p:cNvSpPr txBox="1"/>
          <p:nvPr/>
        </p:nvSpPr>
        <p:spPr>
          <a:xfrm>
            <a:off x="7042137" y="2228895"/>
            <a:ext cx="540668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1 (</a:t>
            </a:r>
            <a:r>
              <a:rPr lang="en-US" sz="3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hundreds place)</a:t>
            </a:r>
            <a:endParaRPr lang="en-US" sz="36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algn="ctr"/>
            <a:r>
              <a:rPr lang="en-US" sz="3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==</a:t>
            </a:r>
          </a:p>
          <a:p>
            <a:pPr algn="ctr"/>
            <a:r>
              <a:rPr lang="en-US" sz="3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1 (ones place)</a:t>
            </a:r>
            <a:endParaRPr lang="en-KR" sz="36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F4EEDE8-97D8-2DF0-8873-2E6F819E6ABA}"/>
              </a:ext>
            </a:extLst>
          </p:cNvPr>
          <p:cNvCxnSpPr/>
          <p:nvPr/>
        </p:nvCxnSpPr>
        <p:spPr>
          <a:xfrm flipH="1">
            <a:off x="4686300" y="3983221"/>
            <a:ext cx="3408218" cy="1435610"/>
          </a:xfrm>
          <a:prstGeom prst="straightConnector1">
            <a:avLst/>
          </a:prstGeom>
          <a:ln w="79375" cap="rnd">
            <a:solidFill>
              <a:srgbClr val="FF000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14185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5. 12-hour clock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6881E4-E609-FA85-A3D3-83DFE46D63E3}"/>
              </a:ext>
            </a:extLst>
          </p:cNvPr>
          <p:cNvSpPr/>
          <p:nvPr/>
        </p:nvSpPr>
        <p:spPr>
          <a:xfrm>
            <a:off x="6540527" y="33737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66DE47-688A-9B0D-8FE5-8C220B719FBE}"/>
              </a:ext>
            </a:extLst>
          </p:cNvPr>
          <p:cNvSpPr txBox="1"/>
          <p:nvPr/>
        </p:nvSpPr>
        <p:spPr>
          <a:xfrm>
            <a:off x="6540527" y="1494755"/>
            <a:ext cx="54066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1 sec = 1000 </a:t>
            </a:r>
            <a:r>
              <a:rPr lang="en-US" sz="3600" b="0" cap="none" spc="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millis</a:t>
            </a:r>
            <a:endParaRPr lang="en-KR" sz="36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F6E16BB-A145-D44D-0AE3-D0060FB60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33" y="1328929"/>
            <a:ext cx="6168403" cy="5356771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F4EEDE8-97D8-2DF0-8873-2E6F819E6ABA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5288689" y="1817920"/>
            <a:ext cx="1251838" cy="1"/>
          </a:xfrm>
          <a:prstGeom prst="straightConnector1">
            <a:avLst/>
          </a:prstGeom>
          <a:ln w="79375" cap="rnd">
            <a:solidFill>
              <a:srgbClr val="FF000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C098D1FC-437E-30E8-250E-499198C755FE}"/>
              </a:ext>
            </a:extLst>
          </p:cNvPr>
          <p:cNvSpPr/>
          <p:nvPr/>
        </p:nvSpPr>
        <p:spPr>
          <a:xfrm>
            <a:off x="2424545" y="1607127"/>
            <a:ext cx="2604655" cy="318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3B2724DD-2A72-74D8-9B44-95092B75CE07}"/>
              </a:ext>
            </a:extLst>
          </p:cNvPr>
          <p:cNvSpPr/>
          <p:nvPr/>
        </p:nvSpPr>
        <p:spPr>
          <a:xfrm>
            <a:off x="2424544" y="3364649"/>
            <a:ext cx="1870365" cy="318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20C7D37B-EFC5-96A2-E03C-48290541FC65}"/>
              </a:ext>
            </a:extLst>
          </p:cNvPr>
          <p:cNvSpPr/>
          <p:nvPr/>
        </p:nvSpPr>
        <p:spPr>
          <a:xfrm>
            <a:off x="2570250" y="4297065"/>
            <a:ext cx="1870366" cy="318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BAC87260-607C-8339-2923-3F090B06752A}"/>
              </a:ext>
            </a:extLst>
          </p:cNvPr>
          <p:cNvSpPr/>
          <p:nvPr/>
        </p:nvSpPr>
        <p:spPr>
          <a:xfrm>
            <a:off x="2213975" y="5147174"/>
            <a:ext cx="1870366" cy="318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3957199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5. 12-hour clock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6881E4-E609-FA85-A3D3-83DFE46D63E3}"/>
              </a:ext>
            </a:extLst>
          </p:cNvPr>
          <p:cNvSpPr/>
          <p:nvPr/>
        </p:nvSpPr>
        <p:spPr>
          <a:xfrm>
            <a:off x="6540527" y="33737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66DE47-688A-9B0D-8FE5-8C220B719FBE}"/>
              </a:ext>
            </a:extLst>
          </p:cNvPr>
          <p:cNvSpPr txBox="1"/>
          <p:nvPr/>
        </p:nvSpPr>
        <p:spPr>
          <a:xfrm>
            <a:off x="6540527" y="1494755"/>
            <a:ext cx="54066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1 sec = 1000 </a:t>
            </a:r>
            <a:r>
              <a:rPr lang="en-US" sz="3600" b="0" cap="none" spc="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millis</a:t>
            </a:r>
            <a:endParaRPr lang="en-KR" sz="36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F6E16BB-A145-D44D-0AE3-D0060FB60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33" y="1328929"/>
            <a:ext cx="6168403" cy="5356771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F4EEDE8-97D8-2DF0-8873-2E6F819E6ABA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5288689" y="1817920"/>
            <a:ext cx="1251838" cy="1"/>
          </a:xfrm>
          <a:prstGeom prst="straightConnector1">
            <a:avLst/>
          </a:prstGeom>
          <a:ln w="79375" cap="rnd">
            <a:solidFill>
              <a:srgbClr val="FF000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3B2724DD-2A72-74D8-9B44-95092B75CE07}"/>
              </a:ext>
            </a:extLst>
          </p:cNvPr>
          <p:cNvSpPr/>
          <p:nvPr/>
        </p:nvSpPr>
        <p:spPr>
          <a:xfrm>
            <a:off x="2424544" y="3364649"/>
            <a:ext cx="1870365" cy="318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20C7D37B-EFC5-96A2-E03C-48290541FC65}"/>
              </a:ext>
            </a:extLst>
          </p:cNvPr>
          <p:cNvSpPr/>
          <p:nvPr/>
        </p:nvSpPr>
        <p:spPr>
          <a:xfrm>
            <a:off x="2570250" y="4297065"/>
            <a:ext cx="1870366" cy="318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BAC87260-607C-8339-2923-3F090B06752A}"/>
              </a:ext>
            </a:extLst>
          </p:cNvPr>
          <p:cNvSpPr/>
          <p:nvPr/>
        </p:nvSpPr>
        <p:spPr>
          <a:xfrm>
            <a:off x="2213975" y="5147174"/>
            <a:ext cx="1870366" cy="318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0298334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5. 12-hour clock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6881E4-E609-FA85-A3D3-83DFE46D63E3}"/>
              </a:ext>
            </a:extLst>
          </p:cNvPr>
          <p:cNvSpPr/>
          <p:nvPr/>
        </p:nvSpPr>
        <p:spPr>
          <a:xfrm>
            <a:off x="6540527" y="33737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66DE47-688A-9B0D-8FE5-8C220B719FBE}"/>
              </a:ext>
            </a:extLst>
          </p:cNvPr>
          <p:cNvSpPr txBox="1"/>
          <p:nvPr/>
        </p:nvSpPr>
        <p:spPr>
          <a:xfrm>
            <a:off x="6540527" y="2312170"/>
            <a:ext cx="54066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Current </a:t>
            </a:r>
            <a:r>
              <a:rPr lang="en-US" sz="3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= total % 60</a:t>
            </a:r>
            <a:endParaRPr lang="en-KR" sz="36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F6E16BB-A145-D44D-0AE3-D0060FB60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33" y="1328929"/>
            <a:ext cx="6168403" cy="5356771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F4EEDE8-97D8-2DF0-8873-2E6F819E6ABA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5288689" y="2635335"/>
            <a:ext cx="1251838" cy="1"/>
          </a:xfrm>
          <a:prstGeom prst="straightConnector1">
            <a:avLst/>
          </a:prstGeom>
          <a:ln w="79375" cap="rnd">
            <a:solidFill>
              <a:srgbClr val="FF000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3B2724DD-2A72-74D8-9B44-95092B75CE07}"/>
              </a:ext>
            </a:extLst>
          </p:cNvPr>
          <p:cNvSpPr/>
          <p:nvPr/>
        </p:nvSpPr>
        <p:spPr>
          <a:xfrm>
            <a:off x="2424544" y="3364649"/>
            <a:ext cx="1870365" cy="318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20C7D37B-EFC5-96A2-E03C-48290541FC65}"/>
              </a:ext>
            </a:extLst>
          </p:cNvPr>
          <p:cNvSpPr/>
          <p:nvPr/>
        </p:nvSpPr>
        <p:spPr>
          <a:xfrm>
            <a:off x="2570250" y="4297065"/>
            <a:ext cx="1870366" cy="318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BAC87260-607C-8339-2923-3F090B06752A}"/>
              </a:ext>
            </a:extLst>
          </p:cNvPr>
          <p:cNvSpPr/>
          <p:nvPr/>
        </p:nvSpPr>
        <p:spPr>
          <a:xfrm>
            <a:off x="2213975" y="5147174"/>
            <a:ext cx="1870366" cy="318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7373000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5. 12-hour clock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6881E4-E609-FA85-A3D3-83DFE46D63E3}"/>
              </a:ext>
            </a:extLst>
          </p:cNvPr>
          <p:cNvSpPr/>
          <p:nvPr/>
        </p:nvSpPr>
        <p:spPr>
          <a:xfrm>
            <a:off x="6540527" y="33737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66DE47-688A-9B0D-8FE5-8C220B719FBE}"/>
              </a:ext>
            </a:extLst>
          </p:cNvPr>
          <p:cNvSpPr txBox="1"/>
          <p:nvPr/>
        </p:nvSpPr>
        <p:spPr>
          <a:xfrm>
            <a:off x="6441887" y="3227650"/>
            <a:ext cx="54066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1 </a:t>
            </a:r>
            <a:r>
              <a:rPr lang="en-US" sz="3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min</a:t>
            </a:r>
            <a:r>
              <a:rPr lang="en-US" sz="3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 = </a:t>
            </a:r>
            <a:r>
              <a:rPr lang="en-US" sz="3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60</a:t>
            </a:r>
            <a:r>
              <a:rPr lang="en-US" sz="3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 s</a:t>
            </a:r>
            <a:endParaRPr lang="en-KR" sz="36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F6E16BB-A145-D44D-0AE3-D0060FB60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33" y="1328929"/>
            <a:ext cx="6168403" cy="5356771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F4EEDE8-97D8-2DF0-8873-2E6F819E6ABA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5190049" y="3550815"/>
            <a:ext cx="1251838" cy="1"/>
          </a:xfrm>
          <a:prstGeom prst="straightConnector1">
            <a:avLst/>
          </a:prstGeom>
          <a:ln w="79375" cap="rnd">
            <a:solidFill>
              <a:srgbClr val="FF000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3B2724DD-2A72-74D8-9B44-95092B75CE07}"/>
              </a:ext>
            </a:extLst>
          </p:cNvPr>
          <p:cNvSpPr/>
          <p:nvPr/>
        </p:nvSpPr>
        <p:spPr>
          <a:xfrm>
            <a:off x="2424544" y="3364649"/>
            <a:ext cx="1870365" cy="318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20C7D37B-EFC5-96A2-E03C-48290541FC65}"/>
              </a:ext>
            </a:extLst>
          </p:cNvPr>
          <p:cNvSpPr/>
          <p:nvPr/>
        </p:nvSpPr>
        <p:spPr>
          <a:xfrm>
            <a:off x="2570250" y="4297065"/>
            <a:ext cx="1870366" cy="318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BAC87260-607C-8339-2923-3F090B06752A}"/>
              </a:ext>
            </a:extLst>
          </p:cNvPr>
          <p:cNvSpPr/>
          <p:nvPr/>
        </p:nvSpPr>
        <p:spPr>
          <a:xfrm>
            <a:off x="2213975" y="5147174"/>
            <a:ext cx="1870366" cy="318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7710094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5. 12-hour clock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6881E4-E609-FA85-A3D3-83DFE46D63E3}"/>
              </a:ext>
            </a:extLst>
          </p:cNvPr>
          <p:cNvSpPr/>
          <p:nvPr/>
        </p:nvSpPr>
        <p:spPr>
          <a:xfrm>
            <a:off x="6540527" y="33737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66DE47-688A-9B0D-8FE5-8C220B719FBE}"/>
              </a:ext>
            </a:extLst>
          </p:cNvPr>
          <p:cNvSpPr txBox="1"/>
          <p:nvPr/>
        </p:nvSpPr>
        <p:spPr>
          <a:xfrm>
            <a:off x="6441887" y="3227650"/>
            <a:ext cx="54066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1 </a:t>
            </a:r>
            <a:r>
              <a:rPr lang="en-US" sz="3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min</a:t>
            </a:r>
            <a:r>
              <a:rPr lang="en-US" sz="3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 = </a:t>
            </a:r>
            <a:r>
              <a:rPr lang="en-US" sz="3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60</a:t>
            </a:r>
            <a:r>
              <a:rPr lang="en-US" sz="3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 s</a:t>
            </a:r>
            <a:endParaRPr lang="en-KR" sz="36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F6E16BB-A145-D44D-0AE3-D0060FB60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33" y="1328929"/>
            <a:ext cx="6168403" cy="5356771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F4EEDE8-97D8-2DF0-8873-2E6F819E6ABA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5190049" y="3550815"/>
            <a:ext cx="1251838" cy="1"/>
          </a:xfrm>
          <a:prstGeom prst="straightConnector1">
            <a:avLst/>
          </a:prstGeom>
          <a:ln w="79375" cap="rnd">
            <a:solidFill>
              <a:srgbClr val="FF000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20C7D37B-EFC5-96A2-E03C-48290541FC65}"/>
              </a:ext>
            </a:extLst>
          </p:cNvPr>
          <p:cNvSpPr/>
          <p:nvPr/>
        </p:nvSpPr>
        <p:spPr>
          <a:xfrm>
            <a:off x="2570250" y="4297065"/>
            <a:ext cx="1870366" cy="318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BAC87260-607C-8339-2923-3F090B06752A}"/>
              </a:ext>
            </a:extLst>
          </p:cNvPr>
          <p:cNvSpPr/>
          <p:nvPr/>
        </p:nvSpPr>
        <p:spPr>
          <a:xfrm>
            <a:off x="2213975" y="5147174"/>
            <a:ext cx="1870366" cy="318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5049163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5. 12-hour clock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6881E4-E609-FA85-A3D3-83DFE46D63E3}"/>
              </a:ext>
            </a:extLst>
          </p:cNvPr>
          <p:cNvSpPr/>
          <p:nvPr/>
        </p:nvSpPr>
        <p:spPr>
          <a:xfrm>
            <a:off x="6540527" y="33737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F6E16BB-A145-D44D-0AE3-D0060FB60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33" y="1328929"/>
            <a:ext cx="6168403" cy="5356771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F4EEDE8-97D8-2DF0-8873-2E6F819E6ABA}"/>
              </a:ext>
            </a:extLst>
          </p:cNvPr>
          <p:cNvCxnSpPr>
            <a:cxnSpLocks/>
          </p:cNvCxnSpPr>
          <p:nvPr/>
        </p:nvCxnSpPr>
        <p:spPr>
          <a:xfrm flipH="1">
            <a:off x="5162098" y="4456392"/>
            <a:ext cx="1889866" cy="0"/>
          </a:xfrm>
          <a:prstGeom prst="straightConnector1">
            <a:avLst/>
          </a:prstGeom>
          <a:ln w="79375" cap="rnd">
            <a:solidFill>
              <a:srgbClr val="FF000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20C7D37B-EFC5-96A2-E03C-48290541FC65}"/>
              </a:ext>
            </a:extLst>
          </p:cNvPr>
          <p:cNvSpPr/>
          <p:nvPr/>
        </p:nvSpPr>
        <p:spPr>
          <a:xfrm>
            <a:off x="2570250" y="4297065"/>
            <a:ext cx="1870366" cy="318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BAC87260-607C-8339-2923-3F090B06752A}"/>
              </a:ext>
            </a:extLst>
          </p:cNvPr>
          <p:cNvSpPr/>
          <p:nvPr/>
        </p:nvSpPr>
        <p:spPr>
          <a:xfrm>
            <a:off x="2213975" y="5147174"/>
            <a:ext cx="1870366" cy="318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9991437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5. 12-hour clock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6881E4-E609-FA85-A3D3-83DFE46D63E3}"/>
              </a:ext>
            </a:extLst>
          </p:cNvPr>
          <p:cNvSpPr/>
          <p:nvPr/>
        </p:nvSpPr>
        <p:spPr>
          <a:xfrm>
            <a:off x="6540527" y="33737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66DE47-688A-9B0D-8FE5-8C220B719FBE}"/>
              </a:ext>
            </a:extLst>
          </p:cNvPr>
          <p:cNvSpPr txBox="1"/>
          <p:nvPr/>
        </p:nvSpPr>
        <p:spPr>
          <a:xfrm>
            <a:off x="6289029" y="5014886"/>
            <a:ext cx="54066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1 hou</a:t>
            </a:r>
            <a:r>
              <a:rPr lang="en-US" sz="3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r</a:t>
            </a:r>
            <a:r>
              <a:rPr lang="en-US" sz="3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 = </a:t>
            </a:r>
            <a:r>
              <a:rPr lang="en-US" sz="3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60 m</a:t>
            </a:r>
            <a:endParaRPr lang="en-KR" sz="36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F6E16BB-A145-D44D-0AE3-D0060FB60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33" y="1328929"/>
            <a:ext cx="6168403" cy="5356771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F4EEDE8-97D8-2DF0-8873-2E6F819E6ABA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5037191" y="5338051"/>
            <a:ext cx="1251838" cy="1"/>
          </a:xfrm>
          <a:prstGeom prst="straightConnector1">
            <a:avLst/>
          </a:prstGeom>
          <a:ln w="79375" cap="rnd">
            <a:solidFill>
              <a:srgbClr val="FF000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BAC87260-607C-8339-2923-3F090B06752A}"/>
              </a:ext>
            </a:extLst>
          </p:cNvPr>
          <p:cNvSpPr/>
          <p:nvPr/>
        </p:nvSpPr>
        <p:spPr>
          <a:xfrm>
            <a:off x="2213975" y="5147174"/>
            <a:ext cx="1870366" cy="318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0254100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5. 12-hour clock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6881E4-E609-FA85-A3D3-83DFE46D63E3}"/>
              </a:ext>
            </a:extLst>
          </p:cNvPr>
          <p:cNvSpPr/>
          <p:nvPr/>
        </p:nvSpPr>
        <p:spPr>
          <a:xfrm>
            <a:off x="6540527" y="33737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66DE47-688A-9B0D-8FE5-8C220B719FBE}"/>
              </a:ext>
            </a:extLst>
          </p:cNvPr>
          <p:cNvSpPr txBox="1"/>
          <p:nvPr/>
        </p:nvSpPr>
        <p:spPr>
          <a:xfrm>
            <a:off x="6289029" y="5014886"/>
            <a:ext cx="54066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1 hou</a:t>
            </a:r>
            <a:r>
              <a:rPr lang="en-US" sz="3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r</a:t>
            </a:r>
            <a:r>
              <a:rPr lang="en-US" sz="3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 = </a:t>
            </a:r>
            <a:r>
              <a:rPr lang="en-US" sz="3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60 m</a:t>
            </a:r>
            <a:endParaRPr lang="en-KR" sz="36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F6E16BB-A145-D44D-0AE3-D0060FB60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33" y="1328929"/>
            <a:ext cx="6168403" cy="5356771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F4EEDE8-97D8-2DF0-8873-2E6F819E6ABA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5037191" y="5338051"/>
            <a:ext cx="1251838" cy="1"/>
          </a:xfrm>
          <a:prstGeom prst="straightConnector1">
            <a:avLst/>
          </a:prstGeom>
          <a:ln w="79375" cap="rnd">
            <a:solidFill>
              <a:srgbClr val="FF000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22798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5. 12-hour clock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6881E4-E609-FA85-A3D3-83DFE46D63E3}"/>
              </a:ext>
            </a:extLst>
          </p:cNvPr>
          <p:cNvSpPr/>
          <p:nvPr/>
        </p:nvSpPr>
        <p:spPr>
          <a:xfrm>
            <a:off x="6540527" y="33737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66DE47-688A-9B0D-8FE5-8C220B719FBE}"/>
              </a:ext>
            </a:extLst>
          </p:cNvPr>
          <p:cNvSpPr txBox="1"/>
          <p:nvPr/>
        </p:nvSpPr>
        <p:spPr>
          <a:xfrm>
            <a:off x="6289029" y="5014886"/>
            <a:ext cx="54066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1 hou</a:t>
            </a:r>
            <a:r>
              <a:rPr lang="en-US" sz="3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r</a:t>
            </a:r>
            <a:r>
              <a:rPr lang="en-US" sz="3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 = </a:t>
            </a:r>
            <a:r>
              <a:rPr lang="en-US" sz="3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60 m</a:t>
            </a:r>
            <a:endParaRPr lang="en-KR" sz="36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F6E16BB-A145-D44D-0AE3-D0060FB60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33" y="1328929"/>
            <a:ext cx="6168403" cy="5356771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F4EEDE8-97D8-2DF0-8873-2E6F819E6ABA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5037191" y="5338051"/>
            <a:ext cx="1251838" cy="1"/>
          </a:xfrm>
          <a:prstGeom prst="straightConnector1">
            <a:avLst/>
          </a:prstGeom>
          <a:ln w="79375" cap="rnd">
            <a:solidFill>
              <a:srgbClr val="FF000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1103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2. Boolean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865634-7293-C2DD-D6D8-AE2BBDBD7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612" y="2012306"/>
            <a:ext cx="10236775" cy="380166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58D12B1-AB60-27AE-DA53-801D53F55347}"/>
              </a:ext>
            </a:extLst>
          </p:cNvPr>
          <p:cNvSpPr/>
          <p:nvPr/>
        </p:nvSpPr>
        <p:spPr>
          <a:xfrm>
            <a:off x="1894745" y="2880851"/>
            <a:ext cx="5790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B4A796-2B36-035D-098E-76A7198FDD2C}"/>
              </a:ext>
            </a:extLst>
          </p:cNvPr>
          <p:cNvSpPr/>
          <p:nvPr/>
        </p:nvSpPr>
        <p:spPr>
          <a:xfrm>
            <a:off x="4461298" y="2880851"/>
            <a:ext cx="5790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E7F0F4-0AEB-B68F-3B65-6844AA12DBF3}"/>
              </a:ext>
            </a:extLst>
          </p:cNvPr>
          <p:cNvSpPr/>
          <p:nvPr/>
        </p:nvSpPr>
        <p:spPr>
          <a:xfrm>
            <a:off x="1894745" y="3561614"/>
            <a:ext cx="5790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3243F2-6757-8B97-26E4-3B866EF55DEF}"/>
              </a:ext>
            </a:extLst>
          </p:cNvPr>
          <p:cNvSpPr/>
          <p:nvPr/>
        </p:nvSpPr>
        <p:spPr>
          <a:xfrm>
            <a:off x="4461298" y="4319394"/>
            <a:ext cx="5790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3A9CF21-D9CA-D946-C098-A9DAF0E9CEEE}"/>
              </a:ext>
            </a:extLst>
          </p:cNvPr>
          <p:cNvSpPr/>
          <p:nvPr/>
        </p:nvSpPr>
        <p:spPr>
          <a:xfrm>
            <a:off x="4461298" y="3582879"/>
            <a:ext cx="6351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56ECC38-2488-24CA-CE26-B24E5009068A}"/>
              </a:ext>
            </a:extLst>
          </p:cNvPr>
          <p:cNvSpPr/>
          <p:nvPr/>
        </p:nvSpPr>
        <p:spPr>
          <a:xfrm>
            <a:off x="1928303" y="4319394"/>
            <a:ext cx="6351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17C4472-17DC-DC9D-2E8C-D1266E621CF4}"/>
              </a:ext>
            </a:extLst>
          </p:cNvPr>
          <p:cNvSpPr/>
          <p:nvPr/>
        </p:nvSpPr>
        <p:spPr>
          <a:xfrm>
            <a:off x="1928303" y="5077174"/>
            <a:ext cx="6351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65523AB-9B0F-8204-30B3-E11E95C09C18}"/>
              </a:ext>
            </a:extLst>
          </p:cNvPr>
          <p:cNvSpPr/>
          <p:nvPr/>
        </p:nvSpPr>
        <p:spPr>
          <a:xfrm>
            <a:off x="4461298" y="5121753"/>
            <a:ext cx="6351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8584F40-5769-CF68-A749-F317F25DA3F6}"/>
              </a:ext>
            </a:extLst>
          </p:cNvPr>
          <p:cNvSpPr/>
          <p:nvPr/>
        </p:nvSpPr>
        <p:spPr>
          <a:xfrm>
            <a:off x="2567269" y="1060279"/>
            <a:ext cx="66239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True = 1, False = 0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530836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5. 12-hour clock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6881E4-E609-FA85-A3D3-83DFE46D63E3}"/>
              </a:ext>
            </a:extLst>
          </p:cNvPr>
          <p:cNvSpPr/>
          <p:nvPr/>
        </p:nvSpPr>
        <p:spPr>
          <a:xfrm>
            <a:off x="6540527" y="33737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66DE47-688A-9B0D-8FE5-8C220B719FBE}"/>
              </a:ext>
            </a:extLst>
          </p:cNvPr>
          <p:cNvSpPr txBox="1"/>
          <p:nvPr/>
        </p:nvSpPr>
        <p:spPr>
          <a:xfrm>
            <a:off x="6785313" y="4890195"/>
            <a:ext cx="54066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If (</a:t>
            </a:r>
            <a:r>
              <a:rPr lang="en-US" sz="3600" b="0" cap="none" spc="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currentHour</a:t>
            </a:r>
            <a:r>
              <a:rPr lang="en-US" sz="3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) &gt; 12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B09BDD6-AFC8-EAC6-3EEA-AC41B7342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447" y="1737253"/>
            <a:ext cx="11513127" cy="2162268"/>
          </a:xfrm>
          <a:prstGeom prst="rect">
            <a:avLst/>
          </a:prstGeom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7F3E87A-D098-73C9-991F-A4B13C692F63}"/>
              </a:ext>
            </a:extLst>
          </p:cNvPr>
          <p:cNvSpPr/>
          <p:nvPr/>
        </p:nvSpPr>
        <p:spPr>
          <a:xfrm>
            <a:off x="8188036" y="2583160"/>
            <a:ext cx="2551136" cy="3566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F4EEDE8-97D8-2DF0-8873-2E6F819E6ABA}"/>
              </a:ext>
            </a:extLst>
          </p:cNvPr>
          <p:cNvCxnSpPr>
            <a:cxnSpLocks/>
          </p:cNvCxnSpPr>
          <p:nvPr/>
        </p:nvCxnSpPr>
        <p:spPr>
          <a:xfrm flipV="1">
            <a:off x="9463604" y="3061855"/>
            <a:ext cx="0" cy="1537854"/>
          </a:xfrm>
          <a:prstGeom prst="straightConnector1">
            <a:avLst/>
          </a:prstGeom>
          <a:ln w="79375" cap="rnd">
            <a:solidFill>
              <a:srgbClr val="FF000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AE0962F-594E-970C-FAFB-61FD18B5ABF6}"/>
              </a:ext>
            </a:extLst>
          </p:cNvPr>
          <p:cNvSpPr txBox="1"/>
          <p:nvPr/>
        </p:nvSpPr>
        <p:spPr>
          <a:xfrm>
            <a:off x="228123" y="5850210"/>
            <a:ext cx="69208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e</a:t>
            </a:r>
            <a:r>
              <a:rPr lang="en-US" sz="3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lse If (</a:t>
            </a:r>
            <a:r>
              <a:rPr lang="en-US" sz="3600" b="0" cap="none" spc="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currentHour</a:t>
            </a:r>
            <a:r>
              <a:rPr lang="en-US" sz="3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) &lt;= 12 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77A4EF2-92DD-3C6A-6AB0-1F9AD82F992E}"/>
              </a:ext>
            </a:extLst>
          </p:cNvPr>
          <p:cNvCxnSpPr>
            <a:cxnSpLocks/>
          </p:cNvCxnSpPr>
          <p:nvPr/>
        </p:nvCxnSpPr>
        <p:spPr>
          <a:xfrm flipV="1">
            <a:off x="3492295" y="3352341"/>
            <a:ext cx="0" cy="2497869"/>
          </a:xfrm>
          <a:prstGeom prst="straightConnector1">
            <a:avLst/>
          </a:prstGeom>
          <a:ln w="79375" cap="rnd">
            <a:solidFill>
              <a:srgbClr val="FF000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38099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3. Stdin and </a:t>
            </a:r>
            <a:r>
              <a:rPr lang="en-US" altLang="ko-KR" sz="2000" b="1" i="1" kern="0" dirty="0" err="1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Stdout</a:t>
            </a:r>
            <a:endParaRPr lang="en-US" altLang="ko-KR" sz="2000" b="1" i="1" kern="0" dirty="0">
              <a:ln w="15875">
                <a:noFill/>
              </a:ln>
              <a:solidFill>
                <a:prstClr val="white">
                  <a:lumMod val="75000"/>
                </a:prst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D04855-961C-AFAA-3318-48D1DF2FB612}"/>
              </a:ext>
            </a:extLst>
          </p:cNvPr>
          <p:cNvSpPr txBox="1"/>
          <p:nvPr/>
        </p:nvSpPr>
        <p:spPr>
          <a:xfrm>
            <a:off x="476429" y="1500703"/>
            <a:ext cx="112192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br>
              <a:rPr lang="en-US" sz="2800" b="0" i="0" dirty="0">
                <a:solidFill>
                  <a:srgbClr val="D4E4F9"/>
                </a:solidFill>
                <a:effectLst/>
                <a:latin typeface="OpenSans"/>
              </a:rPr>
            </a:br>
            <a:endParaRPr lang="en-US" sz="2800" b="0" i="0" dirty="0">
              <a:solidFill>
                <a:srgbClr val="D4E4F9"/>
              </a:solidFill>
              <a:effectLst/>
              <a:latin typeface="OpenSan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F17B5B-9F24-8C82-5C30-60A0FABBC22C}"/>
              </a:ext>
            </a:extLst>
          </p:cNvPr>
          <p:cNvSpPr txBox="1"/>
          <p:nvPr/>
        </p:nvSpPr>
        <p:spPr>
          <a:xfrm>
            <a:off x="4084341" y="1155858"/>
            <a:ext cx="77829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Jalnan OTF" panose="020B0600000101010101" pitchFamily="34" charset="-127"/>
                <a:ea typeface="Jalnan OTF" panose="020B0600000101010101" pitchFamily="34" charset="-127"/>
              </a:rPr>
              <a:t>https://</a:t>
            </a:r>
            <a:r>
              <a:rPr lang="en-US" sz="3600" dirty="0" err="1">
                <a:latin typeface="Jalnan OTF" panose="020B0600000101010101" pitchFamily="34" charset="-127"/>
                <a:ea typeface="Jalnan OTF" panose="020B0600000101010101" pitchFamily="34" charset="-127"/>
              </a:rPr>
              <a:t>www.hackerrank.com</a:t>
            </a:r>
            <a:r>
              <a:rPr lang="en-US" sz="3600" dirty="0">
                <a:latin typeface="Jalnan OTF" panose="020B0600000101010101" pitchFamily="34" charset="-127"/>
                <a:ea typeface="Jalnan OTF" panose="020B0600000101010101" pitchFamily="34" charset="-127"/>
              </a:rPr>
              <a:t>/</a:t>
            </a:r>
            <a:endParaRPr lang="en-KR" sz="36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75A54E2-DA97-A2C0-0471-B762DC1D3D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062"/>
          <a:stretch/>
        </p:blipFill>
        <p:spPr>
          <a:xfrm>
            <a:off x="455384" y="1822037"/>
            <a:ext cx="7772400" cy="412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6259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3. Stdin and </a:t>
            </a:r>
            <a:r>
              <a:rPr lang="en-US" altLang="ko-KR" sz="2000" b="1" i="1" kern="0" dirty="0" err="1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Stdout</a:t>
            </a:r>
            <a:endParaRPr lang="en-US" altLang="ko-KR" sz="2000" b="1" i="1" kern="0" dirty="0">
              <a:ln w="15875">
                <a:noFill/>
              </a:ln>
              <a:solidFill>
                <a:prstClr val="white">
                  <a:lumMod val="75000"/>
                </a:prst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D04855-961C-AFAA-3318-48D1DF2FB612}"/>
              </a:ext>
            </a:extLst>
          </p:cNvPr>
          <p:cNvSpPr txBox="1"/>
          <p:nvPr/>
        </p:nvSpPr>
        <p:spPr>
          <a:xfrm>
            <a:off x="476429" y="1500703"/>
            <a:ext cx="112192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br>
              <a:rPr lang="en-US" sz="2800" b="0" i="0" dirty="0">
                <a:solidFill>
                  <a:srgbClr val="D4E4F9"/>
                </a:solidFill>
                <a:effectLst/>
                <a:latin typeface="OpenSans"/>
              </a:rPr>
            </a:br>
            <a:endParaRPr lang="en-US" sz="2800" b="0" i="0" dirty="0">
              <a:solidFill>
                <a:srgbClr val="D4E4F9"/>
              </a:solidFill>
              <a:effectLst/>
              <a:latin typeface="Open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7DBF00-6AD5-1087-7D87-F3B58EE718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888" r="1786" b="33444"/>
          <a:stretch/>
        </p:blipFill>
        <p:spPr>
          <a:xfrm>
            <a:off x="1591929" y="1552422"/>
            <a:ext cx="8506023" cy="29654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4F17B5B-9F24-8C82-5C30-60A0FABBC22C}"/>
              </a:ext>
            </a:extLst>
          </p:cNvPr>
          <p:cNvSpPr txBox="1"/>
          <p:nvPr/>
        </p:nvSpPr>
        <p:spPr>
          <a:xfrm>
            <a:off x="2194622" y="4800600"/>
            <a:ext cx="77829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Jalnan OTF" panose="020B0600000101010101" pitchFamily="34" charset="-127"/>
                <a:ea typeface="Jalnan OTF" panose="020B0600000101010101" pitchFamily="34" charset="-127"/>
              </a:rPr>
              <a:t>https://</a:t>
            </a:r>
            <a:r>
              <a:rPr lang="en-US" sz="3600" dirty="0" err="1">
                <a:latin typeface="Jalnan OTF" panose="020B0600000101010101" pitchFamily="34" charset="-127"/>
                <a:ea typeface="Jalnan OTF" panose="020B0600000101010101" pitchFamily="34" charset="-127"/>
              </a:rPr>
              <a:t>www.hackerrank.com</a:t>
            </a:r>
            <a:r>
              <a:rPr lang="en-US" sz="3600" dirty="0">
                <a:latin typeface="Jalnan OTF" panose="020B0600000101010101" pitchFamily="34" charset="-127"/>
                <a:ea typeface="Jalnan OTF" panose="020B0600000101010101" pitchFamily="34" charset="-127"/>
              </a:rPr>
              <a:t>/</a:t>
            </a:r>
            <a:endParaRPr lang="en-KR" sz="36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27925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>
            <a:extLst>
              <a:ext uri="{FF2B5EF4-FFF2-40B4-BE49-F238E27FC236}">
                <a16:creationId xmlns:a16="http://schemas.microsoft.com/office/drawing/2014/main" id="{7279DD81-80D9-0D84-C32A-F0FC06CD8BB1}"/>
              </a:ext>
            </a:extLst>
          </p:cNvPr>
          <p:cNvGrpSpPr/>
          <p:nvPr/>
        </p:nvGrpSpPr>
        <p:grpSpPr>
          <a:xfrm>
            <a:off x="426357" y="-1"/>
            <a:ext cx="11765645" cy="6257233"/>
            <a:chOff x="426357" y="-1"/>
            <a:chExt cx="11765645" cy="6257233"/>
          </a:xfrm>
        </p:grpSpPr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42181260-7412-21B0-37C1-6A4C3D583093}"/>
                </a:ext>
              </a:extLst>
            </p:cNvPr>
            <p:cNvSpPr/>
            <p:nvPr/>
          </p:nvSpPr>
          <p:spPr>
            <a:xfrm>
              <a:off x="426357" y="3513392"/>
              <a:ext cx="11765645" cy="2508051"/>
            </a:xfrm>
            <a:custGeom>
              <a:avLst/>
              <a:gdLst>
                <a:gd name="connsiteX0" fmla="*/ 11765645 w 11765645"/>
                <a:gd name="connsiteY0" fmla="*/ 0 h 2508051"/>
                <a:gd name="connsiteX1" fmla="*/ 11765645 w 11765645"/>
                <a:gd name="connsiteY1" fmla="*/ 1093308 h 2508051"/>
                <a:gd name="connsiteX2" fmla="*/ 10284025 w 11765645"/>
                <a:gd name="connsiteY2" fmla="*/ 2475535 h 2508051"/>
                <a:gd name="connsiteX3" fmla="*/ 10206573 w 11765645"/>
                <a:gd name="connsiteY3" fmla="*/ 2505465 h 2508051"/>
                <a:gd name="connsiteX4" fmla="*/ 10203593 w 11765645"/>
                <a:gd name="connsiteY4" fmla="*/ 2504924 h 2508051"/>
                <a:gd name="connsiteX5" fmla="*/ 10186991 w 11765645"/>
                <a:gd name="connsiteY5" fmla="*/ 2508051 h 2508051"/>
                <a:gd name="connsiteX6" fmla="*/ 109534 w 11765645"/>
                <a:gd name="connsiteY6" fmla="*/ 2508051 h 2508051"/>
                <a:gd name="connsiteX7" fmla="*/ 0 w 11765645"/>
                <a:gd name="connsiteY7" fmla="*/ 2405865 h 2508051"/>
                <a:gd name="connsiteX8" fmla="*/ 0 w 11765645"/>
                <a:gd name="connsiteY8" fmla="*/ 1837153 h 2508051"/>
                <a:gd name="connsiteX9" fmla="*/ 109534 w 11765645"/>
                <a:gd name="connsiteY9" fmla="*/ 1734967 h 2508051"/>
                <a:gd name="connsiteX10" fmla="*/ 9905922 w 11765645"/>
                <a:gd name="connsiteY10" fmla="*/ 1734967 h 2508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765645" h="2508051">
                  <a:moveTo>
                    <a:pt x="11765645" y="0"/>
                  </a:moveTo>
                  <a:lnTo>
                    <a:pt x="11765645" y="1093308"/>
                  </a:lnTo>
                  <a:lnTo>
                    <a:pt x="10284025" y="2475535"/>
                  </a:lnTo>
                  <a:cubicBezTo>
                    <a:pt x="10262637" y="2495488"/>
                    <a:pt x="10234605" y="2505465"/>
                    <a:pt x="10206573" y="2505465"/>
                  </a:cubicBezTo>
                  <a:lnTo>
                    <a:pt x="10203593" y="2504924"/>
                  </a:lnTo>
                  <a:lnTo>
                    <a:pt x="10186991" y="2508051"/>
                  </a:lnTo>
                  <a:lnTo>
                    <a:pt x="109534" y="2508051"/>
                  </a:lnTo>
                  <a:cubicBezTo>
                    <a:pt x="49040" y="2508051"/>
                    <a:pt x="0" y="2462301"/>
                    <a:pt x="0" y="2405865"/>
                  </a:cubicBezTo>
                  <a:lnTo>
                    <a:pt x="0" y="1837153"/>
                  </a:lnTo>
                  <a:cubicBezTo>
                    <a:pt x="0" y="1780717"/>
                    <a:pt x="49040" y="1734967"/>
                    <a:pt x="109534" y="1734967"/>
                  </a:cubicBezTo>
                  <a:lnTo>
                    <a:pt x="9905922" y="1734967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7EC62A21-BF55-6576-2E5F-7A25A73EED62}"/>
                </a:ext>
              </a:extLst>
            </p:cNvPr>
            <p:cNvSpPr/>
            <p:nvPr/>
          </p:nvSpPr>
          <p:spPr>
            <a:xfrm>
              <a:off x="569231" y="3521598"/>
              <a:ext cx="11622769" cy="2393213"/>
            </a:xfrm>
            <a:custGeom>
              <a:avLst/>
              <a:gdLst>
                <a:gd name="connsiteX0" fmla="*/ 11622769 w 11622769"/>
                <a:gd name="connsiteY0" fmla="*/ 0 h 2393213"/>
                <a:gd name="connsiteX1" fmla="*/ 11622769 w 11622769"/>
                <a:gd name="connsiteY1" fmla="*/ 942505 h 2393213"/>
                <a:gd name="connsiteX2" fmla="*/ 10095285 w 11622769"/>
                <a:gd name="connsiteY2" fmla="*/ 2367520 h 2393213"/>
                <a:gd name="connsiteX3" fmla="*/ 10038771 w 11622769"/>
                <a:gd name="connsiteY3" fmla="*/ 2389358 h 2393213"/>
                <a:gd name="connsiteX4" fmla="*/ 10031425 w 11622769"/>
                <a:gd name="connsiteY4" fmla="*/ 2388024 h 2393213"/>
                <a:gd name="connsiteX5" fmla="*/ 10003877 w 11622769"/>
                <a:gd name="connsiteY5" fmla="*/ 2393213 h 2393213"/>
                <a:gd name="connsiteX6" fmla="*/ 79924 w 11622769"/>
                <a:gd name="connsiteY6" fmla="*/ 2393213 h 2393213"/>
                <a:gd name="connsiteX7" fmla="*/ 0 w 11622769"/>
                <a:gd name="connsiteY7" fmla="*/ 2318651 h 2393213"/>
                <a:gd name="connsiteX8" fmla="*/ 0 w 11622769"/>
                <a:gd name="connsiteY8" fmla="*/ 1801323 h 2393213"/>
                <a:gd name="connsiteX9" fmla="*/ 79924 w 11622769"/>
                <a:gd name="connsiteY9" fmla="*/ 1726761 h 2393213"/>
                <a:gd name="connsiteX10" fmla="*/ 9771840 w 11622769"/>
                <a:gd name="connsiteY10" fmla="*/ 1726761 h 2393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22769" h="2393213">
                  <a:moveTo>
                    <a:pt x="11622769" y="0"/>
                  </a:moveTo>
                  <a:lnTo>
                    <a:pt x="11622769" y="942505"/>
                  </a:lnTo>
                  <a:lnTo>
                    <a:pt x="10095285" y="2367520"/>
                  </a:lnTo>
                  <a:cubicBezTo>
                    <a:pt x="10079679" y="2382079"/>
                    <a:pt x="10059225" y="2389358"/>
                    <a:pt x="10038771" y="2389358"/>
                  </a:cubicBezTo>
                  <a:lnTo>
                    <a:pt x="10031425" y="2388024"/>
                  </a:lnTo>
                  <a:lnTo>
                    <a:pt x="10003877" y="2393213"/>
                  </a:lnTo>
                  <a:lnTo>
                    <a:pt x="79924" y="2393213"/>
                  </a:lnTo>
                  <a:cubicBezTo>
                    <a:pt x="35783" y="2393213"/>
                    <a:pt x="0" y="2359831"/>
                    <a:pt x="0" y="2318651"/>
                  </a:cubicBezTo>
                  <a:lnTo>
                    <a:pt x="0" y="1801323"/>
                  </a:lnTo>
                  <a:cubicBezTo>
                    <a:pt x="0" y="1760144"/>
                    <a:pt x="35783" y="1726761"/>
                    <a:pt x="79924" y="1726761"/>
                  </a:cubicBezTo>
                  <a:lnTo>
                    <a:pt x="9771840" y="1726761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4A6289EC-0FB3-FEB9-63E4-D7A403C0C68E}"/>
                </a:ext>
              </a:extLst>
            </p:cNvPr>
            <p:cNvSpPr/>
            <p:nvPr/>
          </p:nvSpPr>
          <p:spPr>
            <a:xfrm>
              <a:off x="550091" y="3049626"/>
              <a:ext cx="11641909" cy="2835533"/>
            </a:xfrm>
            <a:custGeom>
              <a:avLst/>
              <a:gdLst>
                <a:gd name="connsiteX0" fmla="*/ 11641909 w 11641909"/>
                <a:gd name="connsiteY0" fmla="*/ 0 h 2835533"/>
                <a:gd name="connsiteX1" fmla="*/ 11641909 w 11641909"/>
                <a:gd name="connsiteY1" fmla="*/ 1384819 h 2835533"/>
                <a:gd name="connsiteX2" fmla="*/ 10372629 w 11641909"/>
                <a:gd name="connsiteY2" fmla="*/ 2568952 h 2835533"/>
                <a:gd name="connsiteX3" fmla="*/ 10075587 w 11641909"/>
                <a:gd name="connsiteY3" fmla="*/ 2835533 h 2835533"/>
                <a:gd name="connsiteX4" fmla="*/ 10081608 w 11641909"/>
                <a:gd name="connsiteY4" fmla="*/ 2517367 h 2835533"/>
                <a:gd name="connsiteX5" fmla="*/ 10083080 w 11641909"/>
                <a:gd name="connsiteY5" fmla="*/ 2379103 h 2835533"/>
                <a:gd name="connsiteX6" fmla="*/ 10079100 w 11641909"/>
                <a:gd name="connsiteY6" fmla="*/ 2388066 h 2835533"/>
                <a:gd name="connsiteX7" fmla="*/ 10065617 w 11641909"/>
                <a:gd name="connsiteY7" fmla="*/ 2393277 h 2835533"/>
                <a:gd name="connsiteX8" fmla="*/ 19068 w 11641909"/>
                <a:gd name="connsiteY8" fmla="*/ 2393277 h 2835533"/>
                <a:gd name="connsiteX9" fmla="*/ 0 w 11641909"/>
                <a:gd name="connsiteY9" fmla="*/ 2375488 h 2835533"/>
                <a:gd name="connsiteX10" fmla="*/ 0 w 11641909"/>
                <a:gd name="connsiteY10" fmla="*/ 2252067 h 2835533"/>
                <a:gd name="connsiteX11" fmla="*/ 19068 w 11641909"/>
                <a:gd name="connsiteY11" fmla="*/ 2234278 h 2835533"/>
                <a:gd name="connsiteX12" fmla="*/ 10065617 w 11641909"/>
                <a:gd name="connsiteY12" fmla="*/ 2234278 h 2835533"/>
                <a:gd name="connsiteX13" fmla="*/ 10084685 w 11641909"/>
                <a:gd name="connsiteY13" fmla="*/ 2252067 h 2835533"/>
                <a:gd name="connsiteX14" fmla="*/ 10084685 w 11641909"/>
                <a:gd name="connsiteY14" fmla="*/ 2290613 h 2835533"/>
                <a:gd name="connsiteX15" fmla="*/ 10087630 w 11641909"/>
                <a:gd name="connsiteY15" fmla="*/ 2169209 h 2835533"/>
                <a:gd name="connsiteX16" fmla="*/ 9630430 w 11641909"/>
                <a:gd name="connsiteY16" fmla="*/ 1876543 h 2835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641909" h="2835533">
                  <a:moveTo>
                    <a:pt x="11641909" y="0"/>
                  </a:moveTo>
                  <a:lnTo>
                    <a:pt x="11641909" y="1384819"/>
                  </a:lnTo>
                  <a:lnTo>
                    <a:pt x="10372629" y="2568952"/>
                  </a:lnTo>
                  <a:cubicBezTo>
                    <a:pt x="10326769" y="2611736"/>
                    <a:pt x="10130971" y="2818335"/>
                    <a:pt x="10075587" y="2835533"/>
                  </a:cubicBezTo>
                  <a:cubicBezTo>
                    <a:pt x="10079578" y="2748175"/>
                    <a:pt x="10080593" y="2635270"/>
                    <a:pt x="10081608" y="2517367"/>
                  </a:cubicBezTo>
                  <a:lnTo>
                    <a:pt x="10083080" y="2379103"/>
                  </a:lnTo>
                  <a:lnTo>
                    <a:pt x="10079100" y="2388066"/>
                  </a:lnTo>
                  <a:cubicBezTo>
                    <a:pt x="10075650" y="2391286"/>
                    <a:pt x="10070883" y="2393277"/>
                    <a:pt x="10065617" y="2393277"/>
                  </a:cubicBezTo>
                  <a:lnTo>
                    <a:pt x="19068" y="2393277"/>
                  </a:lnTo>
                  <a:cubicBezTo>
                    <a:pt x="8537" y="2393277"/>
                    <a:pt x="0" y="2385312"/>
                    <a:pt x="0" y="2375488"/>
                  </a:cubicBezTo>
                  <a:lnTo>
                    <a:pt x="0" y="2252067"/>
                  </a:lnTo>
                  <a:cubicBezTo>
                    <a:pt x="0" y="2242242"/>
                    <a:pt x="8537" y="2234278"/>
                    <a:pt x="19068" y="2234278"/>
                  </a:cubicBezTo>
                  <a:lnTo>
                    <a:pt x="10065617" y="2234278"/>
                  </a:lnTo>
                  <a:cubicBezTo>
                    <a:pt x="10076148" y="2234278"/>
                    <a:pt x="10084685" y="2242242"/>
                    <a:pt x="10084685" y="2252067"/>
                  </a:cubicBezTo>
                  <a:lnTo>
                    <a:pt x="10084685" y="2290613"/>
                  </a:lnTo>
                  <a:lnTo>
                    <a:pt x="10087630" y="2169209"/>
                  </a:lnTo>
                  <a:cubicBezTo>
                    <a:pt x="10041770" y="2126425"/>
                    <a:pt x="9584570" y="1919326"/>
                    <a:pt x="9630430" y="1876543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0C488575-2F06-8620-C599-EF042DFDCB69}"/>
                </a:ext>
              </a:extLst>
            </p:cNvPr>
            <p:cNvSpPr/>
            <p:nvPr/>
          </p:nvSpPr>
          <p:spPr>
            <a:xfrm>
              <a:off x="433694" y="-1"/>
              <a:ext cx="11758306" cy="5283904"/>
            </a:xfrm>
            <a:custGeom>
              <a:avLst/>
              <a:gdLst>
                <a:gd name="connsiteX0" fmla="*/ 5588047 w 11758306"/>
                <a:gd name="connsiteY0" fmla="*/ 0 h 5283904"/>
                <a:gd name="connsiteX1" fmla="*/ 11758306 w 11758306"/>
                <a:gd name="connsiteY1" fmla="*/ 0 h 5283904"/>
                <a:gd name="connsiteX2" fmla="*/ 11758306 w 11758306"/>
                <a:gd name="connsiteY2" fmla="*/ 3783926 h 5283904"/>
                <a:gd name="connsiteX3" fmla="*/ 10171989 w 11758306"/>
                <a:gd name="connsiteY3" fmla="*/ 5283904 h 5283904"/>
                <a:gd name="connsiteX4" fmla="*/ 0 w 11758306"/>
                <a:gd name="connsiteY4" fmla="*/ 5283904 h 528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58306" h="5283904">
                  <a:moveTo>
                    <a:pt x="5588047" y="0"/>
                  </a:moveTo>
                  <a:lnTo>
                    <a:pt x="11758306" y="0"/>
                  </a:lnTo>
                  <a:lnTo>
                    <a:pt x="11758306" y="3783926"/>
                  </a:lnTo>
                  <a:lnTo>
                    <a:pt x="10171989" y="5283904"/>
                  </a:lnTo>
                  <a:lnTo>
                    <a:pt x="0" y="528390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1327524" y="4592319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1112563" y="4843575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1334992" y="4747129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63663" y="5616660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05218" y="5622917"/>
              <a:ext cx="436890" cy="634315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25718" y="5432605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ea typeface="Tmon몬소리 Black" panose="02000A03000000000000" pitchFamily="2" charset="-127"/>
              </a:rPr>
              <a:t>JIU IT Major 20230124 PMJ, AEJ</a:t>
            </a:r>
            <a:endParaRPr lang="ko-KR" altLang="en-US" sz="16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7623EA-8F9E-61D3-5B8F-30EB2F6B5842}"/>
              </a:ext>
            </a:extLst>
          </p:cNvPr>
          <p:cNvSpPr txBox="1"/>
          <p:nvPr/>
        </p:nvSpPr>
        <p:spPr>
          <a:xfrm>
            <a:off x="3799096" y="2101210"/>
            <a:ext cx="8302625" cy="1046440"/>
          </a:xfrm>
          <a:prstGeom prst="rect">
            <a:avLst/>
          </a:prstGeom>
          <a:noFill/>
        </p:spPr>
        <p:txBody>
          <a:bodyPr wrap="square">
            <a:prstTxWarp prst="textPlain">
              <a:avLst>
                <a:gd name="adj" fmla="val 43422"/>
              </a:avLst>
            </a:prstTxWarp>
            <a:spAutoFit/>
          </a:bodyPr>
          <a:lstStyle/>
          <a:p>
            <a:pPr marL="0" lvl="1" indent="-457200" algn="ctr">
              <a:defRPr/>
            </a:pPr>
            <a:r>
              <a:rPr lang="en-US" altLang="ko-KR" sz="4800" b="1" kern="0" dirty="0">
                <a:ln w="19050">
                  <a:noFill/>
                </a:ln>
                <a:solidFill>
                  <a:prstClr val="white"/>
                </a:solidFill>
                <a:latin typeface="Nanum GaRamYeonGgoc" panose="02000503000000000000" pitchFamily="2" charset="-127"/>
                <a:ea typeface="Nanum GaRamYeonGgoc" panose="02000503000000000000" pitchFamily="2" charset="-127"/>
              </a:rPr>
              <a:t>Introduction to Java</a:t>
            </a:r>
          </a:p>
          <a:p>
            <a:pPr marL="0" lvl="1" indent="-457200" algn="ctr">
              <a:defRPr/>
            </a:pPr>
            <a:r>
              <a:rPr lang="en-US" altLang="ko-KR" sz="1400" kern="0" dirty="0">
                <a:solidFill>
                  <a:prstClr val="white"/>
                </a:solidFill>
              </a:rPr>
              <a:t>The term Java from Java island….</a:t>
            </a:r>
            <a:endParaRPr lang="ko-KR" altLang="en-US" sz="40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377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2. Boolean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D04855-961C-AFAA-3318-48D1DF2FB612}"/>
              </a:ext>
            </a:extLst>
          </p:cNvPr>
          <p:cNvSpPr txBox="1"/>
          <p:nvPr/>
        </p:nvSpPr>
        <p:spPr>
          <a:xfrm>
            <a:off x="207809" y="1693718"/>
            <a:ext cx="11878362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3.10.1 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Assuming that </a:t>
            </a:r>
            <a:r>
              <a:rPr lang="en-US" sz="32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x 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is </a:t>
            </a:r>
            <a:r>
              <a:rPr lang="en-US" sz="32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, </a:t>
            </a:r>
          </a:p>
          <a:p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show the result of the following Boolean expressions: </a:t>
            </a:r>
            <a:endParaRPr lang="en-US" sz="44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endParaRPr lang="en-US" sz="2800" dirty="0"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algn="ctr"/>
            <a:endParaRPr lang="en-US" sz="3600" dirty="0"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algn="ctr"/>
            <a:endParaRPr lang="en-US" sz="36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algn="ctr"/>
            <a:r>
              <a:rPr lang="en-US" sz="4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(</a:t>
            </a:r>
            <a:r>
              <a:rPr lang="en-US" sz="4800" b="1" dirty="0">
                <a:solidFill>
                  <a:srgbClr val="000CD6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true</a:t>
            </a:r>
            <a:r>
              <a:rPr lang="en-US" sz="4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) &amp;&amp; (</a:t>
            </a:r>
            <a:r>
              <a:rPr lang="en-US" sz="4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3 </a:t>
            </a:r>
            <a:r>
              <a:rPr lang="en-US" sz="4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&gt; </a:t>
            </a:r>
            <a:r>
              <a:rPr lang="en-US" sz="4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4</a:t>
            </a:r>
            <a:r>
              <a:rPr lang="en-US" sz="4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)</a:t>
            </a:r>
            <a:br>
              <a:rPr lang="en-US" sz="36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</a:br>
            <a:endParaRPr lang="en-US" sz="48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9007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2. Boolean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D04855-961C-AFAA-3318-48D1DF2FB612}"/>
              </a:ext>
            </a:extLst>
          </p:cNvPr>
          <p:cNvSpPr txBox="1"/>
          <p:nvPr/>
        </p:nvSpPr>
        <p:spPr>
          <a:xfrm>
            <a:off x="207809" y="1693718"/>
            <a:ext cx="11878362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3.10.1 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Assuming that </a:t>
            </a:r>
            <a:r>
              <a:rPr lang="en-US" sz="32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x 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is </a:t>
            </a:r>
            <a:r>
              <a:rPr lang="en-US" sz="32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, </a:t>
            </a:r>
          </a:p>
          <a:p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show the result of the following Boolean expressions: </a:t>
            </a:r>
            <a:endParaRPr lang="en-US" sz="44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endParaRPr lang="en-US" sz="2800" dirty="0"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algn="ctr"/>
            <a:endParaRPr lang="en-US" sz="3600" dirty="0"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algn="ctr"/>
            <a:endParaRPr lang="en-US" sz="36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algn="ctr"/>
            <a:r>
              <a:rPr lang="en-US" sz="4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(</a:t>
            </a:r>
            <a:r>
              <a:rPr lang="en-US" sz="4800" b="1" dirty="0">
                <a:solidFill>
                  <a:srgbClr val="000CD6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true</a:t>
            </a:r>
            <a:r>
              <a:rPr lang="en-US" sz="4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) &amp;&amp; (</a:t>
            </a:r>
            <a:r>
              <a:rPr lang="en-US" sz="4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3 </a:t>
            </a:r>
            <a:r>
              <a:rPr lang="en-US" sz="4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&gt; </a:t>
            </a:r>
            <a:r>
              <a:rPr lang="en-US" sz="4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4</a:t>
            </a:r>
            <a:r>
              <a:rPr lang="en-US" sz="4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)</a:t>
            </a:r>
            <a:br>
              <a:rPr lang="en-US" sz="36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</a:br>
            <a:endParaRPr lang="en-US" sz="48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B874F54-E579-9E02-02E6-4E8704A1F355}"/>
              </a:ext>
            </a:extLst>
          </p:cNvPr>
          <p:cNvSpPr/>
          <p:nvPr/>
        </p:nvSpPr>
        <p:spPr>
          <a:xfrm>
            <a:off x="3505336" y="2890134"/>
            <a:ext cx="5790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F271B35-1314-3B40-34A6-23D4E1526E7D}"/>
              </a:ext>
            </a:extLst>
          </p:cNvPr>
          <p:cNvSpPr/>
          <p:nvPr/>
        </p:nvSpPr>
        <p:spPr>
          <a:xfrm>
            <a:off x="8107661" y="2890134"/>
            <a:ext cx="6351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20ABCD-F07B-D7A2-F7EC-38D404963B83}"/>
              </a:ext>
            </a:extLst>
          </p:cNvPr>
          <p:cNvSpPr/>
          <p:nvPr/>
        </p:nvSpPr>
        <p:spPr>
          <a:xfrm>
            <a:off x="5543344" y="2901986"/>
            <a:ext cx="11881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&amp;&amp;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15246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2. Boolean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865634-7293-C2DD-D6D8-AE2BBDBD7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612" y="2012306"/>
            <a:ext cx="10236775" cy="380166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58D12B1-AB60-27AE-DA53-801D53F55347}"/>
              </a:ext>
            </a:extLst>
          </p:cNvPr>
          <p:cNvSpPr/>
          <p:nvPr/>
        </p:nvSpPr>
        <p:spPr>
          <a:xfrm>
            <a:off x="1894745" y="2880851"/>
            <a:ext cx="5790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B4A796-2B36-035D-098E-76A7198FDD2C}"/>
              </a:ext>
            </a:extLst>
          </p:cNvPr>
          <p:cNvSpPr/>
          <p:nvPr/>
        </p:nvSpPr>
        <p:spPr>
          <a:xfrm>
            <a:off x="4461298" y="2880851"/>
            <a:ext cx="5790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E7F0F4-0AEB-B68F-3B65-6844AA12DBF3}"/>
              </a:ext>
            </a:extLst>
          </p:cNvPr>
          <p:cNvSpPr/>
          <p:nvPr/>
        </p:nvSpPr>
        <p:spPr>
          <a:xfrm>
            <a:off x="1894745" y="3561614"/>
            <a:ext cx="5790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3243F2-6757-8B97-26E4-3B866EF55DEF}"/>
              </a:ext>
            </a:extLst>
          </p:cNvPr>
          <p:cNvSpPr/>
          <p:nvPr/>
        </p:nvSpPr>
        <p:spPr>
          <a:xfrm>
            <a:off x="4461298" y="4319394"/>
            <a:ext cx="5790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3A9CF21-D9CA-D946-C098-A9DAF0E9CEEE}"/>
              </a:ext>
            </a:extLst>
          </p:cNvPr>
          <p:cNvSpPr/>
          <p:nvPr/>
        </p:nvSpPr>
        <p:spPr>
          <a:xfrm>
            <a:off x="4461298" y="3582879"/>
            <a:ext cx="6351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56ECC38-2488-24CA-CE26-B24E5009068A}"/>
              </a:ext>
            </a:extLst>
          </p:cNvPr>
          <p:cNvSpPr/>
          <p:nvPr/>
        </p:nvSpPr>
        <p:spPr>
          <a:xfrm>
            <a:off x="1928303" y="4319394"/>
            <a:ext cx="6351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17C4472-17DC-DC9D-2E8C-D1266E621CF4}"/>
              </a:ext>
            </a:extLst>
          </p:cNvPr>
          <p:cNvSpPr/>
          <p:nvPr/>
        </p:nvSpPr>
        <p:spPr>
          <a:xfrm>
            <a:off x="1928303" y="5077174"/>
            <a:ext cx="6351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65523AB-9B0F-8204-30B3-E11E95C09C18}"/>
              </a:ext>
            </a:extLst>
          </p:cNvPr>
          <p:cNvSpPr/>
          <p:nvPr/>
        </p:nvSpPr>
        <p:spPr>
          <a:xfrm>
            <a:off x="4461298" y="5121753"/>
            <a:ext cx="6351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8584F40-5769-CF68-A749-F317F25DA3F6}"/>
              </a:ext>
            </a:extLst>
          </p:cNvPr>
          <p:cNvSpPr/>
          <p:nvPr/>
        </p:nvSpPr>
        <p:spPr>
          <a:xfrm>
            <a:off x="2567269" y="1060279"/>
            <a:ext cx="66239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True = 1, False = 0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71516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2. Boolean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D04855-961C-AFAA-3318-48D1DF2FB612}"/>
              </a:ext>
            </a:extLst>
          </p:cNvPr>
          <p:cNvSpPr txBox="1"/>
          <p:nvPr/>
        </p:nvSpPr>
        <p:spPr>
          <a:xfrm>
            <a:off x="207809" y="1693718"/>
            <a:ext cx="1187836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3.10.1 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Assuming that </a:t>
            </a:r>
            <a:r>
              <a:rPr lang="en-US" sz="32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x 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is </a:t>
            </a:r>
            <a:r>
              <a:rPr lang="en-US" sz="32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, </a:t>
            </a:r>
          </a:p>
          <a:p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show the result of the following Boolean expressions: </a:t>
            </a:r>
            <a:endParaRPr lang="en-US" sz="44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endParaRPr lang="en-US" sz="2800" dirty="0"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algn="ctr"/>
            <a:br>
              <a:rPr lang="en-US" sz="36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</a:br>
            <a:r>
              <a:rPr lang="en-US" sz="4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!(x &gt; </a:t>
            </a:r>
            <a:r>
              <a:rPr lang="en-US" sz="4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r>
              <a:rPr lang="en-US" sz="4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) &amp;&amp; (x &gt; </a:t>
            </a:r>
            <a:r>
              <a:rPr lang="en-US" sz="4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r>
              <a:rPr lang="en-US" sz="4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) </a:t>
            </a:r>
            <a:endParaRPr lang="en-US" sz="3600" dirty="0"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algn="ctr"/>
            <a:endParaRPr lang="en-US" sz="48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0715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2. Boolean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D04855-961C-AFAA-3318-48D1DF2FB612}"/>
              </a:ext>
            </a:extLst>
          </p:cNvPr>
          <p:cNvSpPr txBox="1"/>
          <p:nvPr/>
        </p:nvSpPr>
        <p:spPr>
          <a:xfrm>
            <a:off x="207809" y="1693718"/>
            <a:ext cx="1187836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3.10.1 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Assuming that </a:t>
            </a:r>
            <a:r>
              <a:rPr lang="en-US" sz="32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x 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is </a:t>
            </a:r>
            <a:r>
              <a:rPr lang="en-US" sz="32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, </a:t>
            </a:r>
          </a:p>
          <a:p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show the result of the following Boolean expressions: </a:t>
            </a:r>
            <a:endParaRPr lang="en-US" sz="44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endParaRPr lang="en-US" sz="2800" dirty="0"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algn="ctr"/>
            <a:br>
              <a:rPr lang="en-US" sz="36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</a:br>
            <a:r>
              <a:rPr lang="en-US" sz="4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!(x &gt; </a:t>
            </a:r>
            <a:r>
              <a:rPr lang="en-US" sz="4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r>
              <a:rPr lang="en-US" sz="4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) &amp;&amp; (x &gt; </a:t>
            </a:r>
            <a:r>
              <a:rPr lang="en-US" sz="4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r>
              <a:rPr lang="en-US" sz="4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) </a:t>
            </a:r>
            <a:endParaRPr lang="en-US" sz="3600" dirty="0"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algn="ctr"/>
            <a:endParaRPr lang="en-US" sz="48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D9F66C-92F6-900B-43BD-205E0ABC1CE1}"/>
              </a:ext>
            </a:extLst>
          </p:cNvPr>
          <p:cNvSpPr/>
          <p:nvPr/>
        </p:nvSpPr>
        <p:spPr>
          <a:xfrm>
            <a:off x="3477284" y="2890134"/>
            <a:ext cx="6351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79E086-C2B7-5C9B-A589-07E0210A283A}"/>
              </a:ext>
            </a:extLst>
          </p:cNvPr>
          <p:cNvSpPr/>
          <p:nvPr/>
        </p:nvSpPr>
        <p:spPr>
          <a:xfrm>
            <a:off x="8135713" y="2890134"/>
            <a:ext cx="5790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679BB9-41C4-AD48-CCF2-F0BE32B9AD70}"/>
              </a:ext>
            </a:extLst>
          </p:cNvPr>
          <p:cNvSpPr/>
          <p:nvPr/>
        </p:nvSpPr>
        <p:spPr>
          <a:xfrm>
            <a:off x="5543344" y="2901986"/>
            <a:ext cx="11881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&amp;&amp;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9846596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1397</TotalTime>
  <Words>1065</Words>
  <Application>Microsoft Macintosh PowerPoint</Application>
  <PresentationFormat>Widescreen</PresentationFormat>
  <Paragraphs>196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1" baseType="lpstr">
      <vt:lpstr>Jalnan OTF</vt:lpstr>
      <vt:lpstr>JetBrains Mono</vt:lpstr>
      <vt:lpstr>맑은 고딕</vt:lpstr>
      <vt:lpstr>Nanum GaRamYeonGgoc</vt:lpstr>
      <vt:lpstr>OpenSans</vt:lpstr>
      <vt:lpstr>Tmon몬소리 Black</vt:lpstr>
      <vt:lpstr>Arial</vt:lpstr>
      <vt:lpstr>1_Office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박민주</cp:lastModifiedBy>
  <cp:revision>20</cp:revision>
  <dcterms:created xsi:type="dcterms:W3CDTF">2022-12-26T07:40:36Z</dcterms:created>
  <dcterms:modified xsi:type="dcterms:W3CDTF">2023-01-30T07:21:16Z</dcterms:modified>
</cp:coreProperties>
</file>