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64" y="42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1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33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75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27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0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5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8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8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8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4076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2846CEB-92D3-4585-9DD1-8BAAE0DEC339}" type="datetime1">
              <a:rPr lang="ko-KR" altLang="en-US"/>
              <a:pPr lvl="0">
                <a:defRPr/>
              </a:pPr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EFAE2451-D61D-4E95-939E-1BBC06EE779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2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png"  /><Relationship Id="rId3" Type="http://schemas.openxmlformats.org/officeDocument/2006/relationships/image" Target="../media/image2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4"/>
          <p:cNvSpPr txBox="1">
            <a:spLocks noChangeArrowheads="1"/>
          </p:cNvSpPr>
          <p:nvPr/>
        </p:nvSpPr>
        <p:spPr>
          <a:xfrm>
            <a:off x="2566989" y="549276"/>
            <a:ext cx="743901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000" b="1">
                <a:latin typeface="Verdana"/>
                <a:ea typeface="맑은 고딕"/>
              </a:rPr>
              <a:t>메뉴 구성</a:t>
            </a:r>
            <a:endParaRPr lang="ko-KR" altLang="en-US" sz="1000" b="1">
              <a:latin typeface="Verdana"/>
              <a:ea typeface="맑은 고딕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>
          <a:xfrm>
            <a:off x="5578649" y="546102"/>
            <a:ext cx="951691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900">
                <a:latin typeface="Verdana"/>
                <a:ea typeface="맑은 고딕"/>
              </a:rPr>
              <a:t>메뉴 구성 화면</a:t>
            </a:r>
            <a:endParaRPr lang="ko-KR" altLang="en-US" sz="900">
              <a:latin typeface="Verdana"/>
              <a:ea typeface="맑은 고딕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>
          <a:xfrm>
            <a:off x="584560" y="513407"/>
            <a:ext cx="507004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b="1">
                <a:latin typeface="Verdana"/>
                <a:ea typeface="맑은 고딕"/>
              </a:rPr>
              <a:t>000</a:t>
            </a:r>
            <a:endParaRPr lang="en-US" altLang="ko-KR" sz="1200" b="1">
              <a:latin typeface="Verdana"/>
              <a:ea typeface="맑은 고딕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4263" y="1166361"/>
            <a:ext cx="8903472" cy="5220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33463" y="923489"/>
            <a:ext cx="2885587" cy="5934510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sp>
        <p:nvSpPr>
          <p:cNvPr id="10" name="타원 9"/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2</a:t>
            </a:r>
            <a:endParaRPr lang="ko-KR" altLang="en-US" b="1">
              <a:latin typeface="Verdana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테스트 진행률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테스트 진행률을 표시한다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>
          <a:xfrm>
            <a:off x="8666163" y="3182939"/>
            <a:ext cx="1585690" cy="544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문제 영단어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문제 영단어를 표시한다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>
          <a:xfrm>
            <a:off x="2566989" y="549276"/>
            <a:ext cx="1168910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000" b="1">
                <a:latin typeface="Verdana"/>
                <a:ea typeface="맑은 고딕"/>
              </a:rPr>
              <a:t>단어 테스트 화면</a:t>
            </a:r>
            <a:endParaRPr lang="ko-KR" altLang="en-US" sz="1000" b="1">
              <a:latin typeface="Verdana"/>
              <a:ea typeface="맑은 고딕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>
          <a:xfrm>
            <a:off x="5705475" y="557213"/>
            <a:ext cx="145905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900">
                <a:latin typeface="Verdana"/>
                <a:ea typeface="맑은 고딕"/>
              </a:rPr>
              <a:t>단어 테스트 화면에 적용</a:t>
            </a:r>
            <a:endParaRPr lang="ko-KR" altLang="en-US" sz="900">
              <a:latin typeface="Verdana"/>
              <a:ea typeface="맑은 고딕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b="1">
                <a:latin typeface="Verdana"/>
                <a:ea typeface="맑은 고딕"/>
              </a:rPr>
              <a:t>008</a:t>
            </a:r>
            <a:endParaRPr lang="en-US" altLang="ko-KR" sz="1200" b="1">
              <a:latin typeface="Verdana"/>
              <a:ea typeface="맑은 고딕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276682" y="788045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054865" y="3168290"/>
            <a:ext cx="2412485" cy="698860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111"/>
          <p:cNvSpPr/>
          <p:nvPr/>
        </p:nvSpPr>
        <p:spPr>
          <a:xfrm>
            <a:off x="2938246" y="3053876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4</a:t>
            </a:r>
            <a:endParaRPr lang="ko-KR" altLang="en-US" b="1">
              <a:latin typeface="Verdana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1</a:t>
            </a:r>
            <a:endParaRPr lang="ko-KR" altLang="en-US" b="1">
              <a:latin typeface="Verdana"/>
            </a:endParaRP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>
          <a:xfrm>
            <a:off x="8666163" y="1579564"/>
            <a:ext cx="2015295" cy="544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유닛 이름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선택한 유닛의 이름을 표시한다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0" name="타원 111"/>
          <p:cNvSpPr/>
          <p:nvPr/>
        </p:nvSpPr>
        <p:spPr>
          <a:xfrm>
            <a:off x="3479526" y="92664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1</a:t>
            </a:r>
            <a:endParaRPr lang="ko-KR" altLang="en-US" b="1">
              <a:latin typeface="Verdana"/>
            </a:endParaRPr>
          </a:p>
        </p:txBody>
      </p:sp>
      <p:sp>
        <p:nvSpPr>
          <p:cNvPr id="32" name="타원 111"/>
          <p:cNvSpPr/>
          <p:nvPr/>
        </p:nvSpPr>
        <p:spPr>
          <a:xfrm>
            <a:off x="3861985" y="150114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2</a:t>
            </a:r>
            <a:endParaRPr lang="ko-KR" altLang="en-US" b="1">
              <a:latin typeface="Verdan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13763" y="1600994"/>
            <a:ext cx="466790" cy="419158"/>
          </a:xfrm>
          <a:prstGeom prst="rect">
            <a:avLst/>
          </a:prstGeom>
        </p:spPr>
      </p:pic>
      <p:sp>
        <p:nvSpPr>
          <p:cNvPr id="34" name="타원 111"/>
          <p:cNvSpPr/>
          <p:nvPr/>
        </p:nvSpPr>
        <p:spPr>
          <a:xfrm>
            <a:off x="3693839" y="2124329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3</a:t>
            </a:r>
            <a:endParaRPr lang="ko-KR" altLang="en-US" b="1">
              <a:latin typeface="Verdan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57266" y="3346851"/>
            <a:ext cx="2071309" cy="390438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6" name="직선 화살표 연결선 15"/>
          <p:cNvCxnSpPr>
            <a:stCxn id="22" idx="3"/>
            <a:endCxn id="14" idx="1"/>
          </p:cNvCxnSpPr>
          <p:nvPr/>
        </p:nvCxnSpPr>
        <p:spPr>
          <a:xfrm>
            <a:off x="5467350" y="3517720"/>
            <a:ext cx="389916" cy="243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987406" y="4282285"/>
            <a:ext cx="2489469" cy="2171195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타원 111"/>
          <p:cNvSpPr/>
          <p:nvPr/>
        </p:nvSpPr>
        <p:spPr>
          <a:xfrm>
            <a:off x="3100309" y="436593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5</a:t>
            </a:r>
            <a:endParaRPr lang="ko-KR" altLang="en-US" b="1">
              <a:latin typeface="Verdana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8480426" y="4099607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/>
              </a:rPr>
              <a:t>4</a:t>
            </a:r>
            <a:endParaRPr kumimoji="0" lang="ko-KR" altLang="en-US" b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41" name="TextBox 4"/>
          <p:cNvSpPr txBox="1">
            <a:spLocks noChangeArrowheads="1"/>
          </p:cNvSpPr>
          <p:nvPr/>
        </p:nvSpPr>
        <p:spPr>
          <a:xfrm>
            <a:off x="8666163" y="4037695"/>
            <a:ext cx="2262158" cy="544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힌트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힌트 버튼 클릭 시</a:t>
            </a:r>
            <a:r>
              <a:rPr lang="en-US" altLang="ko-KR" sz="1000">
                <a:latin typeface="맑은 고딕"/>
                <a:ea typeface="맑은 고딕"/>
              </a:rPr>
              <a:t>, </a:t>
            </a:r>
            <a:r>
              <a:rPr lang="ko-KR" altLang="en-US" sz="1000">
                <a:latin typeface="맑은 고딕"/>
                <a:ea typeface="맑은 고딕"/>
              </a:rPr>
              <a:t>힌트를 표시한다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8480426" y="4954363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/>
              </a:rPr>
              <a:t>5</a:t>
            </a:r>
            <a:endParaRPr kumimoji="0" lang="ko-KR" altLang="en-US" b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43" name="TextBox 4"/>
          <p:cNvSpPr txBox="1">
            <a:spLocks noChangeArrowheads="1"/>
          </p:cNvSpPr>
          <p:nvPr/>
        </p:nvSpPr>
        <p:spPr>
          <a:xfrm>
            <a:off x="8666163" y="4892451"/>
            <a:ext cx="2563522" cy="544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정답 버튼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정답 버튼 클릭 시</a:t>
            </a:r>
            <a:r>
              <a:rPr lang="en-US" altLang="ko-KR" sz="1000">
                <a:latin typeface="맑은 고딕"/>
                <a:ea typeface="맑은 고딕"/>
              </a:rPr>
              <a:t>, </a:t>
            </a:r>
            <a:r>
              <a:rPr lang="ko-KR" altLang="en-US" sz="1000">
                <a:latin typeface="맑은 고딕"/>
                <a:ea typeface="맑은 고딕"/>
              </a:rPr>
              <a:t>다음 문제로 넘어간다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ko-KR" altLang="en-US" sz="10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90611" y="1004429"/>
            <a:ext cx="2675745" cy="5744489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sp>
        <p:nvSpPr>
          <p:cNvPr id="6" name="타원 119"/>
          <p:cNvSpPr/>
          <p:nvPr/>
        </p:nvSpPr>
        <p:spPr>
          <a:xfrm>
            <a:off x="2868815" y="240268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/>
              </a:rPr>
              <a:t>2</a:t>
            </a:r>
            <a:endParaRPr kumimoji="0" lang="ko-KR" altLang="en-US" b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7" name="타원 111"/>
          <p:cNvSpPr/>
          <p:nvPr/>
        </p:nvSpPr>
        <p:spPr>
          <a:xfrm>
            <a:off x="3628742" y="179359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1</a:t>
            </a:r>
            <a:endParaRPr lang="ko-KR" altLang="en-US" b="1">
              <a:latin typeface="Verdan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1</a:t>
            </a:r>
            <a:endParaRPr lang="ko-KR" altLang="en-US" b="1">
              <a:latin typeface="Verdana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>
          <a:xfrm>
            <a:off x="8666163" y="1579564"/>
            <a:ext cx="1585690" cy="544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점수 표시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테스트 점수를 표시한다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2</a:t>
            </a:r>
            <a:endParaRPr lang="ko-KR" altLang="en-US" b="1">
              <a:latin typeface="Verdana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>
          <a:xfrm>
            <a:off x="8666162" y="2457450"/>
            <a:ext cx="2556785" cy="4154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다시 공부하기 버튼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해당 유닛 단어 목록으로 이동할 수 있다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>
          <a:xfrm>
            <a:off x="8666163" y="3182939"/>
            <a:ext cx="1931939" cy="544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내 단어장 버튼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내 단어장으로 이동할 수 있다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>
          <a:xfrm>
            <a:off x="2566989" y="549276"/>
            <a:ext cx="1168910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000" b="1">
                <a:latin typeface="Verdana"/>
                <a:ea typeface="맑은 고딕"/>
              </a:rPr>
              <a:t>테스트 결과 화면</a:t>
            </a:r>
            <a:endParaRPr lang="ko-KR" altLang="en-US" sz="1000" b="1">
              <a:latin typeface="Verdana"/>
              <a:ea typeface="맑은 고딕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>
          <a:xfrm>
            <a:off x="5705475" y="557213"/>
            <a:ext cx="145905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900">
                <a:latin typeface="Verdana"/>
                <a:ea typeface="맑은 고딕"/>
              </a:rPr>
              <a:t>테스트 결과 화면에 적용</a:t>
            </a:r>
            <a:endParaRPr lang="ko-KR" altLang="en-US" sz="900">
              <a:latin typeface="Verdana"/>
              <a:ea typeface="맑은 고딕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b="1">
                <a:latin typeface="Verdana"/>
                <a:ea typeface="맑은 고딕"/>
              </a:rPr>
              <a:t>009</a:t>
            </a:r>
            <a:endParaRPr lang="en-US" altLang="ko-KR" sz="1200" b="1">
              <a:latin typeface="Verdana"/>
              <a:ea typeface="맑은 고딕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09835" y="3434806"/>
            <a:ext cx="2655541" cy="22992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119"/>
          <p:cNvSpPr/>
          <p:nvPr/>
        </p:nvSpPr>
        <p:spPr>
          <a:xfrm>
            <a:off x="2656245" y="332765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/>
              </a:rPr>
              <a:t>4</a:t>
            </a:r>
            <a:endParaRPr kumimoji="0" lang="ko-KR" altLang="en-US" b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26" name="타원 119"/>
          <p:cNvSpPr/>
          <p:nvPr/>
        </p:nvSpPr>
        <p:spPr>
          <a:xfrm>
            <a:off x="3259057" y="6342317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/>
              </a:rPr>
              <a:t>5</a:t>
            </a:r>
            <a:endParaRPr kumimoji="0" lang="ko-KR" altLang="en-US" b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0" name="타원 119"/>
          <p:cNvSpPr/>
          <p:nvPr/>
        </p:nvSpPr>
        <p:spPr>
          <a:xfrm>
            <a:off x="4171619" y="23894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509002" y="413496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/>
              </a:rPr>
              <a:t>4</a:t>
            </a:r>
            <a:endParaRPr kumimoji="0" lang="ko-KR" altLang="en-US" b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>
          <a:xfrm>
            <a:off x="8694739" y="4073049"/>
            <a:ext cx="2188420" cy="544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단어 설명 및 정답 여부 표시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문제 단어와 정답 여부를 표시한다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509002" y="502507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/>
              </a:rPr>
              <a:t>5</a:t>
            </a:r>
            <a:endParaRPr kumimoji="0" lang="ko-KR" altLang="en-US" b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5" name="TextBox 4"/>
          <p:cNvSpPr txBox="1">
            <a:spLocks noChangeArrowheads="1"/>
          </p:cNvSpPr>
          <p:nvPr/>
        </p:nvSpPr>
        <p:spPr>
          <a:xfrm>
            <a:off x="8694739" y="4963159"/>
            <a:ext cx="2316660" cy="544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틀린단어 추가 버튼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틀린단어를 단어장에 추가할 수 있다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ko-KR" altLang="en-US" sz="10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72" y="3182939"/>
            <a:ext cx="4978533" cy="1143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72" y="1919211"/>
            <a:ext cx="5010849" cy="1105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145745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여부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정답 여부를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 설명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 설명을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2233304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북마크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단어를 내 단어장에 추가할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단어 카드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072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단어 카드에 적용</a:t>
            </a:r>
            <a:endParaRPr lang="ko-KR" altLang="en-US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010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5" y="867395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010984" y="2187109"/>
            <a:ext cx="2503991" cy="685839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1958680" y="2123936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8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918115" y="2037821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4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6185807" y="2123936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3</a:t>
            </a:r>
            <a:endParaRPr lang="ko-KR" altLang="en-US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3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90614" y="975854"/>
            <a:ext cx="2683412" cy="58309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타원 111"/>
          <p:cNvSpPr/>
          <p:nvPr/>
        </p:nvSpPr>
        <p:spPr>
          <a:xfrm>
            <a:off x="3671032" y="1544396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1</a:t>
            </a:r>
            <a:endParaRPr lang="ko-KR" altLang="en-US" b="1">
              <a:latin typeface="Verdana"/>
            </a:endParaRPr>
          </a:p>
        </p:txBody>
      </p:sp>
      <p:sp>
        <p:nvSpPr>
          <p:cNvPr id="7" name="타원 111"/>
          <p:cNvSpPr/>
          <p:nvPr/>
        </p:nvSpPr>
        <p:spPr>
          <a:xfrm>
            <a:off x="2833252" y="339090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2</a:t>
            </a:r>
            <a:endParaRPr lang="ko-KR" altLang="en-US" b="1">
              <a:latin typeface="Verdan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1</a:t>
            </a:r>
            <a:endParaRPr lang="ko-KR" altLang="en-US" b="1">
              <a:latin typeface="Verdana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>
          <a:xfrm>
            <a:off x="8666163" y="1579564"/>
            <a:ext cx="1842171" cy="544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닉네임 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사용자의 닉네임을 표시한다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2</a:t>
            </a:r>
            <a:endParaRPr lang="ko-KR" altLang="en-US" b="1">
              <a:latin typeface="Verdana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사용자 학습 정보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사용자의 학습 정보를 표시한다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>
          <a:xfrm>
            <a:off x="2566989" y="549276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000" b="1">
                <a:latin typeface="Verdana"/>
                <a:ea typeface="맑은 고딕"/>
              </a:rPr>
              <a:t>마이페이지</a:t>
            </a:r>
            <a:endParaRPr lang="ko-KR" altLang="en-US" sz="1000" b="1">
              <a:latin typeface="Verdana"/>
              <a:ea typeface="맑은 고딕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>
          <a:xfrm>
            <a:off x="5705475" y="557213"/>
            <a:ext cx="1148071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900">
                <a:latin typeface="Verdana"/>
                <a:ea typeface="맑은 고딕"/>
              </a:rPr>
              <a:t>마이페이지에 적용</a:t>
            </a:r>
            <a:endParaRPr lang="ko-KR" altLang="en-US" sz="900">
              <a:latin typeface="Verdana"/>
              <a:ea typeface="맑은 고딕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b="1">
                <a:latin typeface="Verdana"/>
                <a:ea typeface="맑은 고딕"/>
              </a:rPr>
              <a:t>011</a:t>
            </a:r>
            <a:endParaRPr lang="en-US" altLang="ko-KR" sz="1200" b="1">
              <a:latin typeface="Verdana"/>
              <a:ea typeface="맑은 고딕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926120" y="3558986"/>
            <a:ext cx="2445041" cy="2051239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691412" y="1455726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6" name="타원 119">
            <a:extLst>
              <a:ext uri="{FF2B5EF4-FFF2-40B4-BE49-F238E27FC236}">
                <a16:creationId xmlns:a16="http://schemas.microsoft.com/office/drawing/2014/main" id="{F33F8DB9-7D40-4E4C-867B-7531A08A2B5F}"/>
              </a:ext>
            </a:extLst>
          </p:cNvPr>
          <p:cNvSpPr/>
          <p:nvPr/>
        </p:nvSpPr>
        <p:spPr>
          <a:xfrm>
            <a:off x="2691411" y="362483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670579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1758815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계정관리 메뉴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계정관리로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이동할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도움말 메뉴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도움말로 이동할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2015295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출력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버전 정보를 출력한다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환경설정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03265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환경설정에 적용</a:t>
            </a:r>
            <a:endParaRPr lang="ko-KR" altLang="en-US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012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884892" y="1532957"/>
            <a:ext cx="2001433" cy="888623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84891" y="2612443"/>
            <a:ext cx="2001433" cy="888623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882014" y="3691930"/>
            <a:ext cx="2490086" cy="62020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0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4"/>
          </a:xfrm>
          <a:prstGeom prst="rect">
            <a:avLst/>
          </a:prstGeom>
        </p:spPr>
      </p:pic>
      <p:sp>
        <p:nvSpPr>
          <p:cNvPr id="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669980" y="1358365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2903359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변경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닉네임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학년을 변경하는 화면으로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>
                <a:latin typeface="Verdana" panose="020B0604030504040204" pitchFamily="34" charset="0"/>
                <a:ea typeface="맑은 고딕" panose="020B0503020000020004" pitchFamily="50" charset="-127"/>
              </a:rPr>
              <a:t>초기화면</a:t>
            </a: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072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초기 화면에 적용</a:t>
            </a: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>
                <a:latin typeface="Verdana" panose="020B0604030504040204" pitchFamily="34" charset="0"/>
                <a:ea typeface="맑은 고딕" panose="020B0503020000020004" pitchFamily="50" charset="-127"/>
              </a:rPr>
              <a:t>001</a:t>
            </a: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827143" y="1547073"/>
            <a:ext cx="2321120" cy="1118126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1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1630575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닉네임 입력 칸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닉네임을 수정할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닉네임 초기화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닉네임을 초기화 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1713931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닉네임을 수정한다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>
                <a:latin typeface="Verdana" panose="020B0604030504040204" pitchFamily="34" charset="0"/>
                <a:ea typeface="맑은 고딕" panose="020B0503020000020004" pitchFamily="50" charset="-127"/>
              </a:rPr>
              <a:t>초기화면</a:t>
            </a: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072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초기 화면에 적용</a:t>
            </a: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>
                <a:latin typeface="Verdana" panose="020B0604030504040204" pitchFamily="34" charset="0"/>
                <a:ea typeface="맑은 고딕" panose="020B0503020000020004" pitchFamily="50" charset="-127"/>
              </a:rPr>
              <a:t>001</a:t>
            </a: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79" y="969489"/>
            <a:ext cx="2681095" cy="5805463"/>
          </a:xfrm>
          <a:prstGeom prst="rect">
            <a:avLst/>
          </a:prstGeom>
        </p:spPr>
      </p:pic>
      <p:sp>
        <p:nvSpPr>
          <p:cNvPr id="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516592" y="1899201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6" name="타원 119">
            <a:extLst>
              <a:ext uri="{FF2B5EF4-FFF2-40B4-BE49-F238E27FC236}">
                <a16:creationId xmlns:a16="http://schemas.microsoft.com/office/drawing/2014/main" id="{F33F8DB9-7D40-4E4C-867B-7531A08A2B5F}"/>
              </a:ext>
            </a:extLst>
          </p:cNvPr>
          <p:cNvSpPr/>
          <p:nvPr/>
        </p:nvSpPr>
        <p:spPr>
          <a:xfrm>
            <a:off x="3291900" y="6101591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5190339" y="1920659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9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050303" y="2595571"/>
            <a:ext cx="2236072" cy="747703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050303" y="1851946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5" name="타원 119">
            <a:extLst>
              <a:ext uri="{FF2B5EF4-FFF2-40B4-BE49-F238E27FC236}">
                <a16:creationId xmlns:a16="http://schemas.microsoft.com/office/drawing/2014/main" id="{F33F8DB9-7D40-4E4C-867B-7531A08A2B5F}"/>
              </a:ext>
            </a:extLst>
          </p:cNvPr>
          <p:cNvSpPr/>
          <p:nvPr/>
        </p:nvSpPr>
        <p:spPr>
          <a:xfrm>
            <a:off x="3291900" y="6101591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4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6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5190339" y="1920659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0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1803699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 이름 입력 칸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 이름을 입력할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 검색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 이름을 검색할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2015295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 표시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학교 이름 검색 시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해당되는 학교를 모두 출력한다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119">
            <a:extLst>
              <a:ext uri="{FF2B5EF4-FFF2-40B4-BE49-F238E27FC236}">
                <a16:creationId xmlns:a16="http://schemas.microsoft.com/office/drawing/2014/main" id="{F33F8DB9-7D40-4E4C-867B-7531A08A2B5F}"/>
              </a:ext>
            </a:extLst>
          </p:cNvPr>
          <p:cNvSpPr/>
          <p:nvPr/>
        </p:nvSpPr>
        <p:spPr>
          <a:xfrm>
            <a:off x="2940728" y="244685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509002" y="4174274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 smtClean="0">
                <a:solidFill>
                  <a:srgbClr val="FFFFFF"/>
                </a:solidFill>
                <a:latin typeface="Verdana" panose="020B0604030504040204" pitchFamily="34" charset="0"/>
              </a:rPr>
              <a:t>4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40" name="TextBox 4"/>
          <p:cNvSpPr txBox="1">
            <a:spLocks noChangeArrowheads="1"/>
          </p:cNvSpPr>
          <p:nvPr/>
        </p:nvSpPr>
        <p:spPr bwMode="auto">
          <a:xfrm>
            <a:off x="8694739" y="4112362"/>
            <a:ext cx="158569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입력한 학교로 수정한다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학교 변경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2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3035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Verdana" panose="020B0604030504040204" pitchFamily="34" charset="0"/>
                <a:ea typeface="맑은 고딕" panose="020B0503020000020004" pitchFamily="50" charset="-127"/>
              </a:rPr>
              <a:t>학교변경</a:t>
            </a: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화면에 적용</a:t>
            </a:r>
          </a:p>
        </p:txBody>
      </p:sp>
      <p:sp>
        <p:nvSpPr>
          <p:cNvPr id="43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015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79" y="969489"/>
            <a:ext cx="2681096" cy="5533783"/>
          </a:xfrm>
          <a:prstGeom prst="rect">
            <a:avLst/>
          </a:prstGeom>
          <a:ln>
            <a:noFill/>
          </a:ln>
        </p:spPr>
      </p:pic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516592" y="1899201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3" name="타원 119">
            <a:extLst>
              <a:ext uri="{FF2B5EF4-FFF2-40B4-BE49-F238E27FC236}">
                <a16:creationId xmlns:a16="http://schemas.microsoft.com/office/drawing/2014/main" id="{F33F8DB9-7D40-4E4C-867B-7531A08A2B5F}"/>
              </a:ext>
            </a:extLst>
          </p:cNvPr>
          <p:cNvSpPr/>
          <p:nvPr/>
        </p:nvSpPr>
        <p:spPr>
          <a:xfrm>
            <a:off x="3291900" y="6101591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34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5143906" y="1938097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158569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표시 칸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학년을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41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1713931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학년으로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수정한다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학년 선택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학년을 선택할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err="1" smtClean="0">
                <a:latin typeface="Verdana" panose="020B0604030504040204" pitchFamily="34" charset="0"/>
                <a:ea typeface="맑은 고딕" panose="020B0503020000020004" pitchFamily="50" charset="-127"/>
              </a:rPr>
              <a:t>학년변경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4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3035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Verdana" panose="020B0604030504040204" pitchFamily="34" charset="0"/>
                <a:ea typeface="맑은 고딕" panose="020B0503020000020004" pitchFamily="50" charset="-127"/>
              </a:rPr>
              <a:t>학년변경</a:t>
            </a: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화면에 적용</a:t>
            </a:r>
          </a:p>
        </p:txBody>
      </p:sp>
      <p:sp>
        <p:nvSpPr>
          <p:cNvPr id="45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016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9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3"/>
          </a:xfrm>
          <a:prstGeom prst="rect">
            <a:avLst/>
          </a:prstGeom>
        </p:spPr>
      </p:pic>
      <p:sp>
        <p:nvSpPr>
          <p:cNvPr id="28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669980" y="1358365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3422732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 메뉴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자주 찾는 도움말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취급 방침을 확인할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 화면으로 이동할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27143" y="1547073"/>
            <a:ext cx="2321120" cy="1118126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고객센터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1079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고객센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터</a:t>
            </a: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화면적용</a:t>
            </a:r>
            <a:endParaRPr lang="ko-KR" altLang="en-US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8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017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85852" y="975853"/>
            <a:ext cx="2657896" cy="5776941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sp>
        <p:nvSpPr>
          <p:cNvPr id="5" name="타원 111"/>
          <p:cNvSpPr/>
          <p:nvPr/>
        </p:nvSpPr>
        <p:spPr>
          <a:xfrm>
            <a:off x="4017670" y="121037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1</a:t>
            </a:r>
            <a:endParaRPr lang="ko-KR" altLang="en-US" b="1">
              <a:latin typeface="Verdan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1</a:t>
            </a:r>
            <a:endParaRPr lang="ko-KR" altLang="en-US" b="1">
              <a:latin typeface="Verdana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>
          <a:xfrm>
            <a:off x="8666163" y="1579564"/>
            <a:ext cx="1585690" cy="76020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로딩 화면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앱 실행 시</a:t>
            </a:r>
            <a:r>
              <a:rPr lang="en-US" altLang="ko-KR" sz="1000">
                <a:latin typeface="맑은 고딕"/>
                <a:ea typeface="맑은 고딕"/>
              </a:rPr>
              <a:t>,</a:t>
            </a:r>
            <a:r>
              <a:rPr lang="ko-KR" altLang="en-US" sz="1000">
                <a:latin typeface="맑은 고딕"/>
                <a:ea typeface="맑은 고딕"/>
              </a:rPr>
              <a:t> 버전 정보와</a:t>
            </a:r>
            <a:endParaRPr lang="ko-KR" altLang="en-US" sz="1000">
              <a:latin typeface="맑은 고딕"/>
              <a:ea typeface="맑은 고딕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사용자 정보를 체크한다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>
          <a:xfrm>
            <a:off x="2566989" y="549276"/>
            <a:ext cx="740908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000" b="1">
                <a:latin typeface="Verdana"/>
                <a:ea typeface="맑은 고딕"/>
              </a:rPr>
              <a:t>로딩 화면</a:t>
            </a:r>
            <a:endParaRPr lang="ko-KR" altLang="en-US" sz="1000" b="1">
              <a:latin typeface="Verdana"/>
              <a:ea typeface="맑은 고딕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>
          <a:xfrm>
            <a:off x="5578649" y="546102"/>
            <a:ext cx="1268296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900">
                <a:latin typeface="Verdana"/>
                <a:ea typeface="맑은 고딕"/>
              </a:rPr>
              <a:t>앱 실행 시 로딩 화면</a:t>
            </a:r>
            <a:endParaRPr lang="ko-KR" altLang="en-US" sz="900">
              <a:latin typeface="Verdana"/>
              <a:ea typeface="맑은 고딕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>
          <a:xfrm>
            <a:off x="584560" y="513407"/>
            <a:ext cx="507004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b="1">
                <a:latin typeface="Verdana"/>
                <a:ea typeface="맑은 고딕"/>
              </a:rPr>
              <a:t>000</a:t>
            </a:r>
            <a:endParaRPr lang="en-US" altLang="ko-KR" sz="1200" b="1">
              <a:latin typeface="Verdana"/>
              <a:ea typeface="맑은 고딕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79" y="969488"/>
            <a:ext cx="2681096" cy="5462285"/>
          </a:xfrm>
          <a:prstGeom prst="rect">
            <a:avLst/>
          </a:prstGeom>
          <a:ln>
            <a:noFill/>
          </a:ln>
        </p:spPr>
      </p:pic>
      <p:sp>
        <p:nvSpPr>
          <p:cNvPr id="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915802" y="209964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7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257679" y="603967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2060179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계정삭제 이유 선택 칸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 이유를 선택할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취소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회원탈퇴를 취소할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257314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회원탈퇴를 위한 다음 과정으로 넘어간다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4457608" y="603967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3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42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9541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회원탈퇴화면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3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3436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회원 탈퇴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화면에 적용</a:t>
            </a:r>
          </a:p>
        </p:txBody>
      </p:sp>
      <p:sp>
        <p:nvSpPr>
          <p:cNvPr id="44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018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9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79" y="969489"/>
            <a:ext cx="2681096" cy="5462286"/>
          </a:xfrm>
          <a:prstGeom prst="rect">
            <a:avLst/>
          </a:prstGeom>
        </p:spPr>
      </p:pic>
      <p:sp>
        <p:nvSpPr>
          <p:cNvPr id="24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915802" y="236458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257679" y="603967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1412566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 확인 칸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회원탈퇴를 확인한다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취소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회원탈퇴를 취소할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2098651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회원탈퇴를 정상적으로 진행한다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4457608" y="603967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3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41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12538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회원탈퇴확인화면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2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072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초기 화면에 적용</a:t>
            </a:r>
          </a:p>
        </p:txBody>
      </p:sp>
      <p:sp>
        <p:nvSpPr>
          <p:cNvPr id="43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019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3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534399" cy="58054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817225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6" name="타원 119">
            <a:extLst>
              <a:ext uri="{FF2B5EF4-FFF2-40B4-BE49-F238E27FC236}">
                <a16:creationId xmlns:a16="http://schemas.microsoft.com/office/drawing/2014/main" id="{F33F8DB9-7D40-4E4C-867B-7531A08A2B5F}"/>
              </a:ext>
            </a:extLst>
          </p:cNvPr>
          <p:cNvSpPr/>
          <p:nvPr/>
        </p:nvSpPr>
        <p:spPr>
          <a:xfrm>
            <a:off x="2936885" y="6443931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7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861628" y="483507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21884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1100" b="1" dirty="0">
                <a:latin typeface="맑은 고딕" panose="020B0503020000020004" pitchFamily="50" charset="-127"/>
              </a:rPr>
              <a:t>오류 </a:t>
            </a:r>
            <a:r>
              <a:rPr lang="ko-KR" altLang="en-US" sz="1100" b="1" dirty="0" smtClean="0">
                <a:latin typeface="맑은 고딕" panose="020B0503020000020004" pitchFamily="50" charset="-127"/>
              </a:rPr>
              <a:t>제보 란</a:t>
            </a:r>
            <a:endParaRPr lang="en-US" altLang="ko-KR" sz="1100" b="1" dirty="0">
              <a:latin typeface="맑은 고딕" panose="020B0503020000020004" pitchFamily="50" charset="-127"/>
            </a:endParaRPr>
          </a:p>
          <a:p>
            <a:pPr>
              <a:spcBef>
                <a:spcPct val="0"/>
              </a:spcBef>
              <a:buNone/>
            </a:pPr>
            <a:r>
              <a:rPr lang="ko-KR" altLang="en-US" sz="1000" dirty="0">
                <a:latin typeface="맑은 고딕" panose="020B0503020000020004" pitchFamily="50" charset="-127"/>
              </a:rPr>
              <a:t>프로그램 오류 내용을 </a:t>
            </a:r>
            <a:r>
              <a:rPr lang="ko-KR" altLang="en-US" sz="1000" dirty="0" smtClean="0">
                <a:latin typeface="맑은 고딕" panose="020B0503020000020004" pitchFamily="50" charset="-127"/>
              </a:rPr>
              <a:t>입력 받는다</a:t>
            </a:r>
            <a:r>
              <a:rPr lang="en-US" altLang="ko-KR" sz="1000" dirty="0">
                <a:latin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수집 동의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개인정보 수집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이용을 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동의 받는다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1547218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 제보 버튼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오류내용을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전송한다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9541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오류신고화면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26348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오류신고화면에 </a:t>
            </a: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적용</a:t>
            </a: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020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20420" y="894436"/>
            <a:ext cx="2747350" cy="5954038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sp>
        <p:nvSpPr>
          <p:cNvPr id="8" name="타원 7"/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1</a:t>
            </a:r>
            <a:endParaRPr lang="ko-KR" altLang="en-US" b="1">
              <a:latin typeface="Verdana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>
          <a:xfrm>
            <a:off x="8666163" y="1579564"/>
            <a:ext cx="1758815" cy="544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사용자 정보 입력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사용자의 정보 입력 받는다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2</a:t>
            </a:r>
            <a:endParaRPr lang="ko-KR" altLang="en-US" b="1">
              <a:latin typeface="Verdana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>
          <a:xfrm>
            <a:off x="8666163" y="2457450"/>
            <a:ext cx="2341562" cy="5693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시작하기 버튼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사용자 정보 입력 후</a:t>
            </a:r>
            <a:r>
              <a:rPr lang="en-US" altLang="ko-KR" sz="1000">
                <a:latin typeface="맑은 고딕"/>
                <a:ea typeface="맑은 고딕"/>
              </a:rPr>
              <a:t>,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메인화면으로 이동한다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>
          <a:xfrm>
            <a:off x="2566989" y="549276"/>
            <a:ext cx="1040670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000" b="1">
                <a:latin typeface="Verdana"/>
                <a:ea typeface="맑은 고딕"/>
              </a:rPr>
              <a:t>최초 실행 화면</a:t>
            </a:r>
            <a:endParaRPr lang="ko-KR" altLang="en-US" sz="1000" b="1">
              <a:latin typeface="Verdana"/>
              <a:ea typeface="맑은 고딕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>
          <a:xfrm>
            <a:off x="5506122" y="527808"/>
            <a:ext cx="1736373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900">
                <a:latin typeface="Verdana"/>
                <a:ea typeface="맑은 고딕"/>
              </a:rPr>
              <a:t>앱 설치 후</a:t>
            </a:r>
            <a:r>
              <a:rPr lang="en-US" altLang="ko-KR" sz="900">
                <a:latin typeface="Verdana"/>
                <a:ea typeface="맑은 고딕"/>
              </a:rPr>
              <a:t>, </a:t>
            </a:r>
            <a:r>
              <a:rPr lang="ko-KR" altLang="en-US" sz="900">
                <a:latin typeface="Verdana"/>
                <a:ea typeface="맑은 고딕"/>
              </a:rPr>
              <a:t>최초 실행 시 적용</a:t>
            </a:r>
            <a:endParaRPr lang="ko-KR" altLang="en-US" sz="900">
              <a:latin typeface="Verdana"/>
              <a:ea typeface="맑은 고딕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>
          <a:xfrm>
            <a:off x="584560" y="513407"/>
            <a:ext cx="507004" cy="2657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b="1">
                <a:latin typeface="Verdana"/>
                <a:ea typeface="맑은 고딕"/>
              </a:rPr>
              <a:t>001</a:t>
            </a:r>
            <a:endParaRPr lang="en-US" altLang="ko-KR" sz="1200" b="1">
              <a:latin typeface="Verdana"/>
              <a:ea typeface="맑은 고딕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111"/>
          <p:cNvSpPr/>
          <p:nvPr/>
        </p:nvSpPr>
        <p:spPr>
          <a:xfrm>
            <a:off x="2999250" y="3242436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1</a:t>
            </a:r>
            <a:endParaRPr lang="ko-KR" altLang="en-US" b="1">
              <a:latin typeface="Verdana"/>
            </a:endParaRPr>
          </a:p>
        </p:txBody>
      </p:sp>
      <p:sp>
        <p:nvSpPr>
          <p:cNvPr id="7" name="타원 111"/>
          <p:cNvSpPr/>
          <p:nvPr/>
        </p:nvSpPr>
        <p:spPr>
          <a:xfrm>
            <a:off x="3260301" y="6059299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2</a:t>
            </a:r>
            <a:endParaRPr lang="ko-KR" altLang="en-US" b="1">
              <a:latin typeface="Verdan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18280" y="3407696"/>
            <a:ext cx="2006170" cy="18405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4413" y="918704"/>
            <a:ext cx="2708974" cy="5869444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sp>
        <p:nvSpPr>
          <p:cNvPr id="8" name="타원 7"/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1</a:t>
            </a:r>
            <a:endParaRPr lang="ko-KR" altLang="en-US" b="1">
              <a:latin typeface="Verdana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>
          <a:xfrm>
            <a:off x="8666163" y="1579564"/>
            <a:ext cx="1758815" cy="544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사용자 정보 입력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사용자의 정보 입력 받는다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2</a:t>
            </a:r>
            <a:endParaRPr lang="ko-KR" altLang="en-US" b="1">
              <a:latin typeface="Verdana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>
          <a:xfrm>
            <a:off x="8666163" y="2457450"/>
            <a:ext cx="2341562" cy="5693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시작하기 버튼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사용자 정보 입력 후</a:t>
            </a:r>
            <a:r>
              <a:rPr lang="en-US" altLang="ko-KR" sz="1000">
                <a:latin typeface="맑은 고딕"/>
                <a:ea typeface="맑은 고딕"/>
              </a:rPr>
              <a:t>,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메인화면으로 이동한다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>
          <a:xfrm>
            <a:off x="2566989" y="549276"/>
            <a:ext cx="86772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000" b="1">
                <a:latin typeface="Verdana"/>
                <a:ea typeface="맑은 고딕"/>
              </a:rPr>
              <a:t>로그인 화면</a:t>
            </a:r>
            <a:endParaRPr lang="ko-KR" altLang="en-US" sz="1000" b="1">
              <a:latin typeface="Verdana"/>
              <a:ea typeface="맑은 고딕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>
          <a:xfrm>
            <a:off x="5506122" y="527808"/>
            <a:ext cx="1736373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900">
                <a:latin typeface="Verdana"/>
                <a:ea typeface="맑은 고딕"/>
              </a:rPr>
              <a:t>앱 설치 후</a:t>
            </a:r>
            <a:r>
              <a:rPr lang="en-US" altLang="ko-KR" sz="900">
                <a:latin typeface="Verdana"/>
                <a:ea typeface="맑은 고딕"/>
              </a:rPr>
              <a:t>, </a:t>
            </a:r>
            <a:r>
              <a:rPr lang="ko-KR" altLang="en-US" sz="900">
                <a:latin typeface="Verdana"/>
                <a:ea typeface="맑은 고딕"/>
              </a:rPr>
              <a:t>최초 실행 시 적용</a:t>
            </a:r>
            <a:endParaRPr lang="ko-KR" altLang="en-US" sz="900">
              <a:latin typeface="Verdana"/>
              <a:ea typeface="맑은 고딕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b="1">
                <a:latin typeface="Verdana"/>
                <a:ea typeface="맑은 고딕"/>
              </a:rPr>
              <a:t>002</a:t>
            </a:r>
            <a:endParaRPr lang="en-US" altLang="ko-KR" sz="1200" b="1">
              <a:latin typeface="Verdana"/>
              <a:ea typeface="맑은 고딕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111"/>
          <p:cNvSpPr/>
          <p:nvPr/>
        </p:nvSpPr>
        <p:spPr>
          <a:xfrm>
            <a:off x="2999250" y="3242436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1</a:t>
            </a:r>
            <a:endParaRPr lang="ko-KR" altLang="en-US" b="1">
              <a:latin typeface="Verdana"/>
            </a:endParaRPr>
          </a:p>
        </p:txBody>
      </p:sp>
      <p:sp>
        <p:nvSpPr>
          <p:cNvPr id="7" name="타원 111"/>
          <p:cNvSpPr/>
          <p:nvPr/>
        </p:nvSpPr>
        <p:spPr>
          <a:xfrm>
            <a:off x="3069801" y="5697349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2</a:t>
            </a:r>
            <a:endParaRPr lang="ko-KR" altLang="en-US" b="1">
              <a:latin typeface="Verdan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18280" y="3407696"/>
            <a:ext cx="1949020" cy="15072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13"/>
          <p:cNvSpPr/>
          <p:nvPr/>
        </p:nvSpPr>
        <p:spPr>
          <a:xfrm>
            <a:off x="3108754" y="6112796"/>
            <a:ext cx="2015695" cy="221328"/>
          </a:xfrm>
          <a:prstGeom prst="rect">
            <a:avLst/>
          </a:prstGeom>
          <a:noFill/>
          <a:ln w="19050" cap="flat" cmpd="sng" algn="ctr">
            <a:solidFill>
              <a:srgbClr val="c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타원 111"/>
          <p:cNvSpPr/>
          <p:nvPr/>
        </p:nvSpPr>
        <p:spPr>
          <a:xfrm>
            <a:off x="2984076" y="5973573"/>
            <a:ext cx="214313" cy="214312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>
            <a:normAutofit fontScale="62500" lnSpcReduction="2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Verdana"/>
              </a:rPr>
              <a:t>2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42" name="타원 11"/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lIns="0" tIns="0" rIns="0" bIns="0" anchor="ctr">
            <a:normAutofit fontScale="62500" lnSpcReduction="20000"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Verdana"/>
              </a:rPr>
              <a:t>3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43" name="TextBox 4"/>
          <p:cNvSpPr txBox="1">
            <a:spLocks noChangeArrowheads="1"/>
          </p:cNvSpPr>
          <p:nvPr/>
        </p:nvSpPr>
        <p:spPr>
          <a:xfrm>
            <a:off x="8666163" y="3182939"/>
            <a:ext cx="1788476" cy="52990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사용자 정보 찾기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사용자 정보를 찾을 수 있다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81095" y="956816"/>
            <a:ext cx="2665018" cy="58059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타원 7"/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1</a:t>
            </a:r>
            <a:endParaRPr lang="ko-KR" altLang="en-US" b="1">
              <a:latin typeface="Verdana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>
          <a:xfrm>
            <a:off x="8666163" y="1579564"/>
            <a:ext cx="1713931" cy="544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사용자 정보 표시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사용자의 정보를 표시한다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2</a:t>
            </a:r>
            <a:endParaRPr lang="ko-KR" altLang="en-US" b="1">
              <a:latin typeface="Verdana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>
          <a:xfrm>
            <a:off x="8666162" y="2457450"/>
            <a:ext cx="2963863" cy="4154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학습 시작 버튼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마지막으로 실행한 단어장으로 이동할 수 있다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>
          <a:xfrm>
            <a:off x="8666163" y="3182939"/>
            <a:ext cx="2451312" cy="544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나의 학습 기록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일별 학습 기록 표시 및 확인할 수 있다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>
          <a:xfrm>
            <a:off x="2566989" y="549276"/>
            <a:ext cx="1295547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000" b="1">
                <a:latin typeface="Verdana"/>
                <a:ea typeface="맑은 고딕"/>
              </a:rPr>
              <a:t>메인 화면</a:t>
            </a:r>
            <a:r>
              <a:rPr lang="en-US" altLang="ko-KR" sz="1000" b="1">
                <a:latin typeface="Verdana"/>
                <a:ea typeface="맑은 고딕"/>
              </a:rPr>
              <a:t>(Home)</a:t>
            </a:r>
            <a:endParaRPr lang="ko-KR" altLang="en-US" sz="1000" b="1">
              <a:latin typeface="Verdana"/>
              <a:ea typeface="맑은 고딕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>
          <a:xfrm>
            <a:off x="5676432" y="527808"/>
            <a:ext cx="1072730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900">
                <a:latin typeface="Verdana"/>
                <a:ea typeface="맑은 고딕"/>
              </a:rPr>
              <a:t>메인 화면에 적용</a:t>
            </a:r>
            <a:endParaRPr lang="ko-KR" altLang="en-US" sz="900">
              <a:latin typeface="Verdana"/>
              <a:ea typeface="맑은 고딕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b="1">
                <a:latin typeface="Verdana"/>
                <a:ea typeface="맑은 고딕"/>
              </a:rPr>
              <a:t>003</a:t>
            </a:r>
            <a:endParaRPr lang="en-US" altLang="ko-KR" sz="1200" b="1">
              <a:latin typeface="Verdana"/>
              <a:ea typeface="맑은 고딕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50034" y="1806503"/>
            <a:ext cx="2000699" cy="803275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타원 111"/>
          <p:cNvSpPr/>
          <p:nvPr/>
        </p:nvSpPr>
        <p:spPr>
          <a:xfrm>
            <a:off x="3004927" y="1650489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1</a:t>
            </a:r>
            <a:endParaRPr lang="ko-KR" altLang="en-US" b="1">
              <a:latin typeface="Verdana"/>
            </a:endParaRPr>
          </a:p>
        </p:txBody>
      </p:sp>
      <p:sp>
        <p:nvSpPr>
          <p:cNvPr id="6" name="타원 119"/>
          <p:cNvSpPr/>
          <p:nvPr/>
        </p:nvSpPr>
        <p:spPr>
          <a:xfrm>
            <a:off x="2748112" y="336208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7" name="타원 111"/>
          <p:cNvSpPr/>
          <p:nvPr/>
        </p:nvSpPr>
        <p:spPr>
          <a:xfrm>
            <a:off x="2724299" y="619996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  <a:latin typeface="Verdana"/>
              </a:rPr>
              <a:t>5</a:t>
            </a:r>
            <a:endParaRPr lang="ko-KR" altLang="en-US" b="1">
              <a:solidFill>
                <a:schemeClr val="bg1"/>
              </a:solidFill>
              <a:latin typeface="Verdan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40981" y="6340004"/>
            <a:ext cx="2559247" cy="353275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타원 111"/>
          <p:cNvSpPr/>
          <p:nvPr/>
        </p:nvSpPr>
        <p:spPr>
          <a:xfrm>
            <a:off x="3260895" y="276579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2</a:t>
            </a:r>
            <a:endParaRPr lang="ko-KR" altLang="en-US" b="1">
              <a:latin typeface="Verdan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73981" y="3504964"/>
            <a:ext cx="2526247" cy="1926748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8480426" y="4161519"/>
            <a:ext cx="214313" cy="2143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/>
              </a:rPr>
              <a:t>4</a:t>
            </a:r>
            <a:endParaRPr kumimoji="0" lang="ko-KR" altLang="en-US" b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>
          <a:xfrm>
            <a:off x="8666163" y="4099607"/>
            <a:ext cx="1803699" cy="544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학습 순위 확인 버튼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학습 순위를 확인할 수 있다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34" name="타원 111"/>
          <p:cNvSpPr/>
          <p:nvPr/>
        </p:nvSpPr>
        <p:spPr>
          <a:xfrm>
            <a:off x="2956245" y="5555546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  <a:latin typeface="Verdana"/>
              </a:rPr>
              <a:t>4</a:t>
            </a:r>
            <a:endParaRPr lang="ko-KR" altLang="en-US" b="1">
              <a:solidFill>
                <a:schemeClr val="bg1"/>
              </a:solidFill>
              <a:latin typeface="Verdan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509002" y="5140099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/>
              </a:rPr>
              <a:t>5</a:t>
            </a:r>
            <a:endParaRPr kumimoji="0" lang="ko-KR" altLang="en-US" b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9" name="TextBox 4"/>
          <p:cNvSpPr txBox="1">
            <a:spLocks noChangeArrowheads="1"/>
          </p:cNvSpPr>
          <p:nvPr/>
        </p:nvSpPr>
        <p:spPr>
          <a:xfrm>
            <a:off x="8694739" y="5078187"/>
            <a:ext cx="2534668" cy="544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하단 메뉴 버튼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버튼을 통해 각 화면으로 이동할 수 있다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ko-KR" altLang="en-US" sz="10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84280" y="978602"/>
            <a:ext cx="2540195" cy="57713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90613" y="971106"/>
            <a:ext cx="2533643" cy="5306310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sp>
        <p:nvSpPr>
          <p:cNvPr id="8" name="타원 7"/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1</a:t>
            </a:r>
            <a:endParaRPr lang="ko-KR" altLang="en-US" b="1">
              <a:latin typeface="Verdana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>
          <a:xfrm>
            <a:off x="8666163" y="1579564"/>
            <a:ext cx="2534668" cy="544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단어장 분류 탭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단어장 분류 기준 선택을 선택할 수 있다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2</a:t>
            </a:r>
            <a:endParaRPr lang="ko-KR" altLang="en-US" b="1">
              <a:latin typeface="Verdana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단어장 선택 버튼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단어장을 선택할 수 있다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>
          <a:xfrm>
            <a:off x="8666163" y="3182939"/>
            <a:ext cx="2874505" cy="48320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최근 학습 단어 확인 버튼</a:t>
            </a:r>
            <a:endParaRPr lang="ko-KR" altLang="en-US" sz="1100" b="1">
              <a:latin typeface="맑은 고딕"/>
              <a:ea typeface="맑은 고딕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ko-KR" altLang="en-US" sz="1000">
                <a:latin typeface="맑은 고딕"/>
              </a:rPr>
              <a:t>마지막으로 실행한 단어장으로 이동할 수 있다</a:t>
            </a:r>
            <a:r>
              <a:rPr lang="en-US" altLang="ko-KR" sz="1000">
                <a:latin typeface="맑은 고딕"/>
              </a:rPr>
              <a:t>.</a:t>
            </a:r>
            <a:endParaRPr lang="ko-KR" altLang="en-US" sz="1000">
              <a:latin typeface="맑은 고딕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>
          <a:xfrm>
            <a:off x="2566989" y="549276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000" b="1">
                <a:latin typeface="Verdana"/>
                <a:ea typeface="맑은 고딕"/>
              </a:rPr>
              <a:t>단어장</a:t>
            </a:r>
            <a:endParaRPr lang="ko-KR" altLang="en-US" sz="1000" b="1">
              <a:latin typeface="Verdana"/>
              <a:ea typeface="맑은 고딕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>
          <a:xfrm>
            <a:off x="5618724" y="549276"/>
            <a:ext cx="1188146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900">
                <a:latin typeface="Verdana"/>
                <a:ea typeface="맑은 고딕"/>
              </a:rPr>
              <a:t>단어장 화면에 적용</a:t>
            </a:r>
            <a:endParaRPr lang="ko-KR" altLang="en-US" sz="900">
              <a:latin typeface="Verdana"/>
              <a:ea typeface="맑은 고딕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b="1">
                <a:latin typeface="Verdana"/>
                <a:ea typeface="맑은 고딕"/>
              </a:rPr>
              <a:t>004</a:t>
            </a:r>
            <a:endParaRPr lang="en-US" altLang="ko-KR" sz="1200" b="1">
              <a:latin typeface="Verdana"/>
              <a:ea typeface="맑은 고딕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111"/>
          <p:cNvSpPr/>
          <p:nvPr/>
        </p:nvSpPr>
        <p:spPr>
          <a:xfrm>
            <a:off x="3221753" y="1296545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1</a:t>
            </a:r>
            <a:endParaRPr lang="ko-KR" altLang="en-US" b="1">
              <a:latin typeface="Verdana"/>
            </a:endParaRPr>
          </a:p>
        </p:txBody>
      </p:sp>
      <p:sp>
        <p:nvSpPr>
          <p:cNvPr id="6" name="타원 119"/>
          <p:cNvSpPr/>
          <p:nvPr/>
        </p:nvSpPr>
        <p:spPr>
          <a:xfrm>
            <a:off x="2654955" y="5783201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7" name="타원 111"/>
          <p:cNvSpPr/>
          <p:nvPr/>
        </p:nvSpPr>
        <p:spPr>
          <a:xfrm>
            <a:off x="2654269" y="259251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2</a:t>
            </a:r>
            <a:endParaRPr lang="ko-KR" altLang="en-US" b="1">
              <a:latin typeface="Verdan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07859" y="2725460"/>
            <a:ext cx="2421366" cy="1002244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07859" y="5918932"/>
            <a:ext cx="2516616" cy="396143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279" y="969744"/>
            <a:ext cx="2681096" cy="5781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2015295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단어장 이름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단어장 이름을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유닛 검색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교과서의 유닛을 검색할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2233304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유닛 카드 버튼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유닛 공부를 시작할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417772" y="539177"/>
            <a:ext cx="11689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교과서 </a:t>
            </a: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유닛 화면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072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유닛 화면에 적용</a:t>
            </a:r>
            <a:endParaRPr lang="ko-KR" altLang="en-US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005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701489" y="136525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25385" y="2359659"/>
            <a:ext cx="2598882" cy="1160461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281207" y="410200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4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6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691411" y="224671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3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8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479526" y="92664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4099607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 smtClean="0">
                <a:solidFill>
                  <a:srgbClr val="FFFFFF"/>
                </a:solidFill>
                <a:latin typeface="Verdana" panose="020B0604030504040204" pitchFamily="34" charset="0"/>
              </a:rPr>
              <a:t>4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8666163" y="4037695"/>
            <a:ext cx="2233304" cy="76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공부 방법 선택 창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유닛 카드 클릭 시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공부 방법을 선택할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3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280" y="969490"/>
            <a:ext cx="2681095" cy="581747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2015295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유닛 이름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유닛의 이름을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2662908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 뜻 보기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단어의 뜻을 숨기거나 표시할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단어 목록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3436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단어 목록 화면에 적용</a:t>
            </a:r>
            <a:endParaRPr lang="ko-KR" altLang="en-US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006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805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80" y="969489"/>
            <a:ext cx="2681095" cy="5798315"/>
          </a:xfrm>
          <a:prstGeom prst="rect">
            <a:avLst/>
          </a:prstGeom>
        </p:spPr>
      </p:pic>
      <p:sp>
        <p:nvSpPr>
          <p:cNvPr id="24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5109959" y="135628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3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701489" y="136525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6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479526" y="92664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8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677123" y="1938097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4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유닛 검색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교과서의 유닛을 검색할 수 있다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4099607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 smtClean="0">
                <a:solidFill>
                  <a:srgbClr val="FFFFFF"/>
                </a:solidFill>
                <a:latin typeface="Verdana" panose="020B0604030504040204" pitchFamily="34" charset="0"/>
              </a:rPr>
              <a:t>4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8666163" y="4037695"/>
            <a:ext cx="145745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 카드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 카드를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53" y="1536702"/>
            <a:ext cx="3591426" cy="3038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95E9561-C170-4AED-8912-625B07B3CA36}"/>
              </a:ext>
            </a:extLst>
          </p:cNvPr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666163" y="1579564"/>
            <a:ext cx="1284326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영단어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영단어를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A7475AD-1D36-4F9F-A3B6-5155824C7F6F}"/>
              </a:ext>
            </a:extLst>
          </p:cNvPr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중요도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중요도를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F22DB-2B78-4636-9F8C-03886F5313C8}"/>
              </a:ext>
            </a:extLst>
          </p:cNvPr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8666163" y="3182939"/>
            <a:ext cx="2117887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 설명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단어의 품사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뜻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예제를 표시한다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2566989" y="549276"/>
            <a:ext cx="7409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단어 카드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705475" y="557213"/>
            <a:ext cx="1072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단어 카드에 적용</a:t>
            </a:r>
            <a:endParaRPr lang="ko-KR" altLang="en-US" sz="900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007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5" y="867395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888352" y="2201396"/>
            <a:ext cx="1884361" cy="524303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242762" y="2511387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6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2582359" y="209424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28" name="타원 111">
            <a:extLst>
              <a:ext uri="{FF2B5EF4-FFF2-40B4-BE49-F238E27FC236}">
                <a16:creationId xmlns:a16="http://schemas.microsoft.com/office/drawing/2014/main" id="{2C0A3EB2-8298-41F4-B111-07E2A7D4A126}"/>
              </a:ext>
            </a:extLst>
          </p:cNvPr>
          <p:cNvSpPr/>
          <p:nvPr/>
        </p:nvSpPr>
        <p:spPr>
          <a:xfrm>
            <a:off x="3744685" y="2027565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 smtClean="0">
                <a:latin typeface="Verdana" pitchFamily="34" charset="0"/>
              </a:rPr>
              <a:t>3</a:t>
            </a:r>
            <a:endParaRPr lang="ko-KR" altLang="en-US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8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677</ep:Words>
  <ep:PresentationFormat>와이드스크린</ep:PresentationFormat>
  <ep:Paragraphs>330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2022-04-09T05:24:08.000</dcterms:created>
  <dc:creator>LG</dc:creator>
  <cp:lastModifiedBy>User</cp:lastModifiedBy>
  <dcterms:modified xsi:type="dcterms:W3CDTF">2022-06-16T13:29:38.962</dcterms:modified>
  <cp:revision>130</cp:revision>
  <dc:title>PowerPoint 프레젠테이션</dc:title>
  <cp:version/>
</cp:coreProperties>
</file>