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3"/>
  </p:notesMasterIdLst>
  <p:sldIdLst>
    <p:sldId id="264" r:id="rId2"/>
    <p:sldId id="270" r:id="rId3"/>
    <p:sldId id="262" r:id="rId4"/>
    <p:sldId id="288" r:id="rId5"/>
    <p:sldId id="303" r:id="rId6"/>
    <p:sldId id="298" r:id="rId7"/>
    <p:sldId id="328" r:id="rId8"/>
    <p:sldId id="309" r:id="rId9"/>
    <p:sldId id="310" r:id="rId10"/>
    <p:sldId id="333" r:id="rId11"/>
    <p:sldId id="289" r:id="rId12"/>
    <p:sldId id="292" r:id="rId13"/>
    <p:sldId id="334" r:id="rId14"/>
    <p:sldId id="300" r:id="rId15"/>
    <p:sldId id="299" r:id="rId16"/>
    <p:sldId id="324" r:id="rId17"/>
    <p:sldId id="304" r:id="rId18"/>
    <p:sldId id="301" r:id="rId19"/>
    <p:sldId id="323" r:id="rId20"/>
    <p:sldId id="325" r:id="rId21"/>
    <p:sldId id="306" r:id="rId22"/>
    <p:sldId id="291" r:id="rId23"/>
    <p:sldId id="337" r:id="rId24"/>
    <p:sldId id="331" r:id="rId25"/>
    <p:sldId id="332" r:id="rId26"/>
    <p:sldId id="297" r:id="rId27"/>
    <p:sldId id="318" r:id="rId28"/>
    <p:sldId id="320" r:id="rId29"/>
    <p:sldId id="295" r:id="rId30"/>
    <p:sldId id="319" r:id="rId31"/>
    <p:sldId id="307" r:id="rId32"/>
    <p:sldId id="338" r:id="rId33"/>
    <p:sldId id="311" r:id="rId34"/>
    <p:sldId id="308" r:id="rId35"/>
    <p:sldId id="327" r:id="rId36"/>
    <p:sldId id="339" r:id="rId37"/>
    <p:sldId id="326" r:id="rId38"/>
    <p:sldId id="293" r:id="rId39"/>
    <p:sldId id="335" r:id="rId40"/>
    <p:sldId id="312" r:id="rId41"/>
    <p:sldId id="336" r:id="rId42"/>
    <p:sldId id="314" r:id="rId43"/>
    <p:sldId id="322" r:id="rId44"/>
    <p:sldId id="330" r:id="rId45"/>
    <p:sldId id="315" r:id="rId46"/>
    <p:sldId id="316" r:id="rId47"/>
    <p:sldId id="329" r:id="rId48"/>
    <p:sldId id="294" r:id="rId49"/>
    <p:sldId id="290" r:id="rId50"/>
    <p:sldId id="317" r:id="rId51"/>
    <p:sldId id="284" r:id="rId52"/>
  </p:sldIdLst>
  <p:sldSz cx="12192000" cy="6858000"/>
  <p:notesSz cx="6858000" cy="9144000"/>
  <p:embeddedFontLst>
    <p:embeddedFont>
      <p:font typeface="맑은 고딕" panose="020B0503020000020004" pitchFamily="50" charset="-127"/>
      <p:regular r:id="rId54"/>
      <p:bold r:id="rId55"/>
    </p:embeddedFont>
    <p:embeddedFont>
      <p:font typeface="함초롬돋움" panose="020B0604000101010101" pitchFamily="50" charset="-127"/>
      <p:regular r:id="rId56"/>
      <p:bold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8" y="220"/>
      </p:cViewPr>
      <p:guideLst>
        <p:guide orient="horz" pos="2160"/>
        <p:guide pos="384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CA457-8B42-4C2F-B71D-5FA73284FA89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18D03-EB64-4C21-AA32-AD317F80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4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8D03-EB64-4C21-AA32-AD317F80BB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3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8D03-EB64-4C21-AA32-AD317F80BB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/ </a:t>
            </a:r>
            <a:r>
              <a:rPr lang="ko-KR" altLang="en-US" dirty="0" err="1"/>
              <a:t>파이토치</a:t>
            </a:r>
            <a:r>
              <a:rPr lang="en-US" altLang="ko-KR" dirty="0"/>
              <a:t>/ </a:t>
            </a:r>
            <a:r>
              <a:rPr lang="ko-KR" altLang="en-US" dirty="0" err="1"/>
              <a:t>파이큐티</a:t>
            </a:r>
            <a:r>
              <a:rPr lang="en-US" altLang="ko-KR" dirty="0"/>
              <a:t>/ </a:t>
            </a:r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파이참</a:t>
            </a:r>
            <a:r>
              <a:rPr lang="en-US" altLang="ko-KR" dirty="0"/>
              <a:t>/ </a:t>
            </a:r>
            <a:r>
              <a:rPr lang="ko-KR" altLang="en-US" dirty="0" err="1"/>
              <a:t>구글버트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8D03-EB64-4C21-AA32-AD317F80BB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6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순서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8D03-EB64-4C21-AA32-AD317F80BB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0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5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5803693" y="0"/>
            <a:ext cx="7317836" cy="6858000"/>
          </a:xfrm>
          <a:custGeom>
            <a:avLst/>
            <a:gdLst>
              <a:gd name="connsiteX0" fmla="*/ 3687660 w 7317836"/>
              <a:gd name="connsiteY0" fmla="*/ 1665701 h 6858000"/>
              <a:gd name="connsiteX1" fmla="*/ 2529257 w 7317836"/>
              <a:gd name="connsiteY1" fmla="*/ 2161637 h 6858000"/>
              <a:gd name="connsiteX2" fmla="*/ 2039309 w 7317836"/>
              <a:gd name="connsiteY2" fmla="*/ 3419422 h 6858000"/>
              <a:gd name="connsiteX3" fmla="*/ 2532856 w 7317836"/>
              <a:gd name="connsiteY3" fmla="*/ 4686793 h 6858000"/>
              <a:gd name="connsiteX4" fmla="*/ 3687660 w 7317836"/>
              <a:gd name="connsiteY4" fmla="*/ 5192299 h 6858000"/>
              <a:gd name="connsiteX5" fmla="*/ 4813706 w 7317836"/>
              <a:gd name="connsiteY5" fmla="*/ 4686793 h 6858000"/>
              <a:gd name="connsiteX6" fmla="*/ 5278510 w 7317836"/>
              <a:gd name="connsiteY6" fmla="*/ 3419422 h 6858000"/>
              <a:gd name="connsiteX7" fmla="*/ 4813706 w 7317836"/>
              <a:gd name="connsiteY7" fmla="*/ 2161637 h 6858000"/>
              <a:gd name="connsiteX8" fmla="*/ 3687660 w 7317836"/>
              <a:gd name="connsiteY8" fmla="*/ 1665701 h 6858000"/>
              <a:gd name="connsiteX9" fmla="*/ 3658902 w 7317836"/>
              <a:gd name="connsiteY9" fmla="*/ 0 h 6858000"/>
              <a:gd name="connsiteX10" fmla="*/ 5544361 w 7317836"/>
              <a:gd name="connsiteY10" fmla="*/ 447518 h 6858000"/>
              <a:gd name="connsiteX11" fmla="*/ 6837647 w 7317836"/>
              <a:gd name="connsiteY11" fmla="*/ 1652783 h 6858000"/>
              <a:gd name="connsiteX12" fmla="*/ 7317836 w 7317836"/>
              <a:gd name="connsiteY12" fmla="*/ 3409851 h 6858000"/>
              <a:gd name="connsiteX13" fmla="*/ 6837647 w 7317836"/>
              <a:gd name="connsiteY13" fmla="*/ 5181110 h 6858000"/>
              <a:gd name="connsiteX14" fmla="*/ 5544361 w 7317836"/>
              <a:gd name="connsiteY14" fmla="*/ 6402688 h 6858000"/>
              <a:gd name="connsiteX15" fmla="*/ 3658902 w 7317836"/>
              <a:gd name="connsiteY15" fmla="*/ 6858000 h 6858000"/>
              <a:gd name="connsiteX16" fmla="*/ 1773474 w 7317836"/>
              <a:gd name="connsiteY16" fmla="*/ 6404810 h 6858000"/>
              <a:gd name="connsiteX17" fmla="*/ 480188 w 7317836"/>
              <a:gd name="connsiteY17" fmla="*/ 5185369 h 6858000"/>
              <a:gd name="connsiteX18" fmla="*/ 0 w 7317836"/>
              <a:gd name="connsiteY18" fmla="*/ 3409851 h 6858000"/>
              <a:gd name="connsiteX19" fmla="*/ 480188 w 7317836"/>
              <a:gd name="connsiteY19" fmla="*/ 1648524 h 6858000"/>
              <a:gd name="connsiteX20" fmla="*/ 1773474 w 7317836"/>
              <a:gd name="connsiteY20" fmla="*/ 445396 h 6858000"/>
              <a:gd name="connsiteX21" fmla="*/ 3658902 w 7317836"/>
              <a:gd name="connsiteY2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17836" h="6858000">
                <a:moveTo>
                  <a:pt x="3687660" y="1665701"/>
                </a:moveTo>
                <a:cubicBezTo>
                  <a:pt x="3229048" y="1675287"/>
                  <a:pt x="2842914" y="1840594"/>
                  <a:pt x="2529257" y="2161637"/>
                </a:cubicBezTo>
                <a:cubicBezTo>
                  <a:pt x="2215601" y="2482679"/>
                  <a:pt x="2052290" y="2901941"/>
                  <a:pt x="2039309" y="3419422"/>
                </a:cubicBezTo>
                <a:cubicBezTo>
                  <a:pt x="2052887" y="3937720"/>
                  <a:pt x="2217408" y="4360172"/>
                  <a:pt x="2532856" y="4686793"/>
                </a:cubicBezTo>
                <a:cubicBezTo>
                  <a:pt x="2848304" y="5013415"/>
                  <a:pt x="3233244" y="5181927"/>
                  <a:pt x="3687660" y="5192299"/>
                </a:cubicBezTo>
                <a:cubicBezTo>
                  <a:pt x="4139672" y="5181927"/>
                  <a:pt x="4515026" y="5013415"/>
                  <a:pt x="4813706" y="4686793"/>
                </a:cubicBezTo>
                <a:cubicBezTo>
                  <a:pt x="5112402" y="4360172"/>
                  <a:pt x="5267337" y="3937720"/>
                  <a:pt x="5278510" y="3419422"/>
                </a:cubicBezTo>
                <a:cubicBezTo>
                  <a:pt x="5267337" y="2901941"/>
                  <a:pt x="5112402" y="2482679"/>
                  <a:pt x="4813706" y="2161637"/>
                </a:cubicBezTo>
                <a:cubicBezTo>
                  <a:pt x="4515026" y="1840594"/>
                  <a:pt x="4139672" y="1675287"/>
                  <a:pt x="3687660" y="1665701"/>
                </a:cubicBezTo>
                <a:close/>
                <a:moveTo>
                  <a:pt x="3658902" y="0"/>
                </a:moveTo>
                <a:cubicBezTo>
                  <a:pt x="4367682" y="5720"/>
                  <a:pt x="4996158" y="154888"/>
                  <a:pt x="5544361" y="447518"/>
                </a:cubicBezTo>
                <a:cubicBezTo>
                  <a:pt x="6092565" y="740148"/>
                  <a:pt x="6523661" y="1141903"/>
                  <a:pt x="6837647" y="1652783"/>
                </a:cubicBezTo>
                <a:cubicBezTo>
                  <a:pt x="7151633" y="2163664"/>
                  <a:pt x="7311691" y="2749348"/>
                  <a:pt x="7317836" y="3409851"/>
                </a:cubicBezTo>
                <a:cubicBezTo>
                  <a:pt x="7311691" y="4073828"/>
                  <a:pt x="7151633" y="4664258"/>
                  <a:pt x="6837647" y="5181110"/>
                </a:cubicBezTo>
                <a:cubicBezTo>
                  <a:pt x="6523661" y="5697963"/>
                  <a:pt x="6092565" y="6105155"/>
                  <a:pt x="5544361" y="6402688"/>
                </a:cubicBezTo>
                <a:cubicBezTo>
                  <a:pt x="4996158" y="6700221"/>
                  <a:pt x="4367682" y="6851997"/>
                  <a:pt x="3658902" y="6858000"/>
                </a:cubicBezTo>
                <a:cubicBezTo>
                  <a:pt x="2950137" y="6852170"/>
                  <a:pt x="2321661" y="6701101"/>
                  <a:pt x="1773474" y="6404810"/>
                </a:cubicBezTo>
                <a:cubicBezTo>
                  <a:pt x="1225270" y="6108518"/>
                  <a:pt x="794175" y="5702048"/>
                  <a:pt x="480188" y="5185369"/>
                </a:cubicBezTo>
                <a:cubicBezTo>
                  <a:pt x="166203" y="4668690"/>
                  <a:pt x="6128" y="4076845"/>
                  <a:pt x="0" y="3409851"/>
                </a:cubicBezTo>
                <a:cubicBezTo>
                  <a:pt x="6128" y="2746331"/>
                  <a:pt x="166203" y="2159232"/>
                  <a:pt x="480188" y="1648524"/>
                </a:cubicBezTo>
                <a:cubicBezTo>
                  <a:pt x="794175" y="1137817"/>
                  <a:pt x="1225270" y="736769"/>
                  <a:pt x="1773474" y="445396"/>
                </a:cubicBezTo>
                <a:cubicBezTo>
                  <a:pt x="2321661" y="154008"/>
                  <a:pt x="2950137" y="5548"/>
                  <a:pt x="36589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165719" y="1"/>
            <a:ext cx="6026281" cy="6857999"/>
          </a:xfrm>
          <a:custGeom>
            <a:avLst/>
            <a:gdLst>
              <a:gd name="connsiteX0" fmla="*/ 0 w 6026281"/>
              <a:gd name="connsiteY0" fmla="*/ 0 h 6857999"/>
              <a:gd name="connsiteX1" fmla="*/ 6026281 w 6026281"/>
              <a:gd name="connsiteY1" fmla="*/ 0 h 6857999"/>
              <a:gd name="connsiteX2" fmla="*/ 6026281 w 6026281"/>
              <a:gd name="connsiteY2" fmla="*/ 1623068 h 6857999"/>
              <a:gd name="connsiteX3" fmla="*/ 4030164 w 6026281"/>
              <a:gd name="connsiteY3" fmla="*/ 1623068 h 6857999"/>
              <a:gd name="connsiteX4" fmla="*/ 4030164 w 6026281"/>
              <a:gd name="connsiteY4" fmla="*/ 6857999 h 6857999"/>
              <a:gd name="connsiteX5" fmla="*/ 1986342 w 6026281"/>
              <a:gd name="connsiteY5" fmla="*/ 6857999 h 6857999"/>
              <a:gd name="connsiteX6" fmla="*/ 1986342 w 6026281"/>
              <a:gd name="connsiteY6" fmla="*/ 1623068 h 6857999"/>
              <a:gd name="connsiteX7" fmla="*/ 0 w 6026281"/>
              <a:gd name="connsiteY7" fmla="*/ 16230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6281" h="6857999">
                <a:moveTo>
                  <a:pt x="0" y="0"/>
                </a:moveTo>
                <a:lnTo>
                  <a:pt x="6026281" y="0"/>
                </a:lnTo>
                <a:lnTo>
                  <a:pt x="6026281" y="1623068"/>
                </a:lnTo>
                <a:lnTo>
                  <a:pt x="4030164" y="1623068"/>
                </a:lnTo>
                <a:lnTo>
                  <a:pt x="4030164" y="6857999"/>
                </a:lnTo>
                <a:lnTo>
                  <a:pt x="1986342" y="6857999"/>
                </a:lnTo>
                <a:lnTo>
                  <a:pt x="1986342" y="1623068"/>
                </a:lnTo>
                <a:lnTo>
                  <a:pt x="0" y="16230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515600"/>
              <a:gd name="connsiteY0" fmla="*/ 0 h 5915024"/>
              <a:gd name="connsiteX1" fmla="*/ 10515600 w 10515600"/>
              <a:gd name="connsiteY1" fmla="*/ 0 h 5915024"/>
              <a:gd name="connsiteX2" fmla="*/ 10515600 w 10515600"/>
              <a:gd name="connsiteY2" fmla="*/ 5915024 h 5915024"/>
              <a:gd name="connsiteX3" fmla="*/ 0 w 10515600"/>
              <a:gd name="connsiteY3" fmla="*/ 5915024 h 591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0" h="5915024">
                <a:moveTo>
                  <a:pt x="0" y="0"/>
                </a:moveTo>
                <a:lnTo>
                  <a:pt x="10515600" y="0"/>
                </a:lnTo>
                <a:lnTo>
                  <a:pt x="10515600" y="5915024"/>
                </a:lnTo>
                <a:lnTo>
                  <a:pt x="0" y="59150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914401" y="2267339"/>
            <a:ext cx="3676261" cy="3676261"/>
          </a:xfrm>
          <a:custGeom>
            <a:avLst/>
            <a:gdLst>
              <a:gd name="connsiteX0" fmla="*/ 0 w 3676261"/>
              <a:gd name="connsiteY0" fmla="*/ 0 h 3676261"/>
              <a:gd name="connsiteX1" fmla="*/ 3676261 w 3676261"/>
              <a:gd name="connsiteY1" fmla="*/ 0 h 3676261"/>
              <a:gd name="connsiteX2" fmla="*/ 3676261 w 3676261"/>
              <a:gd name="connsiteY2" fmla="*/ 3676261 h 3676261"/>
              <a:gd name="connsiteX3" fmla="*/ 0 w 3676261"/>
              <a:gd name="connsiteY3" fmla="*/ 3676261 h 36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261" h="3676261">
                <a:moveTo>
                  <a:pt x="0" y="0"/>
                </a:moveTo>
                <a:lnTo>
                  <a:pt x="3676261" y="0"/>
                </a:lnTo>
                <a:lnTo>
                  <a:pt x="3676261" y="3676261"/>
                </a:lnTo>
                <a:lnTo>
                  <a:pt x="0" y="36762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8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3389376" y="902208"/>
            <a:ext cx="7888224" cy="5955792"/>
          </a:xfrm>
          <a:custGeom>
            <a:avLst/>
            <a:gdLst>
              <a:gd name="connsiteX0" fmla="*/ 0 w 7888224"/>
              <a:gd name="connsiteY0" fmla="*/ 0 h 5955792"/>
              <a:gd name="connsiteX1" fmla="*/ 7888224 w 7888224"/>
              <a:gd name="connsiteY1" fmla="*/ 0 h 5955792"/>
              <a:gd name="connsiteX2" fmla="*/ 7888224 w 7888224"/>
              <a:gd name="connsiteY2" fmla="*/ 5955792 h 5955792"/>
              <a:gd name="connsiteX3" fmla="*/ 0 w 7888224"/>
              <a:gd name="connsiteY3" fmla="*/ 5955792 h 595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8224" h="5955792">
                <a:moveTo>
                  <a:pt x="0" y="0"/>
                </a:moveTo>
                <a:lnTo>
                  <a:pt x="7888224" y="0"/>
                </a:lnTo>
                <a:lnTo>
                  <a:pt x="7888224" y="5955792"/>
                </a:lnTo>
                <a:lnTo>
                  <a:pt x="0" y="59557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 hasCustomPrompt="1"/>
          </p:nvPr>
        </p:nvSpPr>
        <p:spPr>
          <a:xfrm>
            <a:off x="1506161" y="3453674"/>
            <a:ext cx="3851232" cy="2416615"/>
          </a:xfrm>
          <a:custGeom>
            <a:avLst/>
            <a:gdLst>
              <a:gd name="connsiteX0" fmla="*/ 0 w 3851232"/>
              <a:gd name="connsiteY0" fmla="*/ 0 h 2416615"/>
              <a:gd name="connsiteX1" fmla="*/ 3851232 w 3851232"/>
              <a:gd name="connsiteY1" fmla="*/ 0 h 2416615"/>
              <a:gd name="connsiteX2" fmla="*/ 3851232 w 3851232"/>
              <a:gd name="connsiteY2" fmla="*/ 2416615 h 2416615"/>
              <a:gd name="connsiteX3" fmla="*/ 0 w 3851232"/>
              <a:gd name="connsiteY3" fmla="*/ 2416615 h 241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1232" h="2416615">
                <a:moveTo>
                  <a:pt x="0" y="0"/>
                </a:moveTo>
                <a:lnTo>
                  <a:pt x="3851232" y="0"/>
                </a:lnTo>
                <a:lnTo>
                  <a:pt x="3851232" y="2416615"/>
                </a:lnTo>
                <a:lnTo>
                  <a:pt x="0" y="24166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7" name="Freeform 6"/>
          <p:cNvSpPr>
            <a:spLocks noGrp="1"/>
          </p:cNvSpPr>
          <p:nvPr>
            <p:ph type="pic" sz="quarter" idx="11" hasCustomPrompt="1"/>
          </p:nvPr>
        </p:nvSpPr>
        <p:spPr>
          <a:xfrm>
            <a:off x="6834607" y="3453674"/>
            <a:ext cx="3851232" cy="2416615"/>
          </a:xfrm>
          <a:custGeom>
            <a:avLst/>
            <a:gdLst>
              <a:gd name="connsiteX0" fmla="*/ 0 w 3851232"/>
              <a:gd name="connsiteY0" fmla="*/ 0 h 2416615"/>
              <a:gd name="connsiteX1" fmla="*/ 3851232 w 3851232"/>
              <a:gd name="connsiteY1" fmla="*/ 0 h 2416615"/>
              <a:gd name="connsiteX2" fmla="*/ 3851232 w 3851232"/>
              <a:gd name="connsiteY2" fmla="*/ 2416615 h 2416615"/>
              <a:gd name="connsiteX3" fmla="*/ 0 w 3851232"/>
              <a:gd name="connsiteY3" fmla="*/ 2416615 h 241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1232" h="2416615">
                <a:moveTo>
                  <a:pt x="0" y="0"/>
                </a:moveTo>
                <a:lnTo>
                  <a:pt x="3851232" y="0"/>
                </a:lnTo>
                <a:lnTo>
                  <a:pt x="3851232" y="2416615"/>
                </a:lnTo>
                <a:lnTo>
                  <a:pt x="0" y="24166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6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8703148" y="827128"/>
            <a:ext cx="2408199" cy="5201675"/>
          </a:xfrm>
          <a:custGeom>
            <a:avLst/>
            <a:gdLst>
              <a:gd name="connsiteX0" fmla="*/ 222674 w 2408199"/>
              <a:gd name="connsiteY0" fmla="*/ 0 h 5201675"/>
              <a:gd name="connsiteX1" fmla="*/ 505299 w 2408199"/>
              <a:gd name="connsiteY1" fmla="*/ 0 h 5201675"/>
              <a:gd name="connsiteX2" fmla="*/ 532597 w 2408199"/>
              <a:gd name="connsiteY2" fmla="*/ 42793 h 5201675"/>
              <a:gd name="connsiteX3" fmla="*/ 534204 w 2408199"/>
              <a:gd name="connsiteY3" fmla="*/ 68468 h 5201675"/>
              <a:gd name="connsiteX4" fmla="*/ 671234 w 2408199"/>
              <a:gd name="connsiteY4" fmla="*/ 189893 h 5201675"/>
              <a:gd name="connsiteX5" fmla="*/ 1727330 w 2408199"/>
              <a:gd name="connsiteY5" fmla="*/ 190428 h 5201675"/>
              <a:gd name="connsiteX6" fmla="*/ 1858472 w 2408199"/>
              <a:gd name="connsiteY6" fmla="*/ 115006 h 5201675"/>
              <a:gd name="connsiteX7" fmla="*/ 1873460 w 2408199"/>
              <a:gd name="connsiteY7" fmla="*/ 42793 h 5201675"/>
              <a:gd name="connsiteX8" fmla="*/ 1901294 w 2408199"/>
              <a:gd name="connsiteY8" fmla="*/ 0 h 5201675"/>
              <a:gd name="connsiteX9" fmla="*/ 2185525 w 2408199"/>
              <a:gd name="connsiteY9" fmla="*/ 0 h 5201675"/>
              <a:gd name="connsiteX10" fmla="*/ 2200513 w 2408199"/>
              <a:gd name="connsiteY10" fmla="*/ 2675 h 5201675"/>
              <a:gd name="connsiteX11" fmla="*/ 2408199 w 2408199"/>
              <a:gd name="connsiteY11" fmla="*/ 249268 h 5201675"/>
              <a:gd name="connsiteX12" fmla="*/ 2408199 w 2408199"/>
              <a:gd name="connsiteY12" fmla="*/ 4962358 h 5201675"/>
              <a:gd name="connsiteX13" fmla="*/ 2405522 w 2408199"/>
              <a:gd name="connsiteY13" fmla="*/ 5003011 h 5201675"/>
              <a:gd name="connsiteX14" fmla="*/ 2248504 w 2408199"/>
              <a:gd name="connsiteY14" fmla="*/ 5196181 h 5201675"/>
              <a:gd name="connsiteX15" fmla="*/ 2217337 w 2408199"/>
              <a:gd name="connsiteY15" fmla="*/ 5201675 h 5201675"/>
              <a:gd name="connsiteX16" fmla="*/ 185836 w 2408199"/>
              <a:gd name="connsiteY16" fmla="*/ 5201675 h 5201675"/>
              <a:gd name="connsiteX17" fmla="*/ 165434 w 2408199"/>
              <a:gd name="connsiteY17" fmla="*/ 5198254 h 5201675"/>
              <a:gd name="connsiteX18" fmla="*/ 8565 w 2408199"/>
              <a:gd name="connsiteY18" fmla="*/ 5029756 h 5201675"/>
              <a:gd name="connsiteX19" fmla="*/ 0 w 2408199"/>
              <a:gd name="connsiteY19" fmla="*/ 4989103 h 5201675"/>
              <a:gd name="connsiteX20" fmla="*/ 0 w 2408199"/>
              <a:gd name="connsiteY20" fmla="*/ 222522 h 5201675"/>
              <a:gd name="connsiteX21" fmla="*/ 2141 w 2408199"/>
              <a:gd name="connsiteY21" fmla="*/ 215569 h 5201675"/>
              <a:gd name="connsiteX22" fmla="*/ 177176 w 2408199"/>
              <a:gd name="connsiteY22" fmla="*/ 10163 h 5201675"/>
              <a:gd name="connsiteX23" fmla="*/ 222674 w 2408199"/>
              <a:gd name="connsiteY23" fmla="*/ 0 h 520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08199" h="5201675">
                <a:moveTo>
                  <a:pt x="222674" y="0"/>
                </a:moveTo>
                <a:cubicBezTo>
                  <a:pt x="316882" y="0"/>
                  <a:pt x="411090" y="0"/>
                  <a:pt x="505299" y="0"/>
                </a:cubicBezTo>
                <a:cubicBezTo>
                  <a:pt x="525639" y="6955"/>
                  <a:pt x="533669" y="21397"/>
                  <a:pt x="532597" y="42793"/>
                </a:cubicBezTo>
                <a:cubicBezTo>
                  <a:pt x="532063" y="51351"/>
                  <a:pt x="533134" y="59910"/>
                  <a:pt x="534204" y="68468"/>
                </a:cubicBezTo>
                <a:cubicBezTo>
                  <a:pt x="540093" y="132657"/>
                  <a:pt x="597366" y="189893"/>
                  <a:pt x="671234" y="189893"/>
                </a:cubicBezTo>
                <a:cubicBezTo>
                  <a:pt x="1023445" y="190428"/>
                  <a:pt x="1375655" y="190428"/>
                  <a:pt x="1727330" y="190428"/>
                </a:cubicBezTo>
                <a:cubicBezTo>
                  <a:pt x="1785676" y="190428"/>
                  <a:pt x="1829568" y="165822"/>
                  <a:pt x="1858472" y="115006"/>
                </a:cubicBezTo>
                <a:cubicBezTo>
                  <a:pt x="1871319" y="92004"/>
                  <a:pt x="1873460" y="67399"/>
                  <a:pt x="1873460" y="42793"/>
                </a:cubicBezTo>
                <a:cubicBezTo>
                  <a:pt x="1873460" y="21397"/>
                  <a:pt x="1880418" y="6955"/>
                  <a:pt x="1901294" y="0"/>
                </a:cubicBezTo>
                <a:cubicBezTo>
                  <a:pt x="1996038" y="0"/>
                  <a:pt x="2090781" y="0"/>
                  <a:pt x="2185525" y="0"/>
                </a:cubicBezTo>
                <a:cubicBezTo>
                  <a:pt x="2190877" y="1070"/>
                  <a:pt x="2195696" y="2140"/>
                  <a:pt x="2200513" y="2675"/>
                </a:cubicBezTo>
                <a:cubicBezTo>
                  <a:pt x="2323091" y="23536"/>
                  <a:pt x="2408199" y="124099"/>
                  <a:pt x="2408199" y="249268"/>
                </a:cubicBezTo>
                <a:cubicBezTo>
                  <a:pt x="2408199" y="1820298"/>
                  <a:pt x="2408199" y="3391328"/>
                  <a:pt x="2408199" y="4962358"/>
                </a:cubicBezTo>
                <a:cubicBezTo>
                  <a:pt x="2408199" y="4976266"/>
                  <a:pt x="2407664" y="4989638"/>
                  <a:pt x="2405522" y="5003011"/>
                </a:cubicBezTo>
                <a:cubicBezTo>
                  <a:pt x="2390669" y="5094482"/>
                  <a:pt x="2330049" y="5166092"/>
                  <a:pt x="2248504" y="5196181"/>
                </a:cubicBezTo>
                <a:lnTo>
                  <a:pt x="2217337" y="5201675"/>
                </a:lnTo>
                <a:lnTo>
                  <a:pt x="185836" y="5201675"/>
                </a:lnTo>
                <a:lnTo>
                  <a:pt x="165434" y="5198254"/>
                </a:lnTo>
                <a:cubicBezTo>
                  <a:pt x="89960" y="5172177"/>
                  <a:pt x="29842" y="5109994"/>
                  <a:pt x="8565" y="5029756"/>
                </a:cubicBezTo>
                <a:cubicBezTo>
                  <a:pt x="4817" y="5016384"/>
                  <a:pt x="2676" y="5002476"/>
                  <a:pt x="0" y="4989103"/>
                </a:cubicBezTo>
                <a:cubicBezTo>
                  <a:pt x="0" y="3400422"/>
                  <a:pt x="0" y="1811204"/>
                  <a:pt x="0" y="222522"/>
                </a:cubicBezTo>
                <a:cubicBezTo>
                  <a:pt x="535" y="220383"/>
                  <a:pt x="1607" y="217708"/>
                  <a:pt x="2141" y="215569"/>
                </a:cubicBezTo>
                <a:cubicBezTo>
                  <a:pt x="18735" y="111262"/>
                  <a:pt x="77080" y="42793"/>
                  <a:pt x="177176" y="10163"/>
                </a:cubicBezTo>
                <a:cubicBezTo>
                  <a:pt x="191628" y="5349"/>
                  <a:pt x="207687" y="3210"/>
                  <a:pt x="2226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5991070" y="18762"/>
            <a:ext cx="6200930" cy="6839251"/>
          </a:xfrm>
          <a:custGeom>
            <a:avLst/>
            <a:gdLst>
              <a:gd name="connsiteX0" fmla="*/ 3295768 w 6200930"/>
              <a:gd name="connsiteY0" fmla="*/ 0 h 6839251"/>
              <a:gd name="connsiteX1" fmla="*/ 4862936 w 6200930"/>
              <a:gd name="connsiteY1" fmla="*/ 216592 h 6839251"/>
              <a:gd name="connsiteX2" fmla="*/ 6200930 w 6200930"/>
              <a:gd name="connsiteY2" fmla="*/ 790182 h 6839251"/>
              <a:gd name="connsiteX3" fmla="*/ 5401041 w 6200930"/>
              <a:gd name="connsiteY3" fmla="*/ 2466567 h 6839251"/>
              <a:gd name="connsiteX4" fmla="*/ 4634580 w 6200930"/>
              <a:gd name="connsiteY4" fmla="*/ 2098772 h 6839251"/>
              <a:gd name="connsiteX5" fmla="*/ 3808606 w 6200930"/>
              <a:gd name="connsiteY5" fmla="*/ 1805106 h 6839251"/>
              <a:gd name="connsiteX6" fmla="*/ 3105034 w 6200930"/>
              <a:gd name="connsiteY6" fmla="*/ 1685103 h 6839251"/>
              <a:gd name="connsiteX7" fmla="*/ 2807026 w 6200930"/>
              <a:gd name="connsiteY7" fmla="*/ 1748230 h 6839251"/>
              <a:gd name="connsiteX8" fmla="*/ 2694968 w 6200930"/>
              <a:gd name="connsiteY8" fmla="*/ 1961458 h 6839251"/>
              <a:gd name="connsiteX9" fmla="*/ 3054636 w 6200930"/>
              <a:gd name="connsiteY9" fmla="*/ 2335585 h 6839251"/>
              <a:gd name="connsiteX10" fmla="*/ 3912299 w 6200930"/>
              <a:gd name="connsiteY10" fmla="*/ 2589401 h 6839251"/>
              <a:gd name="connsiteX11" fmla="*/ 4935964 w 6200930"/>
              <a:gd name="connsiteY11" fmla="*/ 2929668 h 6839251"/>
              <a:gd name="connsiteX12" fmla="*/ 5793626 w 6200930"/>
              <a:gd name="connsiteY12" fmla="*/ 3563180 h 6839251"/>
              <a:gd name="connsiteX13" fmla="*/ 6153294 w 6200930"/>
              <a:gd name="connsiteY13" fmla="*/ 4696686 h 6839251"/>
              <a:gd name="connsiteX14" fmla="*/ 5759323 w 6200930"/>
              <a:gd name="connsiteY14" fmla="*/ 5912449 h 6839251"/>
              <a:gd name="connsiteX15" fmla="*/ 4740956 w 6200930"/>
              <a:gd name="connsiteY15" fmla="*/ 6613907 h 6839251"/>
              <a:gd name="connsiteX16" fmla="*/ 3343449 w 6200930"/>
              <a:gd name="connsiteY16" fmla="*/ 6839240 h 6839251"/>
              <a:gd name="connsiteX17" fmla="*/ 1567883 w 6200930"/>
              <a:gd name="connsiteY17" fmla="*/ 6559578 h 6839251"/>
              <a:gd name="connsiteX18" fmla="*/ 0 w 6200930"/>
              <a:gd name="connsiteY18" fmla="*/ 5772964 h 6839251"/>
              <a:gd name="connsiteX19" fmla="*/ 819119 w 6200930"/>
              <a:gd name="connsiteY19" fmla="*/ 4115333 h 6839251"/>
              <a:gd name="connsiteX20" fmla="*/ 1632761 w 6200930"/>
              <a:gd name="connsiteY20" fmla="*/ 4638799 h 6839251"/>
              <a:gd name="connsiteX21" fmla="*/ 2554540 w 6200930"/>
              <a:gd name="connsiteY21" fmla="*/ 5011891 h 6839251"/>
              <a:gd name="connsiteX22" fmla="*/ 3362521 w 6200930"/>
              <a:gd name="connsiteY22" fmla="*/ 5154137 h 6839251"/>
              <a:gd name="connsiteX23" fmla="*/ 3751139 w 6200930"/>
              <a:gd name="connsiteY23" fmla="*/ 5071938 h 6839251"/>
              <a:gd name="connsiteX24" fmla="*/ 3896568 w 6200930"/>
              <a:gd name="connsiteY24" fmla="*/ 4811052 h 6839251"/>
              <a:gd name="connsiteX25" fmla="*/ 3536900 w 6200930"/>
              <a:gd name="connsiteY25" fmla="*/ 4428537 h 6839251"/>
              <a:gd name="connsiteX26" fmla="*/ 2679237 w 6200930"/>
              <a:gd name="connsiteY26" fmla="*/ 4182348 h 6839251"/>
              <a:gd name="connsiteX27" fmla="*/ 1655573 w 6200930"/>
              <a:gd name="connsiteY27" fmla="*/ 3863426 h 6839251"/>
              <a:gd name="connsiteX28" fmla="*/ 797910 w 6200930"/>
              <a:gd name="connsiteY28" fmla="*/ 3262706 h 6839251"/>
              <a:gd name="connsiteX29" fmla="*/ 438242 w 6200930"/>
              <a:gd name="connsiteY29" fmla="*/ 2171129 h 6839251"/>
              <a:gd name="connsiteX30" fmla="*/ 1216785 w 6200930"/>
              <a:gd name="connsiteY30" fmla="*/ 585559 h 6839251"/>
              <a:gd name="connsiteX31" fmla="*/ 3295768 w 6200930"/>
              <a:gd name="connsiteY31" fmla="*/ 0 h 683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00930" h="6839251">
                <a:moveTo>
                  <a:pt x="3295768" y="0"/>
                </a:moveTo>
                <a:cubicBezTo>
                  <a:pt x="3832611" y="3171"/>
                  <a:pt x="4354997" y="75369"/>
                  <a:pt x="4862936" y="216592"/>
                </a:cubicBezTo>
                <a:cubicBezTo>
                  <a:pt x="5370876" y="357805"/>
                  <a:pt x="5816870" y="549005"/>
                  <a:pt x="6200930" y="790182"/>
                </a:cubicBezTo>
                <a:lnTo>
                  <a:pt x="5401041" y="2466567"/>
                </a:lnTo>
                <a:cubicBezTo>
                  <a:pt x="5170628" y="2339904"/>
                  <a:pt x="4915141" y="2217309"/>
                  <a:pt x="4634580" y="2098772"/>
                </a:cubicBezTo>
                <a:cubicBezTo>
                  <a:pt x="4354020" y="1980235"/>
                  <a:pt x="4078687" y="1882350"/>
                  <a:pt x="3808606" y="1805106"/>
                </a:cubicBezTo>
                <a:cubicBezTo>
                  <a:pt x="3538525" y="1727874"/>
                  <a:pt x="3303997" y="1687865"/>
                  <a:pt x="3105034" y="1685103"/>
                </a:cubicBezTo>
                <a:cubicBezTo>
                  <a:pt x="2979472" y="1684103"/>
                  <a:pt x="2880133" y="1705153"/>
                  <a:pt x="2807026" y="1748230"/>
                </a:cubicBezTo>
                <a:cubicBezTo>
                  <a:pt x="2733908" y="1791308"/>
                  <a:pt x="2696559" y="1862380"/>
                  <a:pt x="2694968" y="1961458"/>
                </a:cubicBezTo>
                <a:cubicBezTo>
                  <a:pt x="2704186" y="2123448"/>
                  <a:pt x="2824075" y="2248157"/>
                  <a:pt x="3054636" y="2335585"/>
                </a:cubicBezTo>
                <a:cubicBezTo>
                  <a:pt x="3285186" y="2423013"/>
                  <a:pt x="3571078" y="2507611"/>
                  <a:pt x="3912299" y="2589401"/>
                </a:cubicBezTo>
                <a:cubicBezTo>
                  <a:pt x="4253520" y="2671180"/>
                  <a:pt x="4594742" y="2784602"/>
                  <a:pt x="4935964" y="2929668"/>
                </a:cubicBezTo>
                <a:cubicBezTo>
                  <a:pt x="5277185" y="3074733"/>
                  <a:pt x="5563065" y="3285904"/>
                  <a:pt x="5793626" y="3563180"/>
                </a:cubicBezTo>
                <a:cubicBezTo>
                  <a:pt x="6024176" y="3840444"/>
                  <a:pt x="6144066" y="4218287"/>
                  <a:pt x="6153294" y="4696686"/>
                </a:cubicBezTo>
                <a:cubicBezTo>
                  <a:pt x="6146475" y="5190838"/>
                  <a:pt x="6015151" y="5596096"/>
                  <a:pt x="5759323" y="5912449"/>
                </a:cubicBezTo>
                <a:cubicBezTo>
                  <a:pt x="5503495" y="6228801"/>
                  <a:pt x="5164047" y="6462625"/>
                  <a:pt x="4740956" y="6613907"/>
                </a:cubicBezTo>
                <a:cubicBezTo>
                  <a:pt x="4317864" y="6765190"/>
                  <a:pt x="3852036" y="6840297"/>
                  <a:pt x="3343449" y="6839240"/>
                </a:cubicBezTo>
                <a:cubicBezTo>
                  <a:pt x="2750832" y="6837058"/>
                  <a:pt x="2158966" y="6743845"/>
                  <a:pt x="1567883" y="6559578"/>
                </a:cubicBezTo>
                <a:cubicBezTo>
                  <a:pt x="976801" y="6375322"/>
                  <a:pt x="454166" y="6113117"/>
                  <a:pt x="0" y="5772964"/>
                </a:cubicBezTo>
                <a:lnTo>
                  <a:pt x="819119" y="4115333"/>
                </a:lnTo>
                <a:cubicBezTo>
                  <a:pt x="1053818" y="4308170"/>
                  <a:pt x="1325024" y="4482663"/>
                  <a:pt x="1632761" y="4638799"/>
                </a:cubicBezTo>
                <a:cubicBezTo>
                  <a:pt x="1940498" y="4794923"/>
                  <a:pt x="2247758" y="4919291"/>
                  <a:pt x="2554540" y="5011891"/>
                </a:cubicBezTo>
                <a:cubicBezTo>
                  <a:pt x="2861333" y="5104490"/>
                  <a:pt x="3130664" y="5151910"/>
                  <a:pt x="3362521" y="5154137"/>
                </a:cubicBezTo>
                <a:cubicBezTo>
                  <a:pt x="3526625" y="5154740"/>
                  <a:pt x="3656164" y="5127336"/>
                  <a:pt x="3751139" y="5071938"/>
                </a:cubicBezTo>
                <a:cubicBezTo>
                  <a:pt x="3846103" y="5016551"/>
                  <a:pt x="3894579" y="4929577"/>
                  <a:pt x="3896568" y="4811052"/>
                </a:cubicBezTo>
                <a:cubicBezTo>
                  <a:pt x="3887339" y="4643402"/>
                  <a:pt x="3767461" y="4515897"/>
                  <a:pt x="3536900" y="4428537"/>
                </a:cubicBezTo>
                <a:cubicBezTo>
                  <a:pt x="3306350" y="4341177"/>
                  <a:pt x="3020458" y="4259114"/>
                  <a:pt x="2679237" y="4182348"/>
                </a:cubicBezTo>
                <a:cubicBezTo>
                  <a:pt x="2338016" y="4105581"/>
                  <a:pt x="1996794" y="3999274"/>
                  <a:pt x="1655573" y="3863426"/>
                </a:cubicBezTo>
                <a:cubicBezTo>
                  <a:pt x="1314351" y="3727567"/>
                  <a:pt x="1028460" y="3527331"/>
                  <a:pt x="797910" y="3262706"/>
                </a:cubicBezTo>
                <a:cubicBezTo>
                  <a:pt x="567360" y="2998069"/>
                  <a:pt x="447471" y="2634218"/>
                  <a:pt x="438242" y="2171129"/>
                </a:cubicBezTo>
                <a:cubicBezTo>
                  <a:pt x="448937" y="1497324"/>
                  <a:pt x="708448" y="968812"/>
                  <a:pt x="1216785" y="585559"/>
                </a:cubicBezTo>
                <a:cubicBezTo>
                  <a:pt x="1725111" y="202317"/>
                  <a:pt x="2418112" y="7138"/>
                  <a:pt x="32957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4762254" y="0"/>
            <a:ext cx="10426947" cy="6854826"/>
          </a:xfrm>
          <a:custGeom>
            <a:avLst/>
            <a:gdLst>
              <a:gd name="connsiteX0" fmla="*/ 0 w 10426947"/>
              <a:gd name="connsiteY0" fmla="*/ 0 h 6854826"/>
              <a:gd name="connsiteX1" fmla="*/ 2172008 w 10426947"/>
              <a:gd name="connsiteY1" fmla="*/ 0 h 6854826"/>
              <a:gd name="connsiteX2" fmla="*/ 3346070 w 10426947"/>
              <a:gd name="connsiteY2" fmla="*/ 4744852 h 6854826"/>
              <a:gd name="connsiteX3" fmla="*/ 4490790 w 10426947"/>
              <a:gd name="connsiteY3" fmla="*/ 0 h 6854826"/>
              <a:gd name="connsiteX4" fmla="*/ 6476923 w 10426947"/>
              <a:gd name="connsiteY4" fmla="*/ 0 h 6854826"/>
              <a:gd name="connsiteX5" fmla="*/ 7650985 w 10426947"/>
              <a:gd name="connsiteY5" fmla="*/ 4744852 h 6854826"/>
              <a:gd name="connsiteX6" fmla="*/ 8795689 w 10426947"/>
              <a:gd name="connsiteY6" fmla="*/ 0 h 6854826"/>
              <a:gd name="connsiteX7" fmla="*/ 10426947 w 10426947"/>
              <a:gd name="connsiteY7" fmla="*/ 0 h 6854826"/>
              <a:gd name="connsiteX8" fmla="*/ 10426947 w 10426947"/>
              <a:gd name="connsiteY8" fmla="*/ 1379562 h 6854826"/>
              <a:gd name="connsiteX9" fmla="*/ 8630406 w 10426947"/>
              <a:gd name="connsiteY9" fmla="*/ 6854826 h 6854826"/>
              <a:gd name="connsiteX10" fmla="*/ 6534828 w 10426947"/>
              <a:gd name="connsiteY10" fmla="*/ 6854826 h 6854826"/>
              <a:gd name="connsiteX11" fmla="*/ 5439827 w 10426947"/>
              <a:gd name="connsiteY11" fmla="*/ 2484946 h 6854826"/>
              <a:gd name="connsiteX12" fmla="*/ 4325275 w 10426947"/>
              <a:gd name="connsiteY12" fmla="*/ 6854826 h 6854826"/>
              <a:gd name="connsiteX13" fmla="*/ 2229692 w 10426947"/>
              <a:gd name="connsiteY13" fmla="*/ 6854826 h 685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426947" h="6854826">
                <a:moveTo>
                  <a:pt x="0" y="0"/>
                </a:moveTo>
                <a:lnTo>
                  <a:pt x="2172008" y="0"/>
                </a:lnTo>
                <a:lnTo>
                  <a:pt x="3346070" y="4744852"/>
                </a:lnTo>
                <a:lnTo>
                  <a:pt x="4490790" y="0"/>
                </a:lnTo>
                <a:lnTo>
                  <a:pt x="6476923" y="0"/>
                </a:lnTo>
                <a:lnTo>
                  <a:pt x="7650985" y="4744852"/>
                </a:lnTo>
                <a:lnTo>
                  <a:pt x="8795689" y="0"/>
                </a:lnTo>
                <a:lnTo>
                  <a:pt x="10426947" y="0"/>
                </a:lnTo>
                <a:lnTo>
                  <a:pt x="10426947" y="1379562"/>
                </a:lnTo>
                <a:lnTo>
                  <a:pt x="8630406" y="6854826"/>
                </a:lnTo>
                <a:lnTo>
                  <a:pt x="6534828" y="6854826"/>
                </a:lnTo>
                <a:lnTo>
                  <a:pt x="5439827" y="2484946"/>
                </a:lnTo>
                <a:lnTo>
                  <a:pt x="4325275" y="6854826"/>
                </a:lnTo>
                <a:lnTo>
                  <a:pt x="2229692" y="68548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84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mwoonggon/publicservant_AI" TargetMode="External"/><Relationship Id="rId3" Type="http://schemas.openxmlformats.org/officeDocument/2006/relationships/hyperlink" Target="http://jalammar.github.io/illustrated-transformer/" TargetMode="External"/><Relationship Id="rId7" Type="http://schemas.openxmlformats.org/officeDocument/2006/relationships/hyperlink" Target="https://github.com/naver/nlp-challenge/" TargetMode="External"/><Relationship Id="rId2" Type="http://schemas.openxmlformats.org/officeDocument/2006/relationships/hyperlink" Target="https://wikidocs.net/2166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pingpong.us/" TargetMode="External"/><Relationship Id="rId5" Type="http://schemas.openxmlformats.org/officeDocument/2006/relationships/hyperlink" Target="https://blog.naver.com/jeanmy1102/221735304210" TargetMode="External"/><Relationship Id="rId4" Type="http://schemas.openxmlformats.org/officeDocument/2006/relationships/hyperlink" Target="http://docs.likejazz.com/bert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60000">
                <a:schemeClr val="tx1">
                  <a:alpha val="80000"/>
                </a:schemeClr>
              </a:gs>
              <a:gs pos="92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3984" y="2719631"/>
            <a:ext cx="76240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나만의 비서 신디</a:t>
            </a:r>
            <a:endParaRPr lang="en-US" sz="5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4017" y="3797098"/>
            <a:ext cx="32239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BERT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인공지능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챗봇</a:t>
            </a:r>
            <a:endParaRPr 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49D70-4443-459F-8771-593050094A84}"/>
              </a:ext>
            </a:extLst>
          </p:cNvPr>
          <p:cNvSpPr txBox="1"/>
          <p:nvPr/>
        </p:nvSpPr>
        <p:spPr>
          <a:xfrm>
            <a:off x="103804" y="6322365"/>
            <a:ext cx="73868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구대웅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김준연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박태준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성지연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정재훈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황명수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 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이민석</a:t>
            </a:r>
          </a:p>
          <a:p>
            <a:endParaRPr 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546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E08D26-FE2B-4F8E-8482-2FBBFC857F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" y="1762866"/>
            <a:ext cx="1746265" cy="1746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302371-0320-4D16-9862-0DCB19CF5C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7" r="10619"/>
          <a:stretch/>
        </p:blipFill>
        <p:spPr>
          <a:xfrm>
            <a:off x="7472118" y="3506205"/>
            <a:ext cx="4719882" cy="2952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311E02-7B9A-4DBC-9369-9C8CDC6C3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89" y="1954916"/>
            <a:ext cx="4772025" cy="952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B64168-065A-4911-827B-B082FC54C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44" y="1900604"/>
            <a:ext cx="2088061" cy="1470787"/>
          </a:xfrm>
          <a:prstGeom prst="rect">
            <a:avLst/>
          </a:prstGeom>
        </p:spPr>
      </p:pic>
      <p:pic>
        <p:nvPicPr>
          <p:cNvPr id="1026" name="Picture 2" descr="TensorFlow 제공">
            <a:extLst>
              <a:ext uri="{FF2B5EF4-FFF2-40B4-BE49-F238E27FC236}">
                <a16:creationId xmlns:a16="http://schemas.microsoft.com/office/drawing/2014/main" id="{0C52C77A-8423-4945-942C-B0176816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6113"/>
            <a:ext cx="4334816" cy="25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2.wp.com/www.webnet17.com/wp-content/uploads/2...">
            <a:extLst>
              <a:ext uri="{FF2B5EF4-FFF2-40B4-BE49-F238E27FC236}">
                <a16:creationId xmlns:a16="http://schemas.microsoft.com/office/drawing/2014/main" id="{ADE9C525-5355-4975-83B1-C0CB54E9E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6" t="22043" r="17768" b="24166"/>
          <a:stretch/>
        </p:blipFill>
        <p:spPr bwMode="auto">
          <a:xfrm>
            <a:off x="4144105" y="3563047"/>
            <a:ext cx="3328013" cy="2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autiful Soup 4 | Funthon">
            <a:extLst>
              <a:ext uri="{FF2B5EF4-FFF2-40B4-BE49-F238E27FC236}">
                <a16:creationId xmlns:a16="http://schemas.microsoft.com/office/drawing/2014/main" id="{D0718AC2-DD3F-4819-9E0E-C72F517A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51" y="-102808"/>
            <a:ext cx="4719882" cy="202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9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59BB4E-7377-4645-8C11-13D04F4A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85" y="0"/>
            <a:ext cx="7457440" cy="6366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676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흐름도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E76D8-3EBF-40C1-9CAF-401D9E9007FC}"/>
              </a:ext>
            </a:extLst>
          </p:cNvPr>
          <p:cNvSpPr/>
          <p:nvPr/>
        </p:nvSpPr>
        <p:spPr>
          <a:xfrm>
            <a:off x="7467600" y="1595120"/>
            <a:ext cx="1442720" cy="812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2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E8C4D9-A86C-4180-AA7E-0D13628F8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54" y="1031007"/>
            <a:ext cx="9612892" cy="5583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1FB8EB-EA22-44F2-A17F-779255B7FAAD}"/>
              </a:ext>
            </a:extLst>
          </p:cNvPr>
          <p:cNvSpPr txBox="1"/>
          <p:nvPr/>
        </p:nvSpPr>
        <p:spPr>
          <a:xfrm>
            <a:off x="402575" y="446232"/>
            <a:ext cx="628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파악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1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707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dataset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0F22BC-1023-40B5-87F1-B8EB4430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2" y="1231018"/>
            <a:ext cx="5662737" cy="52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7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166CB-342A-4449-875A-3FB97492280B}"/>
              </a:ext>
            </a:extLst>
          </p:cNvPr>
          <p:cNvSpPr txBox="1"/>
          <p:nvPr/>
        </p:nvSpPr>
        <p:spPr>
          <a:xfrm>
            <a:off x="402574" y="446232"/>
            <a:ext cx="477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파악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D995DD-3090-4FA9-A39D-9DDBBD49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7" y="1398296"/>
            <a:ext cx="7049623" cy="4921223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7D16B371-242E-42A7-8ADB-A8CDB317BAB6}"/>
              </a:ext>
            </a:extLst>
          </p:cNvPr>
          <p:cNvSpPr/>
          <p:nvPr/>
        </p:nvSpPr>
        <p:spPr>
          <a:xfrm>
            <a:off x="6878321" y="1627258"/>
            <a:ext cx="5313679" cy="223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일상 대화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버스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맛집으로 구성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학습 문장 개수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6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166CB-342A-4449-875A-3FB97492280B}"/>
              </a:ext>
            </a:extLst>
          </p:cNvPr>
          <p:cNvSpPr txBox="1"/>
          <p:nvPr/>
        </p:nvSpPr>
        <p:spPr>
          <a:xfrm>
            <a:off x="402575" y="446232"/>
            <a:ext cx="547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파악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A12A4-20FB-4EBB-A3EE-B6B6B21F24F6}"/>
              </a:ext>
            </a:extLst>
          </p:cNvPr>
          <p:cNvSpPr/>
          <p:nvPr/>
        </p:nvSpPr>
        <p:spPr>
          <a:xfrm>
            <a:off x="514334" y="1231018"/>
            <a:ext cx="11027426" cy="223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pretrained model : ETRI </a:t>
            </a:r>
            <a:r>
              <a:rPr 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Korean_BERT_WordPiece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(1.2GB)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pretrained model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학습데이터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23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GB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대용량 텍스트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(47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억 개의 형태소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Tokenizer: ETRI </a:t>
            </a:r>
            <a:r>
              <a:rPr 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Korean_BERT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tokenizer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Vocabulary: ETRI </a:t>
            </a:r>
            <a:r>
              <a:rPr 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Korean_BERT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vocab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E246E-A252-4960-8D9D-ED040FF5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7" y="3700234"/>
            <a:ext cx="9839494" cy="1550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D57FAF-83C1-4D37-9578-FAA9DEB1C69B}"/>
              </a:ext>
            </a:extLst>
          </p:cNvPr>
          <p:cNvSpPr txBox="1"/>
          <p:nvPr/>
        </p:nvSpPr>
        <p:spPr>
          <a:xfrm>
            <a:off x="625807" y="5250924"/>
            <a:ext cx="945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3375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166CB-342A-4449-875A-3FB97492280B}"/>
              </a:ext>
            </a:extLst>
          </p:cNvPr>
          <p:cNvSpPr txBox="1"/>
          <p:nvPr/>
        </p:nvSpPr>
        <p:spPr>
          <a:xfrm>
            <a:off x="402575" y="446232"/>
            <a:ext cx="411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파악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D16B371-242E-42A7-8ADB-A8CDB317BAB6}"/>
              </a:ext>
            </a:extLst>
          </p:cNvPr>
          <p:cNvSpPr/>
          <p:nvPr/>
        </p:nvSpPr>
        <p:spPr>
          <a:xfrm>
            <a:off x="328946" y="964191"/>
            <a:ext cx="5313679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 ids input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FB61F-AE9B-473E-A6AF-6397F784D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3" y="1628654"/>
            <a:ext cx="7185519" cy="2547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81F1FC-B7FB-4583-83C9-8C23002A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77" y="0"/>
            <a:ext cx="5623391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A33C5F-E15F-4BFC-8ECA-3DBD632FB713}"/>
              </a:ext>
            </a:extLst>
          </p:cNvPr>
          <p:cNvSpPr/>
          <p:nvPr/>
        </p:nvSpPr>
        <p:spPr>
          <a:xfrm>
            <a:off x="8961120" y="3362960"/>
            <a:ext cx="1899920" cy="629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1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166CB-342A-4449-875A-3FB97492280B}"/>
              </a:ext>
            </a:extLst>
          </p:cNvPr>
          <p:cNvSpPr txBox="1"/>
          <p:nvPr/>
        </p:nvSpPr>
        <p:spPr>
          <a:xfrm>
            <a:off x="402574" y="446232"/>
            <a:ext cx="638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파악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D4CE1-BB76-4C38-8493-A17E536A1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725975"/>
            <a:ext cx="6063768" cy="2161865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AB66A4D7-A631-4C0D-AB2B-04E42D108097}"/>
              </a:ext>
            </a:extLst>
          </p:cNvPr>
          <p:cNvSpPr/>
          <p:nvPr/>
        </p:nvSpPr>
        <p:spPr>
          <a:xfrm>
            <a:off x="6470168" y="3067722"/>
            <a:ext cx="518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문장을 토크나이징 한 후에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vocab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각각의 토큰을 매칭하여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index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지정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카테고리별로 나눠진 문장 중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토크나이징 된 문장의 길이가 가장 긴 문장을 기준으로 </a:t>
            </a: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input_index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길이가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정해짐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(sequence input)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2A3ACD-9445-4E84-ACE8-E3DF6C09C2D8}"/>
              </a:ext>
            </a:extLst>
          </p:cNvPr>
          <p:cNvSpPr/>
          <p:nvPr/>
        </p:nvSpPr>
        <p:spPr>
          <a:xfrm>
            <a:off x="6786880" y="1787979"/>
            <a:ext cx="4358640" cy="584775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문장 개수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sequence input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33E8555-E4CE-4AD0-8BFB-129EE0DE4775}"/>
              </a:ext>
            </a:extLst>
          </p:cNvPr>
          <p:cNvSpPr/>
          <p:nvPr/>
        </p:nvSpPr>
        <p:spPr>
          <a:xfrm rot="10800000">
            <a:off x="6024880" y="1897025"/>
            <a:ext cx="762000" cy="366682"/>
          </a:xfrm>
          <a:prstGeom prst="rightArrow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F5F4B8B-D1B8-4D92-B553-8845E3736B64}"/>
              </a:ext>
            </a:extLst>
          </p:cNvPr>
          <p:cNvSpPr/>
          <p:nvPr/>
        </p:nvSpPr>
        <p:spPr>
          <a:xfrm>
            <a:off x="328946" y="964191"/>
            <a:ext cx="5313679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 output shape</a:t>
            </a:r>
          </a:p>
        </p:txBody>
      </p:sp>
    </p:spTree>
    <p:extLst>
      <p:ext uri="{BB962C8B-B14F-4D97-AF65-F5344CB8AC3E}">
        <p14:creationId xmlns:p14="http://schemas.microsoft.com/office/powerpoint/2010/main" val="28666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166CB-342A-4449-875A-3FB97492280B}"/>
              </a:ext>
            </a:extLst>
          </p:cNvPr>
          <p:cNvSpPr txBox="1"/>
          <p:nvPr/>
        </p:nvSpPr>
        <p:spPr>
          <a:xfrm>
            <a:off x="402575" y="446232"/>
            <a:ext cx="502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파악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D16B371-242E-42A7-8ADB-A8CDB317BAB6}"/>
              </a:ext>
            </a:extLst>
          </p:cNvPr>
          <p:cNvSpPr/>
          <p:nvPr/>
        </p:nvSpPr>
        <p:spPr>
          <a:xfrm>
            <a:off x="328946" y="964191"/>
            <a:ext cx="5313679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classification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레이어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D9E04-8F26-49AF-A079-EF0F2896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5" y="1598174"/>
            <a:ext cx="6101739" cy="4623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123D46-A6D8-428C-A887-462E1D103AF7}"/>
              </a:ext>
            </a:extLst>
          </p:cNvPr>
          <p:cNvSpPr/>
          <p:nvPr/>
        </p:nvSpPr>
        <p:spPr>
          <a:xfrm>
            <a:off x="6583680" y="159817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intent_model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activation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softmax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loss_fn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SparseCategoricalCrossentropy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optimizer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Adam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fitting_detail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validation_split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=0.1</a:t>
            </a: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batch_size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=10</a:t>
            </a: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shuffle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epochs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=10</a:t>
            </a: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환경 =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Colab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소요시간 = GPU 런타임 기준 약 50분</a:t>
            </a:r>
          </a:p>
        </p:txBody>
      </p:sp>
    </p:spTree>
    <p:extLst>
      <p:ext uri="{BB962C8B-B14F-4D97-AF65-F5344CB8AC3E}">
        <p14:creationId xmlns:p14="http://schemas.microsoft.com/office/powerpoint/2010/main" val="427935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166CB-342A-4449-875A-3FB97492280B}"/>
              </a:ext>
            </a:extLst>
          </p:cNvPr>
          <p:cNvSpPr txBox="1"/>
          <p:nvPr/>
        </p:nvSpPr>
        <p:spPr>
          <a:xfrm>
            <a:off x="402575" y="446232"/>
            <a:ext cx="464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파악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D16B371-242E-42A7-8ADB-A8CDB317BAB6}"/>
              </a:ext>
            </a:extLst>
          </p:cNvPr>
          <p:cNvSpPr/>
          <p:nvPr/>
        </p:nvSpPr>
        <p:spPr>
          <a:xfrm>
            <a:off x="328946" y="964191"/>
            <a:ext cx="5313679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결과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7BB672-F379-412E-BEAE-90CFB41CF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5" y="1883230"/>
            <a:ext cx="11487286" cy="14905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6FA5BB-CFF0-4580-83A6-94D7481BA8F1}"/>
              </a:ext>
            </a:extLst>
          </p:cNvPr>
          <p:cNvSpPr/>
          <p:nvPr/>
        </p:nvSpPr>
        <p:spPr>
          <a:xfrm>
            <a:off x="7396480" y="2052320"/>
            <a:ext cx="1168400" cy="1376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3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tx1">
                  <a:alpha val="80000"/>
                </a:schemeClr>
              </a:gs>
              <a:gs pos="92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212" y="194755"/>
            <a:ext cx="3979026" cy="6511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spc="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sz="2400" b="1" spc="8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9A88C9-CF1C-4459-8F01-8BF0570E85EA}"/>
              </a:ext>
            </a:extLst>
          </p:cNvPr>
          <p:cNvSpPr/>
          <p:nvPr/>
        </p:nvSpPr>
        <p:spPr>
          <a:xfrm>
            <a:off x="4149238" y="1240227"/>
            <a:ext cx="7145779" cy="368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2000" b="1" spc="-8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</a:p>
          <a:p>
            <a:pPr indent="-51435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2000" b="1" spc="-8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기술 </a:t>
            </a:r>
          </a:p>
          <a:p>
            <a:pPr indent="-51435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2000" b="1" spc="-8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altLang="ko-KR" sz="2000" b="1" spc="-8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indent="-51435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2000" b="1" spc="-8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</a:t>
            </a:r>
          </a:p>
          <a:p>
            <a:pPr indent="-51435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2000" b="1" spc="-8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보완 및 개선 방향</a:t>
            </a:r>
            <a:endParaRPr lang="en-US" altLang="ko-KR" sz="2000" b="1" spc="-8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indent="-51435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2000" b="1" spc="-8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6447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166CB-342A-4449-875A-3FB97492280B}"/>
              </a:ext>
            </a:extLst>
          </p:cNvPr>
          <p:cNvSpPr txBox="1"/>
          <p:nvPr/>
        </p:nvSpPr>
        <p:spPr>
          <a:xfrm>
            <a:off x="402574" y="446232"/>
            <a:ext cx="880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파악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F61AC7D-3771-462A-A14A-2F13DBB1FFE5}"/>
              </a:ext>
            </a:extLst>
          </p:cNvPr>
          <p:cNvSpPr/>
          <p:nvPr/>
        </p:nvSpPr>
        <p:spPr>
          <a:xfrm>
            <a:off x="394654" y="1176203"/>
            <a:ext cx="581476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Intent classification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예시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0C773-6457-475E-8E73-10334C4C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8" y="1894569"/>
            <a:ext cx="8522336" cy="363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0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59BB4E-7377-4645-8C11-13D04F4A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85" y="-20320"/>
            <a:ext cx="7457440" cy="6366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548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흐름도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E76D8-3EBF-40C1-9CAF-401D9E9007FC}"/>
              </a:ext>
            </a:extLst>
          </p:cNvPr>
          <p:cNvSpPr/>
          <p:nvPr/>
        </p:nvSpPr>
        <p:spPr>
          <a:xfrm>
            <a:off x="6705600" y="3789680"/>
            <a:ext cx="3362960" cy="568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4" y="446232"/>
            <a:ext cx="569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altLang="ko-KR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80F234-1E85-4B29-A6EA-0BBD83693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1" y="1031006"/>
            <a:ext cx="8694242" cy="58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2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4" y="446232"/>
            <a:ext cx="633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altLang="ko-KR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769DDD-4B30-498B-B42B-828FC048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0" y="2259179"/>
            <a:ext cx="2682948" cy="2555190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8D1FDE9F-BD38-4FD5-A435-A1408332C049}"/>
              </a:ext>
            </a:extLst>
          </p:cNvPr>
          <p:cNvSpPr/>
          <p:nvPr/>
        </p:nvSpPr>
        <p:spPr>
          <a:xfrm>
            <a:off x="652500" y="1250734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데이터의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 labeling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37BB52-74D3-4C8E-A823-07789B6494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" t="2348" r="50461" b="4319"/>
          <a:stretch/>
        </p:blipFill>
        <p:spPr>
          <a:xfrm>
            <a:off x="7264354" y="305939"/>
            <a:ext cx="4937087" cy="65520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3F620E-E5C5-4088-A84C-97C7F8F09AA5}"/>
              </a:ext>
            </a:extLst>
          </p:cNvPr>
          <p:cNvSpPr/>
          <p:nvPr/>
        </p:nvSpPr>
        <p:spPr>
          <a:xfrm>
            <a:off x="9281161" y="2038049"/>
            <a:ext cx="1474470" cy="442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3959FC-3021-49DC-BDDC-77A7C72E2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04" y="2259179"/>
            <a:ext cx="2885393" cy="25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2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4" y="446232"/>
            <a:ext cx="633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altLang="ko-KR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DC717B-E845-40F4-92FB-8468B4B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5" y="1433897"/>
            <a:ext cx="10868526" cy="524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4B308-1FE7-4ADD-A88A-AB4EE81EC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5" y="2561158"/>
            <a:ext cx="9814674" cy="15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678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altLang="ko-KR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23A7C-849D-4E9B-BAB7-310D1C1C1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0" y="1391130"/>
            <a:ext cx="7439466" cy="17373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1F2F92-EA0C-4CB9-B3B1-014345D7B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4" y="3510781"/>
            <a:ext cx="4391847" cy="2548636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B5E1F84-3898-4882-90C7-F2D745E3A9FA}"/>
              </a:ext>
            </a:extLst>
          </p:cNvPr>
          <p:cNvCxnSpPr>
            <a:cxnSpLocks/>
          </p:cNvCxnSpPr>
          <p:nvPr/>
        </p:nvCxnSpPr>
        <p:spPr>
          <a:xfrm rot="5400000">
            <a:off x="5011790" y="3534253"/>
            <a:ext cx="2709171" cy="1897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600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D6CD72-C28C-464B-8237-1738553F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5" y="2004199"/>
            <a:ext cx="6928912" cy="84784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4E2603D1-86D8-4BBB-899E-2DA3938B2DBE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Sentencepiece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tokenizer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5B113357-E882-4013-A273-01A656A96325}"/>
              </a:ext>
            </a:extLst>
          </p:cNvPr>
          <p:cNvSpPr/>
          <p:nvPr/>
        </p:nvSpPr>
        <p:spPr>
          <a:xfrm>
            <a:off x="514335" y="3114233"/>
            <a:ext cx="10082545" cy="3263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토크나이징을 하려면 해당 언어의 언어학적 지식과 학습데이터가 필요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데이터를 이용하지 않으면서도 위의 결과를 이끌 수 있는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heuristics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단어의 시작에는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underbar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‘_’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붙임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자주 등장하지 않는 단어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subword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units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‘만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‘세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나뉨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pc="-3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2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4" y="446232"/>
            <a:ext cx="6157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AA91F935-4C48-45BC-8DDD-270B7E367227}"/>
              </a:ext>
            </a:extLst>
          </p:cNvPr>
          <p:cNvSpPr/>
          <p:nvPr/>
        </p:nvSpPr>
        <p:spPr>
          <a:xfrm>
            <a:off x="198899" y="2252770"/>
            <a:ext cx="842646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Tokenized input ids padding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6393A3C-0475-4841-981B-AE56C1D61457}"/>
              </a:ext>
            </a:extLst>
          </p:cNvPr>
          <p:cNvSpPr/>
          <p:nvPr/>
        </p:nvSpPr>
        <p:spPr>
          <a:xfrm>
            <a:off x="198899" y="960754"/>
            <a:ext cx="5313679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tokenized input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8E23D52-D11E-4043-A50E-7ED1375FD718}"/>
              </a:ext>
            </a:extLst>
          </p:cNvPr>
          <p:cNvSpPr/>
          <p:nvPr/>
        </p:nvSpPr>
        <p:spPr>
          <a:xfrm>
            <a:off x="5863815" y="2309574"/>
            <a:ext cx="5313679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tokenized input mask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CD2CFA-E832-45FC-AA75-940593E4D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11"/>
          <a:stretch/>
        </p:blipFill>
        <p:spPr>
          <a:xfrm>
            <a:off x="328946" y="1568595"/>
            <a:ext cx="6782747" cy="6529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521593-B6EF-4CA9-B0ED-0D80FF8BE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25"/>
          <a:stretch/>
        </p:blipFill>
        <p:spPr>
          <a:xfrm>
            <a:off x="198899" y="3045709"/>
            <a:ext cx="5443726" cy="25299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5115117-AEC5-4C2B-B46B-93AA462675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49"/>
          <a:stretch/>
        </p:blipFill>
        <p:spPr>
          <a:xfrm>
            <a:off x="5863815" y="3045709"/>
            <a:ext cx="6137226" cy="20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4" y="446232"/>
            <a:ext cx="542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9E5B3B8-855B-43B8-B8B7-EEA6968CC7CD}"/>
              </a:ext>
            </a:extLst>
          </p:cNvPr>
          <p:cNvSpPr/>
          <p:nvPr/>
        </p:nvSpPr>
        <p:spPr>
          <a:xfrm>
            <a:off x="743666" y="1112723"/>
            <a:ext cx="842646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Tokenized input label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030B53B-B9D7-4255-A0DE-B1A7486FDA4F}"/>
              </a:ext>
            </a:extLst>
          </p:cNvPr>
          <p:cNvSpPr/>
          <p:nvPr/>
        </p:nvSpPr>
        <p:spPr>
          <a:xfrm>
            <a:off x="682347" y="3314360"/>
            <a:ext cx="5313679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Tokenized input label padding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EE47F-C9EE-43DD-ABCC-AC98295F2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9" b="64107"/>
          <a:stretch/>
        </p:blipFill>
        <p:spPr>
          <a:xfrm>
            <a:off x="402575" y="1917936"/>
            <a:ext cx="5429266" cy="10284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316A5-E659-4AB8-B724-F3F75A0596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" t="2348" r="50461" b="4319"/>
          <a:stretch/>
        </p:blipFill>
        <p:spPr>
          <a:xfrm>
            <a:off x="7174664" y="305939"/>
            <a:ext cx="4937087" cy="65520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35E970-D85C-4EBB-9B98-86D09DD6551F}"/>
              </a:ext>
            </a:extLst>
          </p:cNvPr>
          <p:cNvSpPr/>
          <p:nvPr/>
        </p:nvSpPr>
        <p:spPr>
          <a:xfrm>
            <a:off x="9171448" y="3545548"/>
            <a:ext cx="1488142" cy="325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31B7CD-78ED-4923-AC81-F3CAE6BCFF47}"/>
              </a:ext>
            </a:extLst>
          </p:cNvPr>
          <p:cNvSpPr/>
          <p:nvPr/>
        </p:nvSpPr>
        <p:spPr>
          <a:xfrm>
            <a:off x="9933448" y="4218917"/>
            <a:ext cx="744071" cy="325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86C16-1486-4AB0-8BF7-22CA320DE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" y="4381623"/>
            <a:ext cx="7052321" cy="10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7731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B56668A-A83A-4009-ADD5-6BF4DB44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6" y="1620087"/>
            <a:ext cx="6975722" cy="3937434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56393A3C-0475-4841-981B-AE56C1D61457}"/>
              </a:ext>
            </a:extLst>
          </p:cNvPr>
          <p:cNvSpPr/>
          <p:nvPr/>
        </p:nvSpPr>
        <p:spPr>
          <a:xfrm>
            <a:off x="328946" y="964191"/>
            <a:ext cx="5313679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NER classification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레이어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5F21A4-6883-4E68-AD5C-AE0149A9643C}"/>
              </a:ext>
            </a:extLst>
          </p:cNvPr>
          <p:cNvSpPr/>
          <p:nvPr/>
        </p:nvSpPr>
        <p:spPr>
          <a:xfrm>
            <a:off x="7172960" y="163489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activation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softmax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loss_fn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SparseCategoricalCrossentropy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optimizer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Adam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fitting_detail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batch_size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epochs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</a:p>
          <a:p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환경 =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Colab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소요시간 =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TPU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세팅 기준 약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8817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417F5D4E-D77B-4171-AD45-CD84C60AA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" y="321604"/>
            <a:ext cx="3789445" cy="6256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3935" y="801833"/>
            <a:ext cx="480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5695" y="1586619"/>
            <a:ext cx="5181600" cy="223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자연어처리를 사용한 대화형 </a:t>
            </a:r>
            <a:r>
              <a:rPr lang="ko-KR" alt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챗봇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맛집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버스 질문 가능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일상 대화 가능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개체 틀 11">
            <a:extLst>
              <a:ext uri="{FF2B5EF4-FFF2-40B4-BE49-F238E27FC236}">
                <a16:creationId xmlns:a16="http://schemas.microsoft.com/office/drawing/2014/main" id="{0BEC6C06-E640-44F6-81CA-AF6281DC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7" y="436880"/>
            <a:ext cx="3527590" cy="6024880"/>
          </a:xfrm>
          <a:custGeom>
            <a:avLst/>
            <a:gdLst>
              <a:gd name="connsiteX0" fmla="*/ 222674 w 2408199"/>
              <a:gd name="connsiteY0" fmla="*/ 0 h 5201675"/>
              <a:gd name="connsiteX1" fmla="*/ 505299 w 2408199"/>
              <a:gd name="connsiteY1" fmla="*/ 0 h 5201675"/>
              <a:gd name="connsiteX2" fmla="*/ 532597 w 2408199"/>
              <a:gd name="connsiteY2" fmla="*/ 42793 h 5201675"/>
              <a:gd name="connsiteX3" fmla="*/ 534204 w 2408199"/>
              <a:gd name="connsiteY3" fmla="*/ 68468 h 5201675"/>
              <a:gd name="connsiteX4" fmla="*/ 671234 w 2408199"/>
              <a:gd name="connsiteY4" fmla="*/ 189893 h 5201675"/>
              <a:gd name="connsiteX5" fmla="*/ 1727330 w 2408199"/>
              <a:gd name="connsiteY5" fmla="*/ 190428 h 5201675"/>
              <a:gd name="connsiteX6" fmla="*/ 1858472 w 2408199"/>
              <a:gd name="connsiteY6" fmla="*/ 115006 h 5201675"/>
              <a:gd name="connsiteX7" fmla="*/ 1873460 w 2408199"/>
              <a:gd name="connsiteY7" fmla="*/ 42793 h 5201675"/>
              <a:gd name="connsiteX8" fmla="*/ 1901294 w 2408199"/>
              <a:gd name="connsiteY8" fmla="*/ 0 h 5201675"/>
              <a:gd name="connsiteX9" fmla="*/ 2185525 w 2408199"/>
              <a:gd name="connsiteY9" fmla="*/ 0 h 5201675"/>
              <a:gd name="connsiteX10" fmla="*/ 2200513 w 2408199"/>
              <a:gd name="connsiteY10" fmla="*/ 2675 h 5201675"/>
              <a:gd name="connsiteX11" fmla="*/ 2408199 w 2408199"/>
              <a:gd name="connsiteY11" fmla="*/ 249268 h 5201675"/>
              <a:gd name="connsiteX12" fmla="*/ 2408199 w 2408199"/>
              <a:gd name="connsiteY12" fmla="*/ 4962358 h 5201675"/>
              <a:gd name="connsiteX13" fmla="*/ 2405522 w 2408199"/>
              <a:gd name="connsiteY13" fmla="*/ 5003011 h 5201675"/>
              <a:gd name="connsiteX14" fmla="*/ 2248504 w 2408199"/>
              <a:gd name="connsiteY14" fmla="*/ 5196181 h 5201675"/>
              <a:gd name="connsiteX15" fmla="*/ 2217337 w 2408199"/>
              <a:gd name="connsiteY15" fmla="*/ 5201675 h 5201675"/>
              <a:gd name="connsiteX16" fmla="*/ 185836 w 2408199"/>
              <a:gd name="connsiteY16" fmla="*/ 5201675 h 5201675"/>
              <a:gd name="connsiteX17" fmla="*/ 165434 w 2408199"/>
              <a:gd name="connsiteY17" fmla="*/ 5198254 h 5201675"/>
              <a:gd name="connsiteX18" fmla="*/ 8565 w 2408199"/>
              <a:gd name="connsiteY18" fmla="*/ 5029756 h 5201675"/>
              <a:gd name="connsiteX19" fmla="*/ 0 w 2408199"/>
              <a:gd name="connsiteY19" fmla="*/ 4989103 h 5201675"/>
              <a:gd name="connsiteX20" fmla="*/ 0 w 2408199"/>
              <a:gd name="connsiteY20" fmla="*/ 222522 h 5201675"/>
              <a:gd name="connsiteX21" fmla="*/ 2141 w 2408199"/>
              <a:gd name="connsiteY21" fmla="*/ 215569 h 5201675"/>
              <a:gd name="connsiteX22" fmla="*/ 177176 w 2408199"/>
              <a:gd name="connsiteY22" fmla="*/ 10163 h 5201675"/>
              <a:gd name="connsiteX23" fmla="*/ 222674 w 2408199"/>
              <a:gd name="connsiteY23" fmla="*/ 0 h 520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08199" h="5201675">
                <a:moveTo>
                  <a:pt x="222674" y="0"/>
                </a:moveTo>
                <a:cubicBezTo>
                  <a:pt x="316882" y="0"/>
                  <a:pt x="411090" y="0"/>
                  <a:pt x="505299" y="0"/>
                </a:cubicBezTo>
                <a:cubicBezTo>
                  <a:pt x="525639" y="6955"/>
                  <a:pt x="533669" y="21397"/>
                  <a:pt x="532597" y="42793"/>
                </a:cubicBezTo>
                <a:cubicBezTo>
                  <a:pt x="532063" y="51351"/>
                  <a:pt x="533134" y="59910"/>
                  <a:pt x="534204" y="68468"/>
                </a:cubicBezTo>
                <a:cubicBezTo>
                  <a:pt x="540093" y="132657"/>
                  <a:pt x="597366" y="189893"/>
                  <a:pt x="671234" y="189893"/>
                </a:cubicBezTo>
                <a:cubicBezTo>
                  <a:pt x="1023445" y="190428"/>
                  <a:pt x="1375655" y="190428"/>
                  <a:pt x="1727330" y="190428"/>
                </a:cubicBezTo>
                <a:cubicBezTo>
                  <a:pt x="1785676" y="190428"/>
                  <a:pt x="1829568" y="165822"/>
                  <a:pt x="1858472" y="115006"/>
                </a:cubicBezTo>
                <a:cubicBezTo>
                  <a:pt x="1871319" y="92004"/>
                  <a:pt x="1873460" y="67399"/>
                  <a:pt x="1873460" y="42793"/>
                </a:cubicBezTo>
                <a:cubicBezTo>
                  <a:pt x="1873460" y="21397"/>
                  <a:pt x="1880418" y="6955"/>
                  <a:pt x="1901294" y="0"/>
                </a:cubicBezTo>
                <a:cubicBezTo>
                  <a:pt x="1996038" y="0"/>
                  <a:pt x="2090781" y="0"/>
                  <a:pt x="2185525" y="0"/>
                </a:cubicBezTo>
                <a:cubicBezTo>
                  <a:pt x="2190877" y="1070"/>
                  <a:pt x="2195696" y="2140"/>
                  <a:pt x="2200513" y="2675"/>
                </a:cubicBezTo>
                <a:cubicBezTo>
                  <a:pt x="2323091" y="23536"/>
                  <a:pt x="2408199" y="124099"/>
                  <a:pt x="2408199" y="249268"/>
                </a:cubicBezTo>
                <a:cubicBezTo>
                  <a:pt x="2408199" y="1820298"/>
                  <a:pt x="2408199" y="3391328"/>
                  <a:pt x="2408199" y="4962358"/>
                </a:cubicBezTo>
                <a:cubicBezTo>
                  <a:pt x="2408199" y="4976266"/>
                  <a:pt x="2407664" y="4989638"/>
                  <a:pt x="2405522" y="5003011"/>
                </a:cubicBezTo>
                <a:cubicBezTo>
                  <a:pt x="2390669" y="5094482"/>
                  <a:pt x="2330049" y="5166092"/>
                  <a:pt x="2248504" y="5196181"/>
                </a:cubicBezTo>
                <a:lnTo>
                  <a:pt x="2217337" y="5201675"/>
                </a:lnTo>
                <a:lnTo>
                  <a:pt x="185836" y="5201675"/>
                </a:lnTo>
                <a:lnTo>
                  <a:pt x="165434" y="5198254"/>
                </a:lnTo>
                <a:cubicBezTo>
                  <a:pt x="89960" y="5172177"/>
                  <a:pt x="29842" y="5109994"/>
                  <a:pt x="8565" y="5029756"/>
                </a:cubicBezTo>
                <a:cubicBezTo>
                  <a:pt x="4817" y="5016384"/>
                  <a:pt x="2676" y="5002476"/>
                  <a:pt x="0" y="4989103"/>
                </a:cubicBezTo>
                <a:cubicBezTo>
                  <a:pt x="0" y="3400422"/>
                  <a:pt x="0" y="1811204"/>
                  <a:pt x="0" y="222522"/>
                </a:cubicBezTo>
                <a:cubicBezTo>
                  <a:pt x="535" y="220383"/>
                  <a:pt x="1607" y="217708"/>
                  <a:pt x="2141" y="215569"/>
                </a:cubicBezTo>
                <a:cubicBezTo>
                  <a:pt x="18735" y="111262"/>
                  <a:pt x="77080" y="42793"/>
                  <a:pt x="177176" y="10163"/>
                </a:cubicBezTo>
                <a:cubicBezTo>
                  <a:pt x="191628" y="5349"/>
                  <a:pt x="207687" y="3210"/>
                  <a:pt x="2226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447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4" y="446232"/>
            <a:ext cx="844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4E2603D1-86D8-4BBB-899E-2DA3938B2DBE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결과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4E5CB-B756-4987-88AB-34EEEF77D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" y="1876050"/>
            <a:ext cx="11941546" cy="12938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A8ED6F0-2426-46A0-BA95-1B6C42CE658C}"/>
              </a:ext>
            </a:extLst>
          </p:cNvPr>
          <p:cNvSpPr/>
          <p:nvPr/>
        </p:nvSpPr>
        <p:spPr>
          <a:xfrm>
            <a:off x="4358640" y="1892819"/>
            <a:ext cx="2509520" cy="12938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7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438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CBA16B-E045-49C8-8EF7-4A6E1999D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68" y="197725"/>
            <a:ext cx="3850272" cy="6462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EFA4C5-0E67-4244-993E-03B5092CF7F9}"/>
              </a:ext>
            </a:extLst>
          </p:cNvPr>
          <p:cNvSpPr/>
          <p:nvPr/>
        </p:nvSpPr>
        <p:spPr>
          <a:xfrm>
            <a:off x="402575" y="1031007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NER classification scores</a:t>
            </a:r>
          </a:p>
        </p:txBody>
      </p:sp>
    </p:spTree>
    <p:extLst>
      <p:ext uri="{BB962C8B-B14F-4D97-AF65-F5344CB8AC3E}">
        <p14:creationId xmlns:p14="http://schemas.microsoft.com/office/powerpoint/2010/main" val="2874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438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FA4C5-0E67-4244-993E-03B5092CF7F9}"/>
              </a:ext>
            </a:extLst>
          </p:cNvPr>
          <p:cNvSpPr/>
          <p:nvPr/>
        </p:nvSpPr>
        <p:spPr>
          <a:xfrm>
            <a:off x="402575" y="1031007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NER classification scores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97B65E-56A9-455F-B103-2B4D39C7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872"/>
            <a:ext cx="12029440" cy="35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4" y="446232"/>
            <a:ext cx="591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개체명</a:t>
            </a:r>
            <a:r>
              <a:rPr lang="en-US" altLang="ko-KR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(NER)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인식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AD7BE0-4A6B-4773-94A6-9229F811B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0" y="1894570"/>
            <a:ext cx="3514217" cy="31592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20D69-E8E2-454F-9815-374082794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7" y="1702317"/>
            <a:ext cx="3773918" cy="4074496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7217F4F1-FD5F-46AD-BC05-58A7DDA83EF0}"/>
              </a:ext>
            </a:extLst>
          </p:cNvPr>
          <p:cNvSpPr/>
          <p:nvPr/>
        </p:nvSpPr>
        <p:spPr>
          <a:xfrm>
            <a:off x="394654" y="1176203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NER classification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예시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95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59BB4E-7377-4645-8C11-13D04F4A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85" y="-20320"/>
            <a:ext cx="7457440" cy="6366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6327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흐름도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E76D8-3EBF-40C1-9CAF-401D9E9007FC}"/>
              </a:ext>
            </a:extLst>
          </p:cNvPr>
          <p:cNvSpPr/>
          <p:nvPr/>
        </p:nvSpPr>
        <p:spPr>
          <a:xfrm flipV="1">
            <a:off x="6546360" y="4653280"/>
            <a:ext cx="4538200" cy="1259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2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761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1349016-8115-4071-940D-78D119C60BB2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Beautifulsoup4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사용한 </a:t>
            </a:r>
            <a:r>
              <a:rPr lang="ko-KR" alt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F3E34E2-77AE-45DB-BB99-A6474B11F101}"/>
              </a:ext>
            </a:extLst>
          </p:cNvPr>
          <p:cNvSpPr/>
          <p:nvPr/>
        </p:nvSpPr>
        <p:spPr>
          <a:xfrm>
            <a:off x="788655" y="1867827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 많이 본 뉴스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 날씨 정보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맛집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맵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버스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공공데이터포털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A33ACA-55E3-4792-A8E6-062E0F1E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69" y="446232"/>
            <a:ext cx="4791744" cy="5439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A0C80-3106-4AE1-BD0B-6033496D12FE}"/>
              </a:ext>
            </a:extLst>
          </p:cNvPr>
          <p:cNvSpPr txBox="1"/>
          <p:nvPr/>
        </p:nvSpPr>
        <p:spPr>
          <a:xfrm>
            <a:off x="7012394" y="5885766"/>
            <a:ext cx="491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네이버 가장 많이 본 뉴스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섹션 별로 나뉘어져 있어서 정보를 가져오는 데 용이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32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761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0E7855-DDB1-4D8B-A1AC-C3223303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361"/>
            <a:ext cx="5812127" cy="38414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CEBCD-A0B3-42E2-8C24-9F1C9F942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53" y="0"/>
            <a:ext cx="5812127" cy="34205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C56C37-2501-419C-AE16-167A9683E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73" y="3437487"/>
            <a:ext cx="5527363" cy="3266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EFF103-F3A7-4514-A370-3E17A62A120C}"/>
              </a:ext>
            </a:extLst>
          </p:cNvPr>
          <p:cNvSpPr txBox="1"/>
          <p:nvPr/>
        </p:nvSpPr>
        <p:spPr>
          <a:xfrm>
            <a:off x="0" y="5194097"/>
            <a:ext cx="441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버스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FB71F-11CE-43DA-8735-702FCB216825}"/>
              </a:ext>
            </a:extLst>
          </p:cNvPr>
          <p:cNvSpPr txBox="1"/>
          <p:nvPr/>
        </p:nvSpPr>
        <p:spPr>
          <a:xfrm>
            <a:off x="2002271" y="6172787"/>
            <a:ext cx="467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 날씨의 경우 오늘 날씨와 내일 날씨의 형식이 다르기 때문에 구글 날씨 정보를 이용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295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59BB4E-7377-4645-8C11-13D04F4A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85" y="-20320"/>
            <a:ext cx="7457440" cy="6366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569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흐름도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E76D8-3EBF-40C1-9CAF-401D9E9007FC}"/>
              </a:ext>
            </a:extLst>
          </p:cNvPr>
          <p:cNvSpPr/>
          <p:nvPr/>
        </p:nvSpPr>
        <p:spPr>
          <a:xfrm>
            <a:off x="5455920" y="3586480"/>
            <a:ext cx="792480" cy="812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68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727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3906EE-DFC6-4579-AEBD-6D5217EE8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57" y="1031007"/>
            <a:ext cx="7689604" cy="56578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6DC811-1CD4-4CB4-91A5-505BD74F28AA}"/>
              </a:ext>
            </a:extLst>
          </p:cNvPr>
          <p:cNvSpPr/>
          <p:nvPr/>
        </p:nvSpPr>
        <p:spPr>
          <a:xfrm>
            <a:off x="2537229" y="1794625"/>
            <a:ext cx="2986116" cy="865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8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7391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B67B-094B-4B0A-B8B3-7183512C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84" y="2165667"/>
            <a:ext cx="9239041" cy="3871218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2BD1DE85-9E51-4746-8110-4DCC22A2E52F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Seq2seq dataset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4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9C6CF9-CD5B-4F21-8835-F6CCA80C7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329777"/>
            <a:ext cx="7644145" cy="6403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532F9-975B-4770-876F-7A1894B7A006}"/>
              </a:ext>
            </a:extLst>
          </p:cNvPr>
          <p:cNvSpPr txBox="1"/>
          <p:nvPr/>
        </p:nvSpPr>
        <p:spPr>
          <a:xfrm>
            <a:off x="402574" y="446232"/>
            <a:ext cx="409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기술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BBBDCFF-F4B5-46E7-9873-4C7CD796D549}"/>
              </a:ext>
            </a:extLst>
          </p:cNvPr>
          <p:cNvSpPr/>
          <p:nvPr/>
        </p:nvSpPr>
        <p:spPr>
          <a:xfrm>
            <a:off x="514335" y="1231018"/>
            <a:ext cx="5181600" cy="112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Seq2seq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130511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379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D269AE-A44D-4CDD-9A0B-A2BCBF2F0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1" y="0"/>
            <a:ext cx="5564037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FD397B-DCEA-4FE0-ABE5-C17F36296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12" y="0"/>
            <a:ext cx="6174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51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606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BD1DE85-9E51-4746-8110-4DCC22A2E52F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환경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1C32C-03E5-4E94-A22C-163822CC601A}"/>
              </a:ext>
            </a:extLst>
          </p:cNvPr>
          <p:cNvSpPr/>
          <p:nvPr/>
        </p:nvSpPr>
        <p:spPr>
          <a:xfrm>
            <a:off x="853440" y="1837347"/>
            <a:ext cx="6461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로컬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GPU : RTX2080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batch_size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100</a:t>
            </a:r>
          </a:p>
          <a:p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10</a:t>
            </a: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학습소요시간 : 20시간 </a:t>
            </a:r>
          </a:p>
        </p:txBody>
      </p:sp>
    </p:spTree>
    <p:extLst>
      <p:ext uri="{BB962C8B-B14F-4D97-AF65-F5344CB8AC3E}">
        <p14:creationId xmlns:p14="http://schemas.microsoft.com/office/powerpoint/2010/main" val="2306808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7331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1B0FAB-F451-4A59-8181-034CB1046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59" y="502920"/>
            <a:ext cx="7331366" cy="5852160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516CFAC4-787D-431D-B1EC-9A92200ECBC9}"/>
              </a:ext>
            </a:extLst>
          </p:cNvPr>
          <p:cNvSpPr/>
          <p:nvPr/>
        </p:nvSpPr>
        <p:spPr>
          <a:xfrm>
            <a:off x="168895" y="1252994"/>
            <a:ext cx="4153723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문장을 인덱스로 변환하고 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D1F4889-B94C-4F2A-84B6-10FD11D869FE}"/>
              </a:ext>
            </a:extLst>
          </p:cNvPr>
          <p:cNvSpPr/>
          <p:nvPr/>
        </p:nvSpPr>
        <p:spPr>
          <a:xfrm>
            <a:off x="168894" y="2844225"/>
            <a:ext cx="3904342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모델로 텍스트 생성 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CF4F33A-33D1-4888-ACF5-5FF2E9F15AD9}"/>
              </a:ext>
            </a:extLst>
          </p:cNvPr>
          <p:cNvSpPr/>
          <p:nvPr/>
        </p:nvSpPr>
        <p:spPr>
          <a:xfrm>
            <a:off x="3947289" y="1419691"/>
            <a:ext cx="512786" cy="3048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6B015D4-82D7-47AC-A82E-D3878DCAC869}"/>
              </a:ext>
            </a:extLst>
          </p:cNvPr>
          <p:cNvSpPr/>
          <p:nvPr/>
        </p:nvSpPr>
        <p:spPr>
          <a:xfrm>
            <a:off x="3945273" y="3041499"/>
            <a:ext cx="512786" cy="3048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2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713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2176AA-FCE1-4C28-9BAE-10EC8074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26" y="309376"/>
            <a:ext cx="5937974" cy="6239247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EFB2DD0-7966-43F8-9929-E17477F2FCD9}"/>
              </a:ext>
            </a:extLst>
          </p:cNvPr>
          <p:cNvSpPr/>
          <p:nvPr/>
        </p:nvSpPr>
        <p:spPr>
          <a:xfrm>
            <a:off x="599945" y="1139481"/>
            <a:ext cx="3600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예시 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387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689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FB2DD0-7966-43F8-9929-E17477F2FCD9}"/>
              </a:ext>
            </a:extLst>
          </p:cNvPr>
          <p:cNvSpPr/>
          <p:nvPr/>
        </p:nvSpPr>
        <p:spPr>
          <a:xfrm>
            <a:off x="599945" y="1139481"/>
            <a:ext cx="3600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구현 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C63CE-4911-495D-A1C7-4CC28FD4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39481"/>
            <a:ext cx="9070860" cy="5353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F8C87C-2112-4D33-819C-06C520A83F2B}"/>
              </a:ext>
            </a:extLst>
          </p:cNvPr>
          <p:cNvSpPr/>
          <p:nvPr/>
        </p:nvSpPr>
        <p:spPr>
          <a:xfrm>
            <a:off x="945384" y="1748506"/>
            <a:ext cx="3600465" cy="954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Pyqt5</a:t>
            </a:r>
            <a:r>
              <a:rPr lang="ko-KR" altLang="en-US" sz="20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endParaRPr lang="en-US" altLang="ko-KR" sz="20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Pyside2 </a:t>
            </a:r>
            <a:r>
              <a:rPr lang="ko-KR" altLang="en-US" sz="20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</a:t>
            </a:r>
            <a:endParaRPr lang="en-US" sz="20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330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875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0457BD0-B34C-4672-AC5C-0293CD8F06CA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화면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E4AD1-7763-4B4B-8AA9-75860453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52" y="1231018"/>
            <a:ext cx="4448796" cy="5239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FD8BA3-1BBA-4568-84F1-BA8C8B76A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69" y="1231018"/>
            <a:ext cx="4448796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652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0457BD0-B34C-4672-AC5C-0293CD8F06CA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화면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F56E12-4D78-4733-9A4C-D9EBBBD0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91" y="1130272"/>
            <a:ext cx="4626617" cy="5447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2740E8-4C30-4BA1-BE4D-069B16704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48" y="1136399"/>
            <a:ext cx="4626617" cy="54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618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0457BD0-B34C-4672-AC5C-0293CD8F06CA}"/>
              </a:ext>
            </a:extLst>
          </p:cNvPr>
          <p:cNvSpPr/>
          <p:nvPr/>
        </p:nvSpPr>
        <p:spPr>
          <a:xfrm>
            <a:off x="3298175" y="2409578"/>
            <a:ext cx="5181600" cy="15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spc="-3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  <a:endParaRPr lang="en-US" sz="72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546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14334" y="1231018"/>
            <a:ext cx="9249425" cy="168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자연어처리에서 </a:t>
            </a:r>
            <a:r>
              <a:rPr lang="ko-KR" altLang="en-US" sz="2400" b="1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고사양</a:t>
            </a:r>
            <a:r>
              <a:rPr lang="ko-KR" altLang="en-US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 </a:t>
            </a:r>
            <a:r>
              <a:rPr lang="ko-KR" altLang="en-US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스펙이 요구되는 문제</a:t>
            </a:r>
            <a:endParaRPr lang="en-US" altLang="ko-KR" sz="2400" b="1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Seq2seq: one-hot-encoding </a:t>
            </a:r>
            <a:r>
              <a:rPr lang="ko-KR" altLang="en-US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 사용 </a:t>
            </a:r>
            <a:endParaRPr lang="en-US" altLang="ko-KR" sz="2400" b="1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-&gt;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양이 늘어남에 따라 차원수가 급격하게 증가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8C48510-5A15-46AB-AD15-0B2CCCFB56BD}"/>
              </a:ext>
            </a:extLst>
          </p:cNvPr>
          <p:cNvSpPr/>
          <p:nvPr/>
        </p:nvSpPr>
        <p:spPr>
          <a:xfrm>
            <a:off x="514334" y="3068609"/>
            <a:ext cx="11068066" cy="334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BERT model</a:t>
            </a:r>
          </a:p>
          <a:p>
            <a:pPr>
              <a:lnSpc>
                <a:spcPct val="150000"/>
              </a:lnSpc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-&gt;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환경의 제약 때문에 원하는 목적에 맞는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pretraining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불가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-&gt;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대화형 학습을 적용하기 위한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finetuning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실현 불가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</a:t>
            </a:r>
            <a:r>
              <a:rPr lang="ko-KR" altLang="en-US" sz="2400" b="1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서비스 구현하고 싶었으나 </a:t>
            </a:r>
            <a:endParaRPr lang="en-US" altLang="ko-KR" sz="2400" b="1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-&gt;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시간관계상 로컬에서 작업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1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8581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보완 및 개선 방향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382254" y="1210698"/>
            <a:ext cx="11440291" cy="3897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S2S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one-hot-encoding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방식을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seq-&gt;seq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학습시키는 방법으로 처리해야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 향상을 위한 더 많은 데이터 학습 필요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</a:t>
            </a:r>
            <a:r>
              <a:rPr lang="ko-KR" alt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기능별로 데이터베이스에 보관하고 있어야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최적화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속도 개선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많은 도메인에 대한 학습으로 더 많은 기능 구현 가능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STT, TTS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활용한 텍스트와 음성의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87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3561EC-0040-48A3-B556-3E8425FBD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4" y="0"/>
            <a:ext cx="11294031" cy="54108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452A6E2-3BE5-4888-BFFF-8969913150FA}"/>
              </a:ext>
            </a:extLst>
          </p:cNvPr>
          <p:cNvSpPr/>
          <p:nvPr/>
        </p:nvSpPr>
        <p:spPr>
          <a:xfrm>
            <a:off x="0" y="552355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444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 처리 태스크에서 구글이 배포한 한국어 언어모델보다</a:t>
            </a:r>
            <a:r>
              <a:rPr lang="en-US" altLang="ko-KR" sz="2000" dirty="0">
                <a:solidFill>
                  <a:srgbClr val="44444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ETRI</a:t>
            </a:r>
            <a:r>
              <a:rPr lang="ko-KR" altLang="en-US" sz="2000" dirty="0">
                <a:solidFill>
                  <a:srgbClr val="44444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언어모델이 평균 </a:t>
            </a:r>
            <a:r>
              <a:rPr lang="en-US" altLang="ko-KR" sz="2000" dirty="0">
                <a:solidFill>
                  <a:srgbClr val="44444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4.5% </a:t>
            </a:r>
            <a:r>
              <a:rPr lang="ko-KR" altLang="en-US" sz="2000" dirty="0">
                <a:solidFill>
                  <a:srgbClr val="44444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성능이 우수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611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8464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 자료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24494" y="1241178"/>
            <a:ext cx="11779266" cy="5005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https://wikidocs.net/21668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Jay </a:t>
            </a:r>
            <a:r>
              <a:rPr 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Alammar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The Illustrated Transformer: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http://jalammar.github.io/illustrated-transformer/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BERT </a:t>
            </a:r>
            <a:r>
              <a:rPr lang="ko-KR" alt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톺아보기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http://docs.likejazz.com/bert/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 언어모델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‘BERT’: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5"/>
              </a:rPr>
              <a:t>https://blog.naver.com/jeanmy1102/221735304210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핑퐁 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Research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블로그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6"/>
              </a:rPr>
              <a:t>https://blog.pingpong.us/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Pretrain dataset: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7"/>
              </a:rPr>
              <a:t>https://github.com/naver/nlp-challenge/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Pretrain model: </a:t>
            </a:r>
            <a:r>
              <a:rPr 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Huggingface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monologg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님이 만든 </a:t>
            </a:r>
            <a:r>
              <a:rPr lang="en-US" altLang="ko-KR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kobert</a:t>
            </a:r>
            <a:endParaRPr lang="en-US" altLang="ko-KR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Publicservant_AI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8"/>
              </a:rPr>
              <a:t>https://github.com/kimwoonggon/publicservant_AI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1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468264B-8AEB-4BBD-8DE8-CCB3C89F746D}"/>
              </a:ext>
            </a:extLst>
          </p:cNvPr>
          <p:cNvSpPr txBox="1"/>
          <p:nvPr/>
        </p:nvSpPr>
        <p:spPr>
          <a:xfrm>
            <a:off x="2635102" y="2875002"/>
            <a:ext cx="6921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sz="66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2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C63AFA-B4BE-48A3-8DA3-F8D15C1C4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45" y="1355840"/>
            <a:ext cx="9914190" cy="3957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34E9F5-F779-4DC3-AB89-C66ED1AAF7C5}"/>
              </a:ext>
            </a:extLst>
          </p:cNvPr>
          <p:cNvSpPr/>
          <p:nvPr/>
        </p:nvSpPr>
        <p:spPr>
          <a:xfrm>
            <a:off x="3849907" y="4668520"/>
            <a:ext cx="3545840" cy="43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45472-53E7-4418-B020-5EEC0C9FBE53}"/>
              </a:ext>
            </a:extLst>
          </p:cNvPr>
          <p:cNvSpPr txBox="1"/>
          <p:nvPr/>
        </p:nvSpPr>
        <p:spPr>
          <a:xfrm>
            <a:off x="402574" y="446232"/>
            <a:ext cx="527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기술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9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1824D974-3998-441E-869E-D21AF5F63E47}"/>
              </a:ext>
            </a:extLst>
          </p:cNvPr>
          <p:cNvSpPr/>
          <p:nvPr/>
        </p:nvSpPr>
        <p:spPr>
          <a:xfrm>
            <a:off x="914400" y="3178032"/>
            <a:ext cx="10698480" cy="112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Word2Vec, Glove: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문맥을 반영하지 못함  </a:t>
            </a: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BERT: 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문맥을 반영한 워드 </a:t>
            </a:r>
            <a:r>
              <a:rPr lang="ko-KR" altLang="en-US" sz="2400" spc="-30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임베딩</a:t>
            </a: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가능 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054C4-9D8B-4F2C-9839-2A834DDA1D9C}"/>
              </a:ext>
            </a:extLst>
          </p:cNvPr>
          <p:cNvSpPr txBox="1"/>
          <p:nvPr/>
        </p:nvSpPr>
        <p:spPr>
          <a:xfrm>
            <a:off x="562625" y="1442800"/>
            <a:ext cx="1122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Bank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account 		</a:t>
            </a:r>
            <a:r>
              <a:rPr lang="en-US" altLang="ko-KR" sz="40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Bank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of the river</a:t>
            </a:r>
          </a:p>
          <a:p>
            <a:pPr algn="ctr"/>
            <a:endParaRPr lang="en-US" altLang="ko-KR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B2D21-FDC8-412C-99D8-954B4FDE5693}"/>
              </a:ext>
            </a:extLst>
          </p:cNvPr>
          <p:cNvSpPr txBox="1"/>
          <p:nvPr/>
        </p:nvSpPr>
        <p:spPr>
          <a:xfrm>
            <a:off x="402574" y="446232"/>
            <a:ext cx="7210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기술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C0345-CB67-4345-9937-1BF6B2FE503A}"/>
              </a:ext>
            </a:extLst>
          </p:cNvPr>
          <p:cNvSpPr txBox="1"/>
          <p:nvPr/>
        </p:nvSpPr>
        <p:spPr>
          <a:xfrm>
            <a:off x="402575" y="1519745"/>
            <a:ext cx="1288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DEBBF90-C0B6-4B33-8B24-67B1B88A2F89}"/>
              </a:ext>
            </a:extLst>
          </p:cNvPr>
          <p:cNvSpPr/>
          <p:nvPr/>
        </p:nvSpPr>
        <p:spPr>
          <a:xfrm>
            <a:off x="2089744" y="1979630"/>
            <a:ext cx="108017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3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은행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C69511B-7C94-4FC8-8FE9-46D4A7947676}"/>
              </a:ext>
            </a:extLst>
          </p:cNvPr>
          <p:cNvSpPr/>
          <p:nvPr/>
        </p:nvSpPr>
        <p:spPr>
          <a:xfrm>
            <a:off x="6783664" y="1940344"/>
            <a:ext cx="108017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둑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48DFC9-73EE-4FE2-97F8-8039E6221C46}"/>
              </a:ext>
            </a:extLst>
          </p:cNvPr>
          <p:cNvSpPr/>
          <p:nvPr/>
        </p:nvSpPr>
        <p:spPr>
          <a:xfrm>
            <a:off x="786654" y="3872880"/>
            <a:ext cx="6447266" cy="467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28A5E3C1-18AE-4300-84B6-8C521EA6A236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490475" y="3860555"/>
            <a:ext cx="1511416" cy="247179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5E6E44-A1B7-40A7-AB41-043F369AC5DC}"/>
              </a:ext>
            </a:extLst>
          </p:cNvPr>
          <p:cNvSpPr txBox="1"/>
          <p:nvPr/>
        </p:nvSpPr>
        <p:spPr>
          <a:xfrm>
            <a:off x="6614160" y="5660823"/>
            <a:ext cx="45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BERT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5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7" grpId="0"/>
      <p:bldP spid="11" grpId="0"/>
      <p:bldP spid="13" grpId="0"/>
      <p:bldP spid="14" grpId="0"/>
      <p:bldP spid="15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9666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A73EC-9B74-48E8-A314-26BCEFBE8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5" y="1989671"/>
            <a:ext cx="6453800" cy="1210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47D45-0CAA-4126-87F9-265F89B4066E}"/>
              </a:ext>
            </a:extLst>
          </p:cNvPr>
          <p:cNvSpPr txBox="1"/>
          <p:nvPr/>
        </p:nvSpPr>
        <p:spPr>
          <a:xfrm>
            <a:off x="7232591" y="2394980"/>
            <a:ext cx="250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colab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FC7E4-996A-49F6-A311-38A3C6C19850}"/>
              </a:ext>
            </a:extLst>
          </p:cNvPr>
          <p:cNvSpPr txBox="1"/>
          <p:nvPr/>
        </p:nvSpPr>
        <p:spPr>
          <a:xfrm>
            <a:off x="514335" y="3962400"/>
            <a:ext cx="70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13A4CC0-A953-4EF4-863C-15B9EE0D88F9}"/>
              </a:ext>
            </a:extLst>
          </p:cNvPr>
          <p:cNvSpPr/>
          <p:nvPr/>
        </p:nvSpPr>
        <p:spPr>
          <a:xfrm>
            <a:off x="514335" y="3523416"/>
            <a:ext cx="5181600" cy="168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OS: 	Window10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언어</a:t>
            </a:r>
            <a:r>
              <a:rPr lang="en-US" altLang="ko-KR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Python 3.6.10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Script Program: PyCharm</a:t>
            </a:r>
          </a:p>
        </p:txBody>
      </p:sp>
    </p:spTree>
    <p:extLst>
      <p:ext uri="{BB962C8B-B14F-4D97-AF65-F5344CB8AC3E}">
        <p14:creationId xmlns:p14="http://schemas.microsoft.com/office/powerpoint/2010/main" val="26521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7FA49-F931-4166-B752-085B8D2F829A}"/>
              </a:ext>
            </a:extLst>
          </p:cNvPr>
          <p:cNvSpPr txBox="1"/>
          <p:nvPr/>
        </p:nvSpPr>
        <p:spPr>
          <a:xfrm>
            <a:off x="402575" y="446232"/>
            <a:ext cx="559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세부 내용</a:t>
            </a:r>
            <a:endParaRPr lang="en-US" sz="32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1EE178B-3E73-4FBD-AC53-97795FF5DD28}"/>
              </a:ext>
            </a:extLst>
          </p:cNvPr>
          <p:cNvSpPr/>
          <p:nvPr/>
        </p:nvSpPr>
        <p:spPr>
          <a:xfrm>
            <a:off x="514335" y="1231018"/>
            <a:ext cx="51816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30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라이브러리</a:t>
            </a:r>
            <a:endParaRPr lang="en-US" sz="2400" spc="-3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4E910-7D6D-4814-885E-EAAB8AFD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25" y="150050"/>
            <a:ext cx="4385595" cy="65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5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ZColor Hera">
      <a:dk1>
        <a:srgbClr val="000000"/>
      </a:dk1>
      <a:lt1>
        <a:srgbClr val="FFFFFF"/>
      </a:lt1>
      <a:dk2>
        <a:srgbClr val="020202"/>
      </a:dk2>
      <a:lt2>
        <a:srgbClr val="FFFFFF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990</Words>
  <Application>Microsoft Office PowerPoint</Application>
  <PresentationFormat>와이드스크린</PresentationFormat>
  <Paragraphs>195</Paragraphs>
  <Slides>51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함초롬돋움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Jiyeon SUNG</cp:lastModifiedBy>
  <cp:revision>108</cp:revision>
  <dcterms:created xsi:type="dcterms:W3CDTF">2018-07-17T01:50:59Z</dcterms:created>
  <dcterms:modified xsi:type="dcterms:W3CDTF">2020-08-03T07:11:37Z</dcterms:modified>
</cp:coreProperties>
</file>