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1"/>
    <p:sldMasterId id="2147483671" r:id="rId2"/>
  </p:sldMasterIdLst>
  <p:notesMasterIdLst>
    <p:notesMasterId r:id="rId24"/>
  </p:notesMasterIdLst>
  <p:sldIdLst>
    <p:sldId id="256" r:id="rId3"/>
    <p:sldId id="257" r:id="rId4"/>
    <p:sldId id="305" r:id="rId5"/>
    <p:sldId id="306" r:id="rId6"/>
    <p:sldId id="307" r:id="rId7"/>
    <p:sldId id="310" r:id="rId8"/>
    <p:sldId id="309" r:id="rId9"/>
    <p:sldId id="311" r:id="rId10"/>
    <p:sldId id="314" r:id="rId11"/>
    <p:sldId id="319" r:id="rId12"/>
    <p:sldId id="317" r:id="rId13"/>
    <p:sldId id="318" r:id="rId14"/>
    <p:sldId id="321" r:id="rId15"/>
    <p:sldId id="316" r:id="rId16"/>
    <p:sldId id="322" r:id="rId17"/>
    <p:sldId id="313" r:id="rId18"/>
    <p:sldId id="323" r:id="rId19"/>
    <p:sldId id="327" r:id="rId20"/>
    <p:sldId id="324" r:id="rId21"/>
    <p:sldId id="325" r:id="rId22"/>
    <p:sldId id="326" r:id="rId23"/>
  </p:sldIdLst>
  <p:sldSz cx="12192000" cy="6858000"/>
  <p:notesSz cx="6858000" cy="9144000"/>
  <p:embeddedFontLst>
    <p:embeddedFont>
      <p:font typeface="a옛날사진관4" panose="02020600000000000000" pitchFamily="18" charset="-127"/>
      <p:regular r:id="rId25"/>
    </p:embeddedFont>
    <p:embeddedFont>
      <p:font typeface="맑은 고딕" panose="020B0503020000020004" pitchFamily="50" charset="-127"/>
      <p:regular r:id="rId26"/>
      <p:bold r:id="rId27"/>
    </p:embeddedFont>
    <p:embeddedFont>
      <p:font typeface="조선일보명조" panose="02030304000000000000" pitchFamily="18" charset="-127"/>
      <p:regular r:id="rId2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박 영빈" initials="박영" lastIdx="1" clrIdx="0">
    <p:extLst>
      <p:ext uri="{19B8F6BF-5375-455C-9EA6-DF929625EA0E}">
        <p15:presenceInfo xmlns:p15="http://schemas.microsoft.com/office/powerpoint/2012/main" userId="efd2499a034dba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p:restoredTop sz="88917" autoAdjust="0"/>
  </p:normalViewPr>
  <p:slideViewPr>
    <p:cSldViewPr snapToGrid="0">
      <p:cViewPr varScale="1">
        <p:scale>
          <a:sx n="76" d="100"/>
          <a:sy n="76" d="100"/>
        </p:scale>
        <p:origin x="946" y="58"/>
      </p:cViewPr>
      <p:guideLst>
        <p:guide orient="horz" pos="2160"/>
        <p:guide pos="384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382CE-F2E9-4492-809A-C4AAF6907F96}" type="datetimeFigureOut">
              <a:rPr lang="ko-KR" altLang="en-US" smtClean="0"/>
              <a:t>2021-09-14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D1B91-FFC4-46D0-B785-B9BA4A84E4E6}" type="slidenum">
              <a:rPr lang="ko-KR" altLang="en-US" smtClean="0"/>
              <a:t>‹#›</a:t>
            </a:fld>
            <a:endParaRPr lang="ko-KR" altLang="en-US"/>
          </a:p>
        </p:txBody>
      </p:sp>
    </p:spTree>
    <p:extLst>
      <p:ext uri="{BB962C8B-B14F-4D97-AF65-F5344CB8AC3E}">
        <p14:creationId xmlns:p14="http://schemas.microsoft.com/office/powerpoint/2010/main" val="913495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Good morning, I’m </a:t>
            </a:r>
            <a:r>
              <a:rPr lang="ko-KR" altLang="en-US" dirty="0"/>
              <a:t>영빈 박</a:t>
            </a:r>
            <a:endParaRPr lang="en-US" altLang="ko-KR" dirty="0"/>
          </a:p>
          <a:p>
            <a:r>
              <a:rPr lang="en-US" altLang="ko-KR" dirty="0"/>
              <a:t>I’m</a:t>
            </a:r>
            <a:r>
              <a:rPr lang="ko-KR" altLang="en-US" dirty="0"/>
              <a:t> </a:t>
            </a:r>
            <a:r>
              <a:rPr lang="en-US" altLang="ko-KR" dirty="0"/>
              <a:t>delighted</a:t>
            </a:r>
            <a:r>
              <a:rPr lang="ko-KR" altLang="en-US" dirty="0"/>
              <a:t> </a:t>
            </a:r>
            <a:r>
              <a:rPr lang="en-US" altLang="ko-KR" dirty="0"/>
              <a:t>to</a:t>
            </a:r>
            <a:r>
              <a:rPr lang="ko-KR" altLang="en-US" dirty="0"/>
              <a:t> </a:t>
            </a:r>
            <a:r>
              <a:rPr lang="en-US" altLang="ko-KR" dirty="0"/>
              <a:t>present to give my presentation.</a:t>
            </a:r>
          </a:p>
          <a:p>
            <a:r>
              <a:rPr lang="en-US" altLang="ko-KR" dirty="0"/>
              <a:t>Today, I’m here to present Analysis of Factors Influencing the Determination of Medical Expenditure for the Elderly in Korea.</a:t>
            </a:r>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1</a:t>
            </a:fld>
            <a:endParaRPr lang="ko-KR" altLang="en-US"/>
          </a:p>
        </p:txBody>
      </p:sp>
    </p:spTree>
    <p:extLst>
      <p:ext uri="{BB962C8B-B14F-4D97-AF65-F5344CB8AC3E}">
        <p14:creationId xmlns:p14="http://schemas.microsoft.com/office/powerpoint/2010/main" val="160814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conclusions and limitations.</a:t>
            </a:r>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17</a:t>
            </a:fld>
            <a:endParaRPr lang="ko-KR" altLang="en-US"/>
          </a:p>
        </p:txBody>
      </p:sp>
    </p:spTree>
    <p:extLst>
      <p:ext uri="{BB962C8B-B14F-4D97-AF65-F5344CB8AC3E}">
        <p14:creationId xmlns:p14="http://schemas.microsoft.com/office/powerpoint/2010/main" val="418297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conclusions and limitations.</a:t>
            </a:r>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18</a:t>
            </a:fld>
            <a:endParaRPr lang="ko-KR" altLang="en-US"/>
          </a:p>
        </p:txBody>
      </p:sp>
    </p:spTree>
    <p:extLst>
      <p:ext uri="{BB962C8B-B14F-4D97-AF65-F5344CB8AC3E}">
        <p14:creationId xmlns:p14="http://schemas.microsoft.com/office/powerpoint/2010/main" val="398391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section is a list of references of the study.</a:t>
            </a:r>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20</a:t>
            </a:fld>
            <a:endParaRPr lang="ko-KR" altLang="en-US"/>
          </a:p>
        </p:txBody>
      </p:sp>
    </p:spTree>
    <p:extLst>
      <p:ext uri="{BB962C8B-B14F-4D97-AF65-F5344CB8AC3E}">
        <p14:creationId xmlns:p14="http://schemas.microsoft.com/office/powerpoint/2010/main" val="203851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order of presentation is as follows.</a:t>
            </a:r>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2</a:t>
            </a:fld>
            <a:endParaRPr lang="ko-KR" altLang="en-US"/>
          </a:p>
        </p:txBody>
      </p:sp>
    </p:spTree>
    <p:extLst>
      <p:ext uri="{BB962C8B-B14F-4D97-AF65-F5344CB8AC3E}">
        <p14:creationId xmlns:p14="http://schemas.microsoft.com/office/powerpoint/2010/main" val="250137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Times New Roman" panose="02020603050405020304" pitchFamily="18" charset="0"/>
                <a:ea typeface="맑은 고딕" panose="020B0503020000020004" pitchFamily="50" charset="-127"/>
              </a:rPr>
              <a:t>As such, medical expenses are expected to increase further in the future due to a rapidly aging society and increasing life expectancy.</a:t>
            </a:r>
          </a:p>
          <a:p>
            <a:r>
              <a:rPr lang="en-US" altLang="ko-KR" sz="1800" dirty="0">
                <a:effectLst/>
                <a:latin typeface="Times New Roman" panose="02020603050405020304" pitchFamily="18" charset="0"/>
                <a:ea typeface="맑은 고딕" panose="020B0503020000020004" pitchFamily="50" charset="-127"/>
              </a:rPr>
              <a:t>Consequently, rapidly increasing medical expenses will be a burden on society in the long run.</a:t>
            </a:r>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4</a:t>
            </a:fld>
            <a:endParaRPr lang="ko-KR" altLang="en-US"/>
          </a:p>
        </p:txBody>
      </p:sp>
    </p:spTree>
    <p:extLst>
      <p:ext uri="{BB962C8B-B14F-4D97-AF65-F5344CB8AC3E}">
        <p14:creationId xmlns:p14="http://schemas.microsoft.com/office/powerpoint/2010/main" val="351110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rgbClr val="222222"/>
                </a:solidFill>
                <a:effectLst/>
                <a:latin typeface="Times New Roman" panose="02020603050405020304" pitchFamily="18" charset="0"/>
                <a:ea typeface="맑은 고딕" panose="020B0503020000020004" pitchFamily="50" charset="-127"/>
              </a:rPr>
              <a:t>The objective of study is to explore the factors influencing the medical expenses of the elderly.</a:t>
            </a:r>
          </a:p>
          <a:p>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5</a:t>
            </a:fld>
            <a:endParaRPr lang="ko-KR" altLang="en-US"/>
          </a:p>
        </p:txBody>
      </p:sp>
    </p:spTree>
    <p:extLst>
      <p:ext uri="{BB962C8B-B14F-4D97-AF65-F5344CB8AC3E}">
        <p14:creationId xmlns:p14="http://schemas.microsoft.com/office/powerpoint/2010/main" val="19923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solidFill>
                  <a:srgbClr val="222222"/>
                </a:solidFill>
                <a:effectLst/>
                <a:latin typeface="Times New Roman" panose="02020603050405020304" pitchFamily="18" charset="0"/>
                <a:ea typeface="맑은 고딕" panose="020B0503020000020004" pitchFamily="50" charset="-127"/>
              </a:rPr>
              <a:t>The research procedure begins by establishing the direction of the research through examining the data provided by Kaggle. </a:t>
            </a:r>
          </a:p>
          <a:p>
            <a:r>
              <a:rPr lang="en-US" altLang="ko-KR" sz="1800" dirty="0">
                <a:solidFill>
                  <a:srgbClr val="222222"/>
                </a:solidFill>
                <a:effectLst/>
                <a:latin typeface="Times New Roman" panose="02020603050405020304" pitchFamily="18" charset="0"/>
                <a:ea typeface="맑은 고딕" panose="020B0503020000020004" pitchFamily="50" charset="-127"/>
              </a:rPr>
              <a:t>We then look for statistical data related to the direction of the study and perform the literature survey. After selecting the appropriate dataset, we begin preprocessing the data. </a:t>
            </a:r>
          </a:p>
          <a:p>
            <a:r>
              <a:rPr lang="en-US" altLang="ko-KR" sz="1800" dirty="0">
                <a:solidFill>
                  <a:srgbClr val="222222"/>
                </a:solidFill>
                <a:effectLst/>
                <a:latin typeface="Times New Roman" panose="02020603050405020304" pitchFamily="18" charset="0"/>
                <a:ea typeface="맑은 고딕" panose="020B0503020000020004" pitchFamily="50" charset="-127"/>
              </a:rPr>
              <a:t>Next, we conduct a multi-regression analysis with R to design and validate the model. The final stage of the study is the interpretation of the results.</a:t>
            </a:r>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6</a:t>
            </a:fld>
            <a:endParaRPr lang="ko-KR" altLang="en-US"/>
          </a:p>
        </p:txBody>
      </p:sp>
    </p:spTree>
    <p:extLst>
      <p:ext uri="{BB962C8B-B14F-4D97-AF65-F5344CB8AC3E}">
        <p14:creationId xmlns:p14="http://schemas.microsoft.com/office/powerpoint/2010/main" val="85127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Times New Roman" panose="02020603050405020304" pitchFamily="18" charset="0"/>
                <a:ea typeface="맑은 고딕" panose="020B0503020000020004" pitchFamily="50" charset="-127"/>
              </a:rPr>
              <a:t>This </a:t>
            </a:r>
            <a:r>
              <a:rPr lang="en-US" altLang="ko-KR" sz="1200" dirty="0">
                <a:effectLst/>
                <a:latin typeface="Times New Roman" panose="02020603050405020304" pitchFamily="18" charset="0"/>
                <a:ea typeface="맑은 고딕" panose="020B0503020000020004" pitchFamily="50" charset="-127"/>
              </a:rPr>
              <a:t>shows the comparison of literature survey and this study.</a:t>
            </a:r>
          </a:p>
          <a:p>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7</a:t>
            </a:fld>
            <a:endParaRPr lang="ko-KR" altLang="en-US"/>
          </a:p>
        </p:txBody>
      </p:sp>
    </p:spTree>
    <p:extLst>
      <p:ext uri="{BB962C8B-B14F-4D97-AF65-F5344CB8AC3E}">
        <p14:creationId xmlns:p14="http://schemas.microsoft.com/office/powerpoint/2010/main" val="32255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let’s look at the data quality diagnosis and preprocessing process.</a:t>
            </a:r>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9</a:t>
            </a:fld>
            <a:endParaRPr lang="ko-KR" altLang="en-US"/>
          </a:p>
        </p:txBody>
      </p:sp>
    </p:spTree>
    <p:extLst>
      <p:ext uri="{BB962C8B-B14F-4D97-AF65-F5344CB8AC3E}">
        <p14:creationId xmlns:p14="http://schemas.microsoft.com/office/powerpoint/2010/main" val="3866849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10</a:t>
            </a:fld>
            <a:endParaRPr lang="ko-KR" altLang="en-US"/>
          </a:p>
        </p:txBody>
      </p:sp>
    </p:spTree>
    <p:extLst>
      <p:ext uri="{BB962C8B-B14F-4D97-AF65-F5344CB8AC3E}">
        <p14:creationId xmlns:p14="http://schemas.microsoft.com/office/powerpoint/2010/main" val="344065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is the analysis method.</a:t>
            </a:r>
          </a:p>
          <a:p>
            <a:r>
              <a:rPr lang="en-US" altLang="ko-KR" dirty="0"/>
              <a:t>The analysis was divided by three medical services, and a stepwise regression was used. the significance level was based on 0.05. </a:t>
            </a:r>
          </a:p>
          <a:p>
            <a:r>
              <a:rPr lang="en-US" altLang="ko-KR" dirty="0"/>
              <a:t>plus, we confirmed adjusted R-squared, Durbin Watson statistic, etc.</a:t>
            </a:r>
          </a:p>
        </p:txBody>
      </p:sp>
      <p:sp>
        <p:nvSpPr>
          <p:cNvPr id="4" name="슬라이드 번호 개체 틀 3"/>
          <p:cNvSpPr>
            <a:spLocks noGrp="1"/>
          </p:cNvSpPr>
          <p:nvPr>
            <p:ph type="sldNum" sz="quarter" idx="5"/>
          </p:nvPr>
        </p:nvSpPr>
        <p:spPr/>
        <p:txBody>
          <a:bodyPr/>
          <a:lstStyle/>
          <a:p>
            <a:fld id="{DEAD1B91-FFC4-46D0-B785-B9BA4A84E4E6}" type="slidenum">
              <a:rPr lang="ko-KR" altLang="en-US" smtClean="0"/>
              <a:t>16</a:t>
            </a:fld>
            <a:endParaRPr lang="ko-KR" altLang="en-US"/>
          </a:p>
        </p:txBody>
      </p:sp>
    </p:spTree>
    <p:extLst>
      <p:ext uri="{BB962C8B-B14F-4D97-AF65-F5344CB8AC3E}">
        <p14:creationId xmlns:p14="http://schemas.microsoft.com/office/powerpoint/2010/main" val="122306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333E42-C2FF-44CE-8C47-9E3A78AD846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884F8D7-B5AA-4483-8F5C-8235C9A521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76CCE90-9E4F-42D4-9CBF-78B65D4A3679}"/>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5" name="바닥글 개체 틀 4">
            <a:extLst>
              <a:ext uri="{FF2B5EF4-FFF2-40B4-BE49-F238E27FC236}">
                <a16:creationId xmlns:a16="http://schemas.microsoft.com/office/drawing/2014/main" id="{CC1A05D2-172D-4B87-A482-6D4638435E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F5D19A-A2C8-458E-9F2F-5A4E38EFCAFA}"/>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327809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4A8055-7F5C-44B3-A102-F43EEB9E247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3D606AB-125F-434B-93F7-1147B2CEF0F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4DC825-2207-4889-845F-9DD47F490093}"/>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5" name="바닥글 개체 틀 4">
            <a:extLst>
              <a:ext uri="{FF2B5EF4-FFF2-40B4-BE49-F238E27FC236}">
                <a16:creationId xmlns:a16="http://schemas.microsoft.com/office/drawing/2014/main" id="{738E48BB-C6D7-4B75-8504-E1EA114F90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C835971-F8F8-4128-ACC7-BC6DEF26F43B}"/>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249425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12A158B-1509-4AB2-A653-6F148474719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F85BACD-E6EB-4C6D-8DAC-7CEBD537ED0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0E510-D6E1-4E70-9C26-F3C52BD7DCA8}"/>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5" name="바닥글 개체 틀 4">
            <a:extLst>
              <a:ext uri="{FF2B5EF4-FFF2-40B4-BE49-F238E27FC236}">
                <a16:creationId xmlns:a16="http://schemas.microsoft.com/office/drawing/2014/main" id="{1730DCA4-64AE-473F-A514-E5380BFFCF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18A69F-EE8D-49C6-98D1-37B3B343CE87}"/>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224175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EB7862-4B10-49FA-9DC7-173E553E9459}"/>
              </a:ext>
            </a:extLst>
          </p:cNvPr>
          <p:cNvSpPr txBox="1"/>
          <p:nvPr userDrawn="1"/>
        </p:nvSpPr>
        <p:spPr>
          <a:xfrm>
            <a:off x="106532" y="150683"/>
            <a:ext cx="6107836"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1. Introduction</a:t>
            </a:r>
          </a:p>
        </p:txBody>
      </p:sp>
    </p:spTree>
    <p:extLst>
      <p:ext uri="{BB962C8B-B14F-4D97-AF65-F5344CB8AC3E}">
        <p14:creationId xmlns:p14="http://schemas.microsoft.com/office/powerpoint/2010/main" val="1079480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C8CCDB-CF34-4291-968D-6F26DD3E2C2F}"/>
              </a:ext>
            </a:extLst>
          </p:cNvPr>
          <p:cNvSpPr txBox="1"/>
          <p:nvPr userDrawn="1"/>
        </p:nvSpPr>
        <p:spPr>
          <a:xfrm>
            <a:off x="106532" y="150683"/>
            <a:ext cx="6107836"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2. </a:t>
            </a:r>
            <a:r>
              <a:rPr lang="en-US" altLang="ko-KR" sz="2800" b="0" dirty="0">
                <a:effectLst/>
                <a:latin typeface="Times New Roman" panose="02020603050405020304" pitchFamily="18" charset="0"/>
                <a:ea typeface="조선일보명조" panose="02030304000000000000" pitchFamily="18" charset="-127"/>
                <a:cs typeface="Times New Roman" panose="02020603050405020304" pitchFamily="18" charset="0"/>
              </a:rPr>
              <a:t>Preliminary Investigation</a:t>
            </a: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 </a:t>
            </a:r>
          </a:p>
        </p:txBody>
      </p:sp>
    </p:spTree>
    <p:extLst>
      <p:ext uri="{BB962C8B-B14F-4D97-AF65-F5344CB8AC3E}">
        <p14:creationId xmlns:p14="http://schemas.microsoft.com/office/powerpoint/2010/main" val="3073410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빈 화면">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53A005-ED58-482A-8B23-87EF2BC06866}"/>
              </a:ext>
            </a:extLst>
          </p:cNvPr>
          <p:cNvSpPr txBox="1"/>
          <p:nvPr userDrawn="1"/>
        </p:nvSpPr>
        <p:spPr>
          <a:xfrm>
            <a:off x="106532" y="150683"/>
            <a:ext cx="7324078"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3. </a:t>
            </a:r>
            <a:r>
              <a:rPr lang="en-US" altLang="ko-KR" sz="2800" b="0" dirty="0">
                <a:effectLst/>
                <a:latin typeface="Times New Roman" panose="02020603050405020304" pitchFamily="18" charset="0"/>
                <a:ea typeface="조선일보명조" panose="02030304000000000000" pitchFamily="18" charset="-127"/>
                <a:cs typeface="Times New Roman" panose="02020603050405020304" pitchFamily="18" charset="0"/>
              </a:rPr>
              <a:t>Introduction to target data and variables</a:t>
            </a:r>
            <a:endPar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endParaRPr>
          </a:p>
        </p:txBody>
      </p:sp>
    </p:spTree>
    <p:extLst>
      <p:ext uri="{BB962C8B-B14F-4D97-AF65-F5344CB8AC3E}">
        <p14:creationId xmlns:p14="http://schemas.microsoft.com/office/powerpoint/2010/main" val="3941034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빈 화면">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BD953-E4F8-41B2-8989-AEA911EFE2FC}"/>
              </a:ext>
            </a:extLst>
          </p:cNvPr>
          <p:cNvSpPr txBox="1"/>
          <p:nvPr userDrawn="1"/>
        </p:nvSpPr>
        <p:spPr>
          <a:xfrm>
            <a:off x="106532" y="150683"/>
            <a:ext cx="9676660"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4. </a:t>
            </a:r>
            <a:r>
              <a:rPr lang="en-US" altLang="ko-KR" sz="2800" b="0" dirty="0">
                <a:effectLst/>
                <a:latin typeface="Times New Roman" panose="02020603050405020304" pitchFamily="18" charset="0"/>
                <a:ea typeface="조선일보명조" panose="02030304000000000000" pitchFamily="18" charset="-127"/>
                <a:cs typeface="Times New Roman" panose="02020603050405020304" pitchFamily="18" charset="0"/>
              </a:rPr>
              <a:t>Target data quality diagnosis and data preprocessing</a:t>
            </a:r>
            <a:endPar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endParaRPr>
          </a:p>
        </p:txBody>
      </p:sp>
    </p:spTree>
    <p:extLst>
      <p:ext uri="{BB962C8B-B14F-4D97-AF65-F5344CB8AC3E}">
        <p14:creationId xmlns:p14="http://schemas.microsoft.com/office/powerpoint/2010/main" val="1043866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4_빈 화면">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9E21B-77C1-4EDF-879E-2D8A4DB415B3}"/>
              </a:ext>
            </a:extLst>
          </p:cNvPr>
          <p:cNvSpPr txBox="1"/>
          <p:nvPr userDrawn="1"/>
        </p:nvSpPr>
        <p:spPr>
          <a:xfrm>
            <a:off x="106532" y="150683"/>
            <a:ext cx="6107836"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5. </a:t>
            </a:r>
            <a:r>
              <a:rPr lang="en-US" altLang="ko-KR" sz="2800" b="0" dirty="0">
                <a:effectLst/>
                <a:latin typeface="Times New Roman" panose="02020603050405020304" pitchFamily="18" charset="0"/>
                <a:ea typeface="조선일보명조" panose="02030304000000000000" pitchFamily="18" charset="-127"/>
                <a:cs typeface="Times New Roman" panose="02020603050405020304" pitchFamily="18" charset="0"/>
              </a:rPr>
              <a:t>Multiple Regression </a:t>
            </a:r>
            <a:r>
              <a:rPr lang="en-US" altLang="ko-KR" sz="2800" dirty="0">
                <a:effectLst/>
                <a:latin typeface="Times New Roman" panose="02020603050405020304" pitchFamily="18" charset="0"/>
                <a:ea typeface="조선일보명조" panose="02030304000000000000" pitchFamily="18" charset="-127"/>
                <a:cs typeface="Times New Roman" panose="02020603050405020304" pitchFamily="18" charset="0"/>
              </a:rPr>
              <a:t>Analysis</a:t>
            </a:r>
            <a:endPar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endParaRPr>
          </a:p>
        </p:txBody>
      </p:sp>
    </p:spTree>
    <p:extLst>
      <p:ext uri="{BB962C8B-B14F-4D97-AF65-F5344CB8AC3E}">
        <p14:creationId xmlns:p14="http://schemas.microsoft.com/office/powerpoint/2010/main" val="1218819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5_빈 화면">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18AC6-AE78-4B72-A8B9-BB2498F73D05}"/>
              </a:ext>
            </a:extLst>
          </p:cNvPr>
          <p:cNvSpPr txBox="1"/>
          <p:nvPr userDrawn="1"/>
        </p:nvSpPr>
        <p:spPr>
          <a:xfrm>
            <a:off x="106532" y="150683"/>
            <a:ext cx="6107836"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6. Conclusion</a:t>
            </a:r>
            <a:r>
              <a:rPr lang="ko-KR" altLang="en-US" sz="2800" b="0" dirty="0">
                <a:latin typeface="Times New Roman" panose="02020603050405020304" pitchFamily="18" charset="0"/>
                <a:ea typeface="조선일보명조" panose="02030304000000000000" pitchFamily="18" charset="-127"/>
                <a:cs typeface="Times New Roman" panose="02020603050405020304" pitchFamily="18" charset="0"/>
              </a:rPr>
              <a:t> </a:t>
            </a: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&amp;</a:t>
            </a:r>
            <a:r>
              <a:rPr lang="ko-KR" altLang="en-US" sz="2800" b="0" dirty="0">
                <a:latin typeface="Times New Roman" panose="02020603050405020304" pitchFamily="18" charset="0"/>
                <a:ea typeface="조선일보명조" panose="02030304000000000000" pitchFamily="18" charset="-127"/>
                <a:cs typeface="Times New Roman" panose="02020603050405020304" pitchFamily="18" charset="0"/>
              </a:rPr>
              <a:t> </a:t>
            </a: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Limitation</a:t>
            </a:r>
          </a:p>
        </p:txBody>
      </p:sp>
    </p:spTree>
    <p:extLst>
      <p:ext uri="{BB962C8B-B14F-4D97-AF65-F5344CB8AC3E}">
        <p14:creationId xmlns:p14="http://schemas.microsoft.com/office/powerpoint/2010/main" val="1264070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6_빈 화면">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29059-CD70-4CDD-A9AD-E1E1C3AF8DF8}"/>
              </a:ext>
            </a:extLst>
          </p:cNvPr>
          <p:cNvSpPr txBox="1"/>
          <p:nvPr userDrawn="1"/>
        </p:nvSpPr>
        <p:spPr>
          <a:xfrm>
            <a:off x="106532" y="150683"/>
            <a:ext cx="6107836" cy="523220"/>
          </a:xfrm>
          <a:prstGeom prst="rect">
            <a:avLst/>
          </a:prstGeom>
          <a:noFill/>
        </p:spPr>
        <p:txBody>
          <a:bodyPr wrap="square">
            <a:spAutoFit/>
          </a:bodyPr>
          <a:lstStyle/>
          <a:p>
            <a:pPr>
              <a:spcBef>
                <a:spcPts val="1200"/>
              </a:spcBef>
            </a:pPr>
            <a:r>
              <a:rPr lang="en-US" altLang="ko-KR" sz="2800" b="0" dirty="0">
                <a:latin typeface="Times New Roman" panose="02020603050405020304" pitchFamily="18" charset="0"/>
                <a:ea typeface="조선일보명조" panose="02030304000000000000" pitchFamily="18" charset="-127"/>
                <a:cs typeface="Times New Roman" panose="02020603050405020304" pitchFamily="18" charset="0"/>
              </a:rPr>
              <a:t>7. References</a:t>
            </a:r>
          </a:p>
        </p:txBody>
      </p:sp>
    </p:spTree>
    <p:extLst>
      <p:ext uri="{BB962C8B-B14F-4D97-AF65-F5344CB8AC3E}">
        <p14:creationId xmlns:p14="http://schemas.microsoft.com/office/powerpoint/2010/main" val="174829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3C36C4-F029-4668-840A-BDDC2087052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B832F69-9176-450B-914F-1C9DBB40BF4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8549C98-4FBF-44E7-A3AC-8B0ECD2C36DC}"/>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5" name="바닥글 개체 틀 4">
            <a:extLst>
              <a:ext uri="{FF2B5EF4-FFF2-40B4-BE49-F238E27FC236}">
                <a16:creationId xmlns:a16="http://schemas.microsoft.com/office/drawing/2014/main" id="{5104FD07-6770-4C6E-836F-960EC070C1A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BAD099-221F-4520-8A6D-AD5F43CE26CC}"/>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240296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A52D67-F174-45CD-9904-A5F9385B08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E3A8735-8B14-47C1-AA00-8E6023F4B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E866C5E-74BD-44C3-86A8-5D134D1B587E}"/>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5" name="바닥글 개체 틀 4">
            <a:extLst>
              <a:ext uri="{FF2B5EF4-FFF2-40B4-BE49-F238E27FC236}">
                <a16:creationId xmlns:a16="http://schemas.microsoft.com/office/drawing/2014/main" id="{90C22EFD-71F9-4586-A706-1EC5D6C037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719EDB-02FC-4D02-B567-332E1095C160}"/>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422980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EC5D2D-013E-4DEF-9E39-D234BA8AF39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BF94C4-8AA4-449C-87B8-DCB49BD9208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6D0D434-FC4A-465B-89E1-F595FCF8993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83C3201-6189-4D3B-9C07-83D933A120A4}"/>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6" name="바닥글 개체 틀 5">
            <a:extLst>
              <a:ext uri="{FF2B5EF4-FFF2-40B4-BE49-F238E27FC236}">
                <a16:creationId xmlns:a16="http://schemas.microsoft.com/office/drawing/2014/main" id="{11189232-6587-41D9-821E-A4AD71E061D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728D305-18CB-4753-902A-6FD1D062CEBD}"/>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42152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566340-F46E-4A7B-8E2D-E9B5E677D38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27F24E0-963A-443D-87CD-31811FF0D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21FC4DF-9A07-4442-B043-A5D4A0F17E9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C9712F1-BE2B-4F80-A367-1BC90B150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E51AE7D-A3CD-4D97-8B91-8222B702ADE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283A582-A76D-4B02-AF8A-F685CA2CD75C}"/>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8" name="바닥글 개체 틀 7">
            <a:extLst>
              <a:ext uri="{FF2B5EF4-FFF2-40B4-BE49-F238E27FC236}">
                <a16:creationId xmlns:a16="http://schemas.microsoft.com/office/drawing/2014/main" id="{F8504ADC-4129-483A-9668-16169FD8C65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B79D93D-6F28-40BA-A997-BB57CC2FD0AD}"/>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60743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1B9812-AED9-46A5-AE7D-B80F95E1ACE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2372268-0DEE-4A6F-BFAE-7CE6CE5108D4}"/>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4" name="바닥글 개체 틀 3">
            <a:extLst>
              <a:ext uri="{FF2B5EF4-FFF2-40B4-BE49-F238E27FC236}">
                <a16:creationId xmlns:a16="http://schemas.microsoft.com/office/drawing/2014/main" id="{836B6419-4FD3-493D-AC90-AE2FCB8B4EE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EA25B4D-A32F-4987-B3EF-3660A7F35204}"/>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31870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F3D7439-42C7-4454-A7E1-92D2CD21FDAE}"/>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3" name="바닥글 개체 틀 2">
            <a:extLst>
              <a:ext uri="{FF2B5EF4-FFF2-40B4-BE49-F238E27FC236}">
                <a16:creationId xmlns:a16="http://schemas.microsoft.com/office/drawing/2014/main" id="{4863FFA8-CA13-4872-BA1B-7E9B51997AA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A9FC0DF-E774-4FB2-86F0-D0E37E4458B6}"/>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385875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C283A4-C6FA-4125-9001-528532B4192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DF3F50D-BD61-4F5E-B070-5F91697A4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C50DB60-CF46-4CD8-89A5-CEB8F23F1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337467-C301-4F07-898D-88D14835C7EE}"/>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6" name="바닥글 개체 틀 5">
            <a:extLst>
              <a:ext uri="{FF2B5EF4-FFF2-40B4-BE49-F238E27FC236}">
                <a16:creationId xmlns:a16="http://schemas.microsoft.com/office/drawing/2014/main" id="{D837671B-A563-4B5D-93B7-084C5458EE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BACBF1B-E26B-491E-8AE9-29121BB549B8}"/>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274089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DD7F23-A9C5-4411-A8DF-0F350498BA6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86945AB-EFDF-4473-93D7-F22F6CA79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47794CB-62CF-4F37-9889-DE2C957A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07DCA20-D2AF-485C-A214-7CA601E150D7}"/>
              </a:ext>
            </a:extLst>
          </p:cNvPr>
          <p:cNvSpPr>
            <a:spLocks noGrp="1"/>
          </p:cNvSpPr>
          <p:nvPr>
            <p:ph type="dt" sz="half" idx="10"/>
          </p:nvPr>
        </p:nvSpPr>
        <p:spPr/>
        <p:txBody>
          <a:bodyPr/>
          <a:lstStyle/>
          <a:p>
            <a:fld id="{5C9D379A-C4A2-4DED-94AB-98F07454C66C}" type="datetimeFigureOut">
              <a:rPr lang="ko-KR" altLang="en-US" smtClean="0"/>
              <a:t>2021-09-14</a:t>
            </a:fld>
            <a:endParaRPr lang="ko-KR" altLang="en-US"/>
          </a:p>
        </p:txBody>
      </p:sp>
      <p:sp>
        <p:nvSpPr>
          <p:cNvPr id="6" name="바닥글 개체 틀 5">
            <a:extLst>
              <a:ext uri="{FF2B5EF4-FFF2-40B4-BE49-F238E27FC236}">
                <a16:creationId xmlns:a16="http://schemas.microsoft.com/office/drawing/2014/main" id="{55EF0D1A-6913-4233-B7B6-8FA75A0245A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836CA8A-6B0B-4D49-8E35-22ED1C6387DB}"/>
              </a:ext>
            </a:extLst>
          </p:cNvPr>
          <p:cNvSpPr>
            <a:spLocks noGrp="1"/>
          </p:cNvSpPr>
          <p:nvPr>
            <p:ph type="sldNum" sz="quarter" idx="12"/>
          </p:nvPr>
        </p:nvSpPr>
        <p:spPr/>
        <p:txBody>
          <a:body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191011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011D0F1-579C-456A-BA02-436623D7F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E9B9948-D259-48B1-B843-BC635C62D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C704076-43CA-4190-9CEB-8CFC22CA0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D379A-C4A2-4DED-94AB-98F07454C66C}" type="datetimeFigureOut">
              <a:rPr lang="ko-KR" altLang="en-US" smtClean="0"/>
              <a:t>2021-09-14</a:t>
            </a:fld>
            <a:endParaRPr lang="ko-KR" altLang="en-US"/>
          </a:p>
        </p:txBody>
      </p:sp>
      <p:sp>
        <p:nvSpPr>
          <p:cNvPr id="5" name="바닥글 개체 틀 4">
            <a:extLst>
              <a:ext uri="{FF2B5EF4-FFF2-40B4-BE49-F238E27FC236}">
                <a16:creationId xmlns:a16="http://schemas.microsoft.com/office/drawing/2014/main" id="{FDA8C6CD-06CC-431F-AF5E-BCE5BC7C7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68D49D5-113B-4767-BDCE-5DA6F2243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E889-1106-4607-8138-8786E848B6C2}" type="slidenum">
              <a:rPr lang="ko-KR" altLang="en-US" smtClean="0"/>
              <a:t>‹#›</a:t>
            </a:fld>
            <a:endParaRPr lang="ko-KR" altLang="en-US"/>
          </a:p>
        </p:txBody>
      </p:sp>
    </p:spTree>
    <p:extLst>
      <p:ext uri="{BB962C8B-B14F-4D97-AF65-F5344CB8AC3E}">
        <p14:creationId xmlns:p14="http://schemas.microsoft.com/office/powerpoint/2010/main" val="1369297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5A3FD9F8-F567-4BCD-8579-64BBBC018A1D}"/>
              </a:ext>
            </a:extLst>
          </p:cNvPr>
          <p:cNvCxnSpPr/>
          <p:nvPr userDrawn="1"/>
        </p:nvCxnSpPr>
        <p:spPr>
          <a:xfrm>
            <a:off x="0" y="835278"/>
            <a:ext cx="12192000"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19676"/>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7212C6-0364-4DC3-902F-3497F5FFAC5F}"/>
              </a:ext>
            </a:extLst>
          </p:cNvPr>
          <p:cNvSpPr txBox="1"/>
          <p:nvPr/>
        </p:nvSpPr>
        <p:spPr>
          <a:xfrm>
            <a:off x="1500523" y="1310514"/>
            <a:ext cx="8969282" cy="2215991"/>
          </a:xfrm>
          <a:prstGeom prst="rect">
            <a:avLst/>
          </a:prstGeom>
          <a:noFill/>
        </p:spPr>
        <p:txBody>
          <a:bodyPr wrap="square" rtlCol="0">
            <a:spAutoFit/>
          </a:bodyPr>
          <a:lstStyle/>
          <a:p>
            <a:pPr algn="ctr">
              <a:spcBef>
                <a:spcPts val="1800"/>
              </a:spcBef>
            </a:pPr>
            <a:r>
              <a:rPr lang="en-US" altLang="ko-KR" sz="3600" b="1" spc="-150" dirty="0">
                <a:latin typeface="Times New Roman" panose="02020603050405020304" pitchFamily="18" charset="0"/>
                <a:ea typeface="조선일보명조" panose="02030304000000000000" pitchFamily="18" charset="-127"/>
                <a:cs typeface="Times New Roman" panose="02020603050405020304" pitchFamily="18" charset="0"/>
              </a:rPr>
              <a:t>Analysis of Factors Influencing</a:t>
            </a:r>
          </a:p>
          <a:p>
            <a:pPr algn="ctr">
              <a:spcBef>
                <a:spcPts val="1800"/>
              </a:spcBef>
            </a:pPr>
            <a:r>
              <a:rPr lang="en-US" altLang="ko-KR" sz="3600" b="1" spc="-150" dirty="0">
                <a:latin typeface="Times New Roman" panose="02020603050405020304" pitchFamily="18" charset="0"/>
                <a:ea typeface="조선일보명조" panose="02030304000000000000" pitchFamily="18" charset="-127"/>
                <a:cs typeface="Times New Roman" panose="02020603050405020304" pitchFamily="18" charset="0"/>
              </a:rPr>
              <a:t>the Determination of Medical Expenditure</a:t>
            </a:r>
          </a:p>
          <a:p>
            <a:pPr algn="ctr">
              <a:spcBef>
                <a:spcPts val="1800"/>
              </a:spcBef>
            </a:pPr>
            <a:r>
              <a:rPr lang="en-US" altLang="ko-KR" sz="3600" b="1" spc="-150" dirty="0">
                <a:latin typeface="Times New Roman" panose="02020603050405020304" pitchFamily="18" charset="0"/>
                <a:ea typeface="조선일보명조" panose="02030304000000000000" pitchFamily="18" charset="-127"/>
                <a:cs typeface="Times New Roman" panose="02020603050405020304" pitchFamily="18" charset="0"/>
              </a:rPr>
              <a:t>for the Elderly in Korea</a:t>
            </a:r>
            <a:endParaRPr lang="ko-KR" altLang="en-US" sz="3600" b="1" spc="-150" dirty="0">
              <a:latin typeface="Times New Roman" panose="02020603050405020304" pitchFamily="18" charset="0"/>
              <a:ea typeface="조선일보명조" panose="02030304000000000000" pitchFamily="18" charset="-127"/>
              <a:cs typeface="Times New Roman" panose="02020603050405020304" pitchFamily="18" charset="0"/>
            </a:endParaRPr>
          </a:p>
        </p:txBody>
      </p:sp>
      <p:cxnSp>
        <p:nvCxnSpPr>
          <p:cNvPr id="9" name="직선 연결선 8">
            <a:extLst>
              <a:ext uri="{FF2B5EF4-FFF2-40B4-BE49-F238E27FC236}">
                <a16:creationId xmlns:a16="http://schemas.microsoft.com/office/drawing/2014/main" id="{AB234A97-CE72-4C43-970D-A3FA10B8D188}"/>
              </a:ext>
            </a:extLst>
          </p:cNvPr>
          <p:cNvCxnSpPr>
            <a:cxnSpLocks/>
          </p:cNvCxnSpPr>
          <p:nvPr/>
        </p:nvCxnSpPr>
        <p:spPr>
          <a:xfrm>
            <a:off x="2707341" y="3855091"/>
            <a:ext cx="6866965"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3" name="직사각형 12">
            <a:extLst>
              <a:ext uri="{FF2B5EF4-FFF2-40B4-BE49-F238E27FC236}">
                <a16:creationId xmlns:a16="http://schemas.microsoft.com/office/drawing/2014/main" id="{B8808439-D021-4B99-8747-E986590B6B85}"/>
              </a:ext>
            </a:extLst>
          </p:cNvPr>
          <p:cNvSpPr/>
          <p:nvPr/>
        </p:nvSpPr>
        <p:spPr>
          <a:xfrm>
            <a:off x="2438773" y="4183678"/>
            <a:ext cx="7404100" cy="1543884"/>
          </a:xfrm>
          <a:prstGeom prst="rect">
            <a:avLst/>
          </a:prstGeom>
        </p:spPr>
        <p:txBody>
          <a:bodyPr wrap="square">
            <a:spAutoFit/>
          </a:bodyPr>
          <a:lstStyle/>
          <a:p>
            <a:pPr algn="ctr" latinLnBrk="0">
              <a:lnSpc>
                <a:spcPct val="120000"/>
              </a:lnSpc>
              <a:defRPr/>
            </a:pPr>
            <a:r>
              <a:rPr lang="en-US" altLang="ko-KR" sz="1600" kern="0" dirty="0" err="1">
                <a:latin typeface="Times New Roman" panose="02020603050405020304" pitchFamily="18" charset="0"/>
                <a:ea typeface="조선일보명조" panose="02030304000000000000" pitchFamily="18" charset="-127"/>
                <a:cs typeface="Times New Roman" panose="02020603050405020304" pitchFamily="18" charset="0"/>
              </a:rPr>
              <a:t>Changsoo</a:t>
            </a:r>
            <a:r>
              <a:rPr lang="en-US" altLang="ko-KR" sz="1600" kern="0" dirty="0">
                <a:latin typeface="Times New Roman" panose="02020603050405020304" pitchFamily="18" charset="0"/>
                <a:ea typeface="조선일보명조" panose="02030304000000000000" pitchFamily="18" charset="-127"/>
                <a:cs typeface="Times New Roman" panose="02020603050405020304" pitchFamily="18" charset="0"/>
              </a:rPr>
              <a:t> Lee, Department of Industrial and Management Engineering, </a:t>
            </a:r>
          </a:p>
          <a:p>
            <a:pPr algn="ctr" latinLnBrk="0">
              <a:lnSpc>
                <a:spcPct val="120000"/>
              </a:lnSpc>
              <a:defRPr/>
            </a:pPr>
            <a:r>
              <a:rPr lang="en-US" altLang="ko-KR" sz="1600" kern="0" dirty="0" err="1">
                <a:latin typeface="Times New Roman" panose="02020603050405020304" pitchFamily="18" charset="0"/>
                <a:ea typeface="조선일보명조" panose="02030304000000000000" pitchFamily="18" charset="-127"/>
                <a:cs typeface="Times New Roman" panose="02020603050405020304" pitchFamily="18" charset="0"/>
              </a:rPr>
              <a:t>Gangneung-Wonju</a:t>
            </a:r>
            <a:r>
              <a:rPr lang="en-US" altLang="ko-KR" sz="1600" kern="0" dirty="0">
                <a:latin typeface="Times New Roman" panose="02020603050405020304" pitchFamily="18" charset="0"/>
                <a:ea typeface="조선일보명조" panose="02030304000000000000" pitchFamily="18" charset="-127"/>
                <a:cs typeface="Times New Roman" panose="02020603050405020304" pitchFamily="18" charset="0"/>
              </a:rPr>
              <a:t> National University, Korea</a:t>
            </a:r>
          </a:p>
          <a:p>
            <a:pPr algn="ctr" latinLnBrk="0">
              <a:lnSpc>
                <a:spcPct val="120000"/>
              </a:lnSpc>
              <a:defRPr/>
            </a:pPr>
            <a:endParaRPr lang="en-US" altLang="ko-KR" sz="1600" kern="0" dirty="0">
              <a:latin typeface="Times New Roman" panose="02020603050405020304" pitchFamily="18" charset="0"/>
              <a:ea typeface="조선일보명조" panose="02030304000000000000" pitchFamily="18" charset="-127"/>
              <a:cs typeface="Times New Roman" panose="02020603050405020304" pitchFamily="18" charset="0"/>
            </a:endParaRPr>
          </a:p>
          <a:p>
            <a:pPr algn="ctr" latinLnBrk="0">
              <a:lnSpc>
                <a:spcPct val="120000"/>
              </a:lnSpc>
              <a:defRPr/>
            </a:pPr>
            <a:r>
              <a:rPr lang="en-US" altLang="ko-KR" sz="1600" kern="0" dirty="0">
                <a:latin typeface="Times New Roman" panose="02020603050405020304" pitchFamily="18" charset="0"/>
                <a:ea typeface="조선일보명조" panose="02030304000000000000" pitchFamily="18" charset="-127"/>
                <a:cs typeface="Times New Roman" panose="02020603050405020304" pitchFamily="18" charset="0"/>
              </a:rPr>
              <a:t>Young Park, Department of Information Statistics, </a:t>
            </a:r>
          </a:p>
          <a:p>
            <a:pPr algn="ctr" latinLnBrk="0">
              <a:lnSpc>
                <a:spcPct val="120000"/>
              </a:lnSpc>
              <a:defRPr/>
            </a:pPr>
            <a:r>
              <a:rPr lang="en-US" altLang="ko-KR" sz="1600" kern="0" dirty="0" err="1">
                <a:latin typeface="Times New Roman" panose="02020603050405020304" pitchFamily="18" charset="0"/>
                <a:ea typeface="조선일보명조" panose="02030304000000000000" pitchFamily="18" charset="-127"/>
                <a:cs typeface="Times New Roman" panose="02020603050405020304" pitchFamily="18" charset="0"/>
              </a:rPr>
              <a:t>Gangneung-Wonju</a:t>
            </a:r>
            <a:r>
              <a:rPr lang="en-US" altLang="ko-KR" sz="1600" kern="0" dirty="0">
                <a:latin typeface="Times New Roman" panose="02020603050405020304" pitchFamily="18" charset="0"/>
                <a:ea typeface="조선일보명조" panose="02030304000000000000" pitchFamily="18" charset="-127"/>
                <a:cs typeface="Times New Roman" panose="02020603050405020304" pitchFamily="18" charset="0"/>
              </a:rPr>
              <a:t> National University, Korea</a:t>
            </a:r>
          </a:p>
        </p:txBody>
      </p:sp>
      <p:sp>
        <p:nvSpPr>
          <p:cNvPr id="14" name="직사각형 13">
            <a:extLst>
              <a:ext uri="{FF2B5EF4-FFF2-40B4-BE49-F238E27FC236}">
                <a16:creationId xmlns:a16="http://schemas.microsoft.com/office/drawing/2014/main" id="{6978356D-DC4B-4D53-B7EE-8FE8F44D9B97}"/>
              </a:ext>
            </a:extLst>
          </p:cNvPr>
          <p:cNvSpPr/>
          <p:nvPr/>
        </p:nvSpPr>
        <p:spPr>
          <a:xfrm>
            <a:off x="8663530" y="6384735"/>
            <a:ext cx="3813606" cy="336118"/>
          </a:xfrm>
          <a:prstGeom prst="rect">
            <a:avLst/>
          </a:prstGeom>
        </p:spPr>
        <p:txBody>
          <a:bodyPr wrap="square">
            <a:spAutoFit/>
          </a:bodyPr>
          <a:lstStyle/>
          <a:p>
            <a:pPr algn="ctr" latinLnBrk="0">
              <a:lnSpc>
                <a:spcPct val="150000"/>
              </a:lnSpc>
              <a:defRPr/>
            </a:pPr>
            <a:r>
              <a:rPr lang="en-US" altLang="ko-KR" sz="1200" kern="0" dirty="0">
                <a:latin typeface="Times New Roman" panose="02020603050405020304" pitchFamily="18" charset="0"/>
                <a:ea typeface="조선일보명조" panose="02030304000000000000" pitchFamily="18" charset="-127"/>
                <a:cs typeface="Times New Roman" panose="02020603050405020304" pitchFamily="18" charset="0"/>
              </a:rPr>
              <a:t>15</a:t>
            </a:r>
            <a:r>
              <a:rPr lang="en-US" altLang="ko-KR" sz="1200" kern="0" baseline="30000" dirty="0">
                <a:latin typeface="Times New Roman" panose="02020603050405020304" pitchFamily="18" charset="0"/>
                <a:ea typeface="조선일보명조" panose="02030304000000000000" pitchFamily="18" charset="-127"/>
                <a:cs typeface="Times New Roman" panose="02020603050405020304" pitchFamily="18" charset="0"/>
              </a:rPr>
              <a:t>th</a:t>
            </a:r>
            <a:r>
              <a:rPr lang="en-US" altLang="ko-KR" sz="1200" kern="0" dirty="0">
                <a:latin typeface="Times New Roman" panose="02020603050405020304" pitchFamily="18" charset="0"/>
                <a:ea typeface="조선일보명조" panose="02030304000000000000" pitchFamily="18" charset="-127"/>
                <a:cs typeface="Times New Roman" panose="02020603050405020304" pitchFamily="18" charset="0"/>
              </a:rPr>
              <a:t> ICICIC2021 Online September 15, 2021 </a:t>
            </a:r>
          </a:p>
        </p:txBody>
      </p:sp>
    </p:spTree>
    <p:extLst>
      <p:ext uri="{BB962C8B-B14F-4D97-AF65-F5344CB8AC3E}">
        <p14:creationId xmlns:p14="http://schemas.microsoft.com/office/powerpoint/2010/main" val="317677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AB446278-C922-4578-A4A4-1C2CF7B8DA1C}"/>
              </a:ext>
            </a:extLst>
          </p:cNvPr>
          <p:cNvSpPr/>
          <p:nvPr/>
        </p:nvSpPr>
        <p:spPr>
          <a:xfrm>
            <a:off x="-398268" y="974356"/>
            <a:ext cx="3161132"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4.2 </a:t>
            </a:r>
            <a:r>
              <a:rPr lang="en-US" altLang="ko-KR" dirty="0">
                <a:solidFill>
                  <a:schemeClr val="tx1"/>
                </a:solidFill>
                <a:latin typeface="Times New Roman" panose="02020603050405020304" pitchFamily="18" charset="0"/>
                <a:ea typeface="맑은 고딕" panose="020B0503020000020004" pitchFamily="50" charset="-127"/>
              </a:rPr>
              <a:t>Data preprocessing</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5" name="TextBox 4">
            <a:extLst>
              <a:ext uri="{FF2B5EF4-FFF2-40B4-BE49-F238E27FC236}">
                <a16:creationId xmlns:a16="http://schemas.microsoft.com/office/drawing/2014/main" id="{FE408537-6443-4559-A136-A66AA6ADC51C}"/>
              </a:ext>
            </a:extLst>
          </p:cNvPr>
          <p:cNvSpPr txBox="1"/>
          <p:nvPr/>
        </p:nvSpPr>
        <p:spPr>
          <a:xfrm>
            <a:off x="334296" y="1634718"/>
            <a:ext cx="11159614" cy="362022"/>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 </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The age variable was created using the year of birth, and the study was conducted for older adults, aged 65 years and older.</a:t>
            </a:r>
          </a:p>
        </p:txBody>
      </p:sp>
      <p:pic>
        <p:nvPicPr>
          <p:cNvPr id="4" name="그림 3">
            <a:extLst>
              <a:ext uri="{FF2B5EF4-FFF2-40B4-BE49-F238E27FC236}">
                <a16:creationId xmlns:a16="http://schemas.microsoft.com/office/drawing/2014/main" id="{57B97939-3206-414C-AF72-57B89715C1CD}"/>
              </a:ext>
            </a:extLst>
          </p:cNvPr>
          <p:cNvPicPr>
            <a:picLocks noChangeAspect="1"/>
          </p:cNvPicPr>
          <p:nvPr/>
        </p:nvPicPr>
        <p:blipFill>
          <a:blip r:embed="rId3"/>
          <a:stretch>
            <a:fillRect/>
          </a:stretch>
        </p:blipFill>
        <p:spPr>
          <a:xfrm>
            <a:off x="505760" y="2079278"/>
            <a:ext cx="4789721" cy="435429"/>
          </a:xfrm>
          <a:prstGeom prst="rect">
            <a:avLst/>
          </a:prstGeom>
        </p:spPr>
      </p:pic>
      <p:sp>
        <p:nvSpPr>
          <p:cNvPr id="6" name="TextBox 5">
            <a:extLst>
              <a:ext uri="{FF2B5EF4-FFF2-40B4-BE49-F238E27FC236}">
                <a16:creationId xmlns:a16="http://schemas.microsoft.com/office/drawing/2014/main" id="{B746682B-8C8A-4975-92B5-5F4404A232DF}"/>
              </a:ext>
            </a:extLst>
          </p:cNvPr>
          <p:cNvSpPr txBox="1"/>
          <p:nvPr/>
        </p:nvSpPr>
        <p:spPr>
          <a:xfrm>
            <a:off x="334297" y="2701603"/>
            <a:ext cx="11159614" cy="1248419"/>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 </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In the emergency/hospitalization/outpatient data set, only Household Member Identification Number (PIDWON) and medical service use frequency variables (ERCOUNT, INCOUNT, OUCOUNT) were extracted and set as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re_er</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re_in</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and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re_ou</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data, respectively.</a:t>
            </a:r>
          </a:p>
          <a:p>
            <a:pPr>
              <a:lnSpc>
                <a:spcPct val="120000"/>
              </a:lnSpc>
            </a:pP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T</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o know the number of medical service use, IND data and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re_er</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re_in</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and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re_ou</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data were combined based on PIDWON variable.</a:t>
            </a:r>
          </a:p>
        </p:txBody>
      </p:sp>
      <p:pic>
        <p:nvPicPr>
          <p:cNvPr id="12" name="그림 11">
            <a:extLst>
              <a:ext uri="{FF2B5EF4-FFF2-40B4-BE49-F238E27FC236}">
                <a16:creationId xmlns:a16="http://schemas.microsoft.com/office/drawing/2014/main" id="{EC5E367E-C4E3-4ED1-B018-8C3DF394EB3F}"/>
              </a:ext>
            </a:extLst>
          </p:cNvPr>
          <p:cNvPicPr>
            <a:picLocks noChangeAspect="1"/>
          </p:cNvPicPr>
          <p:nvPr/>
        </p:nvPicPr>
        <p:blipFill>
          <a:blip r:embed="rId4"/>
          <a:stretch>
            <a:fillRect/>
          </a:stretch>
        </p:blipFill>
        <p:spPr>
          <a:xfrm>
            <a:off x="590754" y="6016612"/>
            <a:ext cx="8569889" cy="535618"/>
          </a:xfrm>
          <a:prstGeom prst="rect">
            <a:avLst/>
          </a:prstGeom>
        </p:spPr>
      </p:pic>
      <p:sp>
        <p:nvSpPr>
          <p:cNvPr id="13" name="TextBox 12">
            <a:extLst>
              <a:ext uri="{FF2B5EF4-FFF2-40B4-BE49-F238E27FC236}">
                <a16:creationId xmlns:a16="http://schemas.microsoft.com/office/drawing/2014/main" id="{80C4E334-B44B-47F7-A030-FF75852A026F}"/>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10</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
        <p:nvSpPr>
          <p:cNvPr id="11" name="TextBox 10">
            <a:extLst>
              <a:ext uri="{FF2B5EF4-FFF2-40B4-BE49-F238E27FC236}">
                <a16:creationId xmlns:a16="http://schemas.microsoft.com/office/drawing/2014/main" id="{6D5082F7-2751-457F-9398-222853B46ADF}"/>
              </a:ext>
            </a:extLst>
          </p:cNvPr>
          <p:cNvSpPr txBox="1"/>
          <p:nvPr/>
        </p:nvSpPr>
        <p:spPr>
          <a:xfrm>
            <a:off x="4660058" y="5431179"/>
            <a:ext cx="3050458" cy="307777"/>
          </a:xfrm>
          <a:prstGeom prst="rect">
            <a:avLst/>
          </a:prstGeom>
          <a:noFill/>
        </p:spPr>
        <p:txBody>
          <a:bodyPr wrap="square">
            <a:spAutoFit/>
          </a:bodyPr>
          <a:lstStyle/>
          <a:p>
            <a:r>
              <a:rPr lang="en-US" altLang="ko-KR" sz="1400" dirty="0">
                <a:latin typeface="Times New Roman" panose="02020603050405020304" pitchFamily="18" charset="0"/>
                <a:ea typeface="맑은 고딕" panose="020B0503020000020004" pitchFamily="50" charset="-127"/>
              </a:rPr>
              <a:t>Table5. </a:t>
            </a:r>
            <a:r>
              <a:rPr lang="ko-KR" altLang="en-US" sz="1400" dirty="0" err="1">
                <a:latin typeface="Times New Roman" panose="02020603050405020304" pitchFamily="18" charset="0"/>
                <a:ea typeface="맑은 고딕" panose="020B0503020000020004" pitchFamily="50" charset="-127"/>
              </a:rPr>
              <a:t>Duplicate</a:t>
            </a:r>
            <a:r>
              <a:rPr lang="ko-KR" altLang="en-US" sz="1400" dirty="0">
                <a:latin typeface="Times New Roman" panose="02020603050405020304" pitchFamily="18" charset="0"/>
                <a:ea typeface="맑은 고딕" panose="020B0503020000020004" pitchFamily="50" charset="-127"/>
              </a:rPr>
              <a:t> </a:t>
            </a:r>
            <a:r>
              <a:rPr lang="ko-KR" altLang="en-US" sz="1400" dirty="0" err="1">
                <a:latin typeface="Times New Roman" panose="02020603050405020304" pitchFamily="18" charset="0"/>
                <a:ea typeface="맑은 고딕" panose="020B0503020000020004" pitchFamily="50" charset="-127"/>
              </a:rPr>
              <a:t>row</a:t>
            </a:r>
            <a:r>
              <a:rPr lang="ko-KR" altLang="en-US" sz="1400" dirty="0">
                <a:latin typeface="Times New Roman" panose="02020603050405020304" pitchFamily="18" charset="0"/>
                <a:ea typeface="맑은 고딕" panose="020B0503020000020004" pitchFamily="50" charset="-127"/>
              </a:rPr>
              <a:t> </a:t>
            </a:r>
            <a:r>
              <a:rPr lang="ko-KR" altLang="en-US" sz="1400" dirty="0" err="1">
                <a:latin typeface="Times New Roman" panose="02020603050405020304" pitchFamily="18" charset="0"/>
                <a:ea typeface="맑은 고딕" panose="020B0503020000020004" pitchFamily="50" charset="-127"/>
              </a:rPr>
              <a:t>removal</a:t>
            </a:r>
            <a:r>
              <a:rPr lang="ko-KR" altLang="en-US" sz="1400" dirty="0">
                <a:latin typeface="Times New Roman" panose="02020603050405020304" pitchFamily="18" charset="0"/>
                <a:ea typeface="맑은 고딕" panose="020B0503020000020004" pitchFamily="50" charset="-127"/>
              </a:rPr>
              <a:t> </a:t>
            </a:r>
            <a:r>
              <a:rPr lang="ko-KR" altLang="en-US" sz="1400" dirty="0" err="1">
                <a:latin typeface="Times New Roman" panose="02020603050405020304" pitchFamily="18" charset="0"/>
                <a:ea typeface="맑은 고딕" panose="020B0503020000020004" pitchFamily="50" charset="-127"/>
              </a:rPr>
              <a:t>process</a:t>
            </a:r>
            <a:endParaRPr lang="ko-KR" altLang="en-US" sz="1400" dirty="0">
              <a:latin typeface="Times New Roman" panose="02020603050405020304" pitchFamily="18" charset="0"/>
              <a:ea typeface="맑은 고딕" panose="020B0503020000020004" pitchFamily="50" charset="-127"/>
            </a:endParaRPr>
          </a:p>
        </p:txBody>
      </p:sp>
      <p:grpSp>
        <p:nvGrpSpPr>
          <p:cNvPr id="7" name="그룹 6">
            <a:extLst>
              <a:ext uri="{FF2B5EF4-FFF2-40B4-BE49-F238E27FC236}">
                <a16:creationId xmlns:a16="http://schemas.microsoft.com/office/drawing/2014/main" id="{76EBE19F-B7F3-4BC4-BE15-4FCA78B231B9}"/>
              </a:ext>
            </a:extLst>
          </p:cNvPr>
          <p:cNvGrpSpPr/>
          <p:nvPr/>
        </p:nvGrpSpPr>
        <p:grpSpPr>
          <a:xfrm>
            <a:off x="3136812" y="4411302"/>
            <a:ext cx="5928426" cy="881049"/>
            <a:chOff x="3136812" y="4411302"/>
            <a:chExt cx="5928426" cy="881049"/>
          </a:xfrm>
        </p:grpSpPr>
        <p:pic>
          <p:nvPicPr>
            <p:cNvPr id="19" name="그림 18">
              <a:extLst>
                <a:ext uri="{FF2B5EF4-FFF2-40B4-BE49-F238E27FC236}">
                  <a16:creationId xmlns:a16="http://schemas.microsoft.com/office/drawing/2014/main" id="{99A0353F-BCB6-4A44-9569-F1A567633271}"/>
                </a:ext>
              </a:extLst>
            </p:cNvPr>
            <p:cNvPicPr>
              <a:picLocks noChangeAspect="1"/>
            </p:cNvPicPr>
            <p:nvPr/>
          </p:nvPicPr>
          <p:blipFill>
            <a:blip r:embed="rId5"/>
            <a:stretch>
              <a:fillRect/>
            </a:stretch>
          </p:blipFill>
          <p:spPr>
            <a:xfrm>
              <a:off x="3146860" y="4411302"/>
              <a:ext cx="5898280" cy="881049"/>
            </a:xfrm>
            <a:prstGeom prst="rect">
              <a:avLst/>
            </a:prstGeom>
          </p:spPr>
        </p:pic>
        <p:sp>
          <p:nvSpPr>
            <p:cNvPr id="15" name="액자 14">
              <a:extLst>
                <a:ext uri="{FF2B5EF4-FFF2-40B4-BE49-F238E27FC236}">
                  <a16:creationId xmlns:a16="http://schemas.microsoft.com/office/drawing/2014/main" id="{C034B177-F2B6-449A-8481-C0D23E1B86E7}"/>
                </a:ext>
              </a:extLst>
            </p:cNvPr>
            <p:cNvSpPr/>
            <p:nvPr/>
          </p:nvSpPr>
          <p:spPr>
            <a:xfrm>
              <a:off x="3136812" y="4667227"/>
              <a:ext cx="853489" cy="625124"/>
            </a:xfrm>
            <a:prstGeom prst="frame">
              <a:avLst>
                <a:gd name="adj1" fmla="val 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
          <p:nvSpPr>
            <p:cNvPr id="22" name="액자 21">
              <a:extLst>
                <a:ext uri="{FF2B5EF4-FFF2-40B4-BE49-F238E27FC236}">
                  <a16:creationId xmlns:a16="http://schemas.microsoft.com/office/drawing/2014/main" id="{E85226A8-5322-4FCC-9197-62D6F0146514}"/>
                </a:ext>
              </a:extLst>
            </p:cNvPr>
            <p:cNvSpPr/>
            <p:nvPr/>
          </p:nvSpPr>
          <p:spPr>
            <a:xfrm>
              <a:off x="8211749" y="4655723"/>
              <a:ext cx="853489" cy="625124"/>
            </a:xfrm>
            <a:prstGeom prst="frame">
              <a:avLst>
                <a:gd name="adj1" fmla="val 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grpSp>
      <p:sp>
        <p:nvSpPr>
          <p:cNvPr id="14" name="액자 13">
            <a:extLst>
              <a:ext uri="{FF2B5EF4-FFF2-40B4-BE49-F238E27FC236}">
                <a16:creationId xmlns:a16="http://schemas.microsoft.com/office/drawing/2014/main" id="{37897B1A-FCEB-4C23-BBE5-F5B7F7D23F47}"/>
              </a:ext>
            </a:extLst>
          </p:cNvPr>
          <p:cNvSpPr/>
          <p:nvPr/>
        </p:nvSpPr>
        <p:spPr>
          <a:xfrm>
            <a:off x="2473876" y="5962320"/>
            <a:ext cx="557482" cy="625124"/>
          </a:xfrm>
          <a:prstGeom prst="frame">
            <a:avLst>
              <a:gd name="adj1" fmla="val 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endParaRPr>
          </a:p>
        </p:txBody>
      </p:sp>
    </p:spTree>
    <p:extLst>
      <p:ext uri="{BB962C8B-B14F-4D97-AF65-F5344CB8AC3E}">
        <p14:creationId xmlns:p14="http://schemas.microsoft.com/office/powerpoint/2010/main" val="340852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평행 사변형 3">
            <a:extLst>
              <a:ext uri="{FF2B5EF4-FFF2-40B4-BE49-F238E27FC236}">
                <a16:creationId xmlns:a16="http://schemas.microsoft.com/office/drawing/2014/main" id="{AC3ED803-8545-4DEE-9639-77CFEFC4EA0E}"/>
              </a:ext>
            </a:extLst>
          </p:cNvPr>
          <p:cNvSpPr/>
          <p:nvPr/>
        </p:nvSpPr>
        <p:spPr>
          <a:xfrm>
            <a:off x="-398268" y="974356"/>
            <a:ext cx="3161132"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4.2 </a:t>
            </a:r>
            <a:r>
              <a:rPr lang="en-US" altLang="ko-KR" dirty="0">
                <a:solidFill>
                  <a:schemeClr val="tx1"/>
                </a:solidFill>
                <a:latin typeface="Times New Roman" panose="02020603050405020304" pitchFamily="18" charset="0"/>
                <a:ea typeface="맑은 고딕" panose="020B0503020000020004" pitchFamily="50" charset="-127"/>
              </a:rPr>
              <a:t>Data preprocessing</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13" name="TextBox 12">
            <a:extLst>
              <a:ext uri="{FF2B5EF4-FFF2-40B4-BE49-F238E27FC236}">
                <a16:creationId xmlns:a16="http://schemas.microsoft.com/office/drawing/2014/main" id="{2AEAB5F0-00B8-49B7-97BB-40B16455D8CD}"/>
              </a:ext>
            </a:extLst>
          </p:cNvPr>
          <p:cNvSpPr txBox="1"/>
          <p:nvPr/>
        </p:nvSpPr>
        <p:spPr>
          <a:xfrm>
            <a:off x="4482896" y="6144045"/>
            <a:ext cx="3226208" cy="307777"/>
          </a:xfrm>
          <a:prstGeom prst="rect">
            <a:avLst/>
          </a:prstGeom>
          <a:noFill/>
        </p:spPr>
        <p:txBody>
          <a:bodyPr wrap="square">
            <a:spAutoFit/>
          </a:bodyPr>
          <a:lstStyle/>
          <a:p>
            <a:r>
              <a:rPr lang="en-US" altLang="ko-KR" sz="1400" dirty="0">
                <a:latin typeface="Times New Roman" panose="02020603050405020304" pitchFamily="18" charset="0"/>
                <a:ea typeface="맑은 고딕" panose="020B0503020000020004" pitchFamily="50" charset="-127"/>
                <a:cs typeface="굴림" panose="020B0600000101010101" pitchFamily="50" charset="-127"/>
              </a:rPr>
              <a:t>Table6. </a:t>
            </a:r>
            <a:r>
              <a:rPr lang="en-US" altLang="ko-KR" sz="1400" dirty="0" err="1">
                <a:effectLst/>
                <a:latin typeface="Times New Roman" panose="02020603050405020304" pitchFamily="18" charset="0"/>
                <a:ea typeface="맑은 고딕" panose="020B0503020000020004" pitchFamily="50" charset="-127"/>
                <a:cs typeface="굴림" panose="020B0600000101010101" pitchFamily="50" charset="-127"/>
              </a:rPr>
              <a:t>re_cd</a:t>
            </a:r>
            <a:r>
              <a:rPr lang="en-US" altLang="ko-KR" sz="1400" dirty="0">
                <a:effectLst/>
                <a:latin typeface="Times New Roman" panose="02020603050405020304" pitchFamily="18" charset="0"/>
                <a:ea typeface="맑은 고딕" panose="020B0503020000020004" pitchFamily="50" charset="-127"/>
                <a:cs typeface="굴림" panose="020B0600000101010101" pitchFamily="50" charset="-127"/>
              </a:rPr>
              <a:t> data preprocessing process</a:t>
            </a:r>
            <a:endParaRPr lang="ko-KR" altLang="en-US" sz="1400" dirty="0"/>
          </a:p>
        </p:txBody>
      </p:sp>
      <p:sp>
        <p:nvSpPr>
          <p:cNvPr id="14" name="TextBox 13">
            <a:extLst>
              <a:ext uri="{FF2B5EF4-FFF2-40B4-BE49-F238E27FC236}">
                <a16:creationId xmlns:a16="http://schemas.microsoft.com/office/drawing/2014/main" id="{CE634CC1-E125-43F0-AE4C-259A63B98B1B}"/>
              </a:ext>
            </a:extLst>
          </p:cNvPr>
          <p:cNvSpPr txBox="1"/>
          <p:nvPr/>
        </p:nvSpPr>
        <p:spPr>
          <a:xfrm>
            <a:off x="334295" y="1634718"/>
            <a:ext cx="11159614" cy="657488"/>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 </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From the chronic disease data, only PIDWON, Chronic Disease Code (cd1_1), and Chronic Disease (CD2) were extracted.</a:t>
            </a:r>
          </a:p>
          <a:p>
            <a:pPr>
              <a:lnSpc>
                <a:spcPct val="120000"/>
              </a:lnSpc>
            </a:pPr>
            <a:r>
              <a:rPr lang="en-US" altLang="ko-KR" sz="1600" dirty="0">
                <a:solidFill>
                  <a:srgbClr val="000000"/>
                </a:solidFill>
                <a:latin typeface="Times New Roman" panose="02020603050405020304" pitchFamily="18" charset="0"/>
                <a:ea typeface="맑은 고딕" panose="020B0503020000020004" pitchFamily="50" charset="-127"/>
              </a:rPr>
              <a:t>- </a:t>
            </a:r>
            <a:r>
              <a:rPr lang="en-US" altLang="ko-KR" sz="1600" dirty="0">
                <a:latin typeface="Times New Roman" panose="02020603050405020304" pitchFamily="18" charset="0"/>
                <a:ea typeface="맑은 고딕" panose="020B0503020000020004" pitchFamily="50" charset="-127"/>
              </a:rPr>
              <a:t>Duplicate rows were removed and preprocessing was performed to determine the number of chronic diseases per individual.</a:t>
            </a:r>
          </a:p>
        </p:txBody>
      </p:sp>
      <p:sp>
        <p:nvSpPr>
          <p:cNvPr id="12" name="TextBox 11">
            <a:extLst>
              <a:ext uri="{FF2B5EF4-FFF2-40B4-BE49-F238E27FC236}">
                <a16:creationId xmlns:a16="http://schemas.microsoft.com/office/drawing/2014/main" id="{A05B6487-71EC-4785-8C70-CE56F2350393}"/>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11</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pic>
        <p:nvPicPr>
          <p:cNvPr id="5" name="그림 4">
            <a:extLst>
              <a:ext uri="{FF2B5EF4-FFF2-40B4-BE49-F238E27FC236}">
                <a16:creationId xmlns:a16="http://schemas.microsoft.com/office/drawing/2014/main" id="{BA329391-2D34-45E1-8257-AB9CC3CD7EAC}"/>
              </a:ext>
            </a:extLst>
          </p:cNvPr>
          <p:cNvPicPr>
            <a:picLocks noChangeAspect="1"/>
          </p:cNvPicPr>
          <p:nvPr/>
        </p:nvPicPr>
        <p:blipFill>
          <a:blip r:embed="rId2"/>
          <a:stretch>
            <a:fillRect/>
          </a:stretch>
        </p:blipFill>
        <p:spPr>
          <a:xfrm>
            <a:off x="3162617" y="4216303"/>
            <a:ext cx="5859330" cy="1170821"/>
          </a:xfrm>
          <a:prstGeom prst="rect">
            <a:avLst/>
          </a:prstGeom>
        </p:spPr>
      </p:pic>
      <p:grpSp>
        <p:nvGrpSpPr>
          <p:cNvPr id="15" name="그룹 14">
            <a:extLst>
              <a:ext uri="{FF2B5EF4-FFF2-40B4-BE49-F238E27FC236}">
                <a16:creationId xmlns:a16="http://schemas.microsoft.com/office/drawing/2014/main" id="{6FBC4CAC-3BA1-4C05-9048-E21BE1C6175F}"/>
              </a:ext>
            </a:extLst>
          </p:cNvPr>
          <p:cNvGrpSpPr/>
          <p:nvPr/>
        </p:nvGrpSpPr>
        <p:grpSpPr>
          <a:xfrm>
            <a:off x="3209084" y="2900870"/>
            <a:ext cx="5812863" cy="866790"/>
            <a:chOff x="3209084" y="3423379"/>
            <a:chExt cx="5812863" cy="866790"/>
          </a:xfrm>
        </p:grpSpPr>
        <p:pic>
          <p:nvPicPr>
            <p:cNvPr id="16" name="그림 15">
              <a:extLst>
                <a:ext uri="{FF2B5EF4-FFF2-40B4-BE49-F238E27FC236}">
                  <a16:creationId xmlns:a16="http://schemas.microsoft.com/office/drawing/2014/main" id="{CB9A0A52-1CDD-49B7-BF11-68BFC6049B3C}"/>
                </a:ext>
              </a:extLst>
            </p:cNvPr>
            <p:cNvPicPr>
              <a:picLocks noChangeAspect="1"/>
            </p:cNvPicPr>
            <p:nvPr/>
          </p:nvPicPr>
          <p:blipFill>
            <a:blip r:embed="rId3"/>
            <a:stretch>
              <a:fillRect/>
            </a:stretch>
          </p:blipFill>
          <p:spPr>
            <a:xfrm>
              <a:off x="3209084" y="3423380"/>
              <a:ext cx="5802816" cy="866789"/>
            </a:xfrm>
            <a:prstGeom prst="rect">
              <a:avLst/>
            </a:prstGeom>
          </p:spPr>
        </p:pic>
        <p:sp>
          <p:nvSpPr>
            <p:cNvPr id="7" name="액자 6">
              <a:extLst>
                <a:ext uri="{FF2B5EF4-FFF2-40B4-BE49-F238E27FC236}">
                  <a16:creationId xmlns:a16="http://schemas.microsoft.com/office/drawing/2014/main" id="{9AB2F253-BCCB-42E1-9CFA-31F9482ED7A5}"/>
                </a:ext>
              </a:extLst>
            </p:cNvPr>
            <p:cNvSpPr/>
            <p:nvPr/>
          </p:nvSpPr>
          <p:spPr>
            <a:xfrm>
              <a:off x="3209084" y="3423380"/>
              <a:ext cx="810257" cy="27441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solidFill>
              </a:endParaRPr>
            </a:p>
          </p:txBody>
        </p:sp>
        <p:sp>
          <p:nvSpPr>
            <p:cNvPr id="18" name="액자 17">
              <a:extLst>
                <a:ext uri="{FF2B5EF4-FFF2-40B4-BE49-F238E27FC236}">
                  <a16:creationId xmlns:a16="http://schemas.microsoft.com/office/drawing/2014/main" id="{24383A74-E82F-4EB2-AAD3-7A75289A84B6}"/>
                </a:ext>
              </a:extLst>
            </p:cNvPr>
            <p:cNvSpPr/>
            <p:nvPr/>
          </p:nvSpPr>
          <p:spPr>
            <a:xfrm>
              <a:off x="8211690" y="3423379"/>
              <a:ext cx="810257" cy="27441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solidFill>
              </a:endParaRPr>
            </a:p>
          </p:txBody>
        </p:sp>
      </p:grpSp>
      <p:pic>
        <p:nvPicPr>
          <p:cNvPr id="3" name="그림 2">
            <a:extLst>
              <a:ext uri="{FF2B5EF4-FFF2-40B4-BE49-F238E27FC236}">
                <a16:creationId xmlns:a16="http://schemas.microsoft.com/office/drawing/2014/main" id="{9B3C5D03-0017-41A1-B8DE-9B43D35DE8CA}"/>
              </a:ext>
            </a:extLst>
          </p:cNvPr>
          <p:cNvPicPr>
            <a:picLocks noChangeAspect="1"/>
          </p:cNvPicPr>
          <p:nvPr/>
        </p:nvPicPr>
        <p:blipFill>
          <a:blip r:embed="rId4"/>
          <a:stretch>
            <a:fillRect/>
          </a:stretch>
        </p:blipFill>
        <p:spPr>
          <a:xfrm>
            <a:off x="3003529" y="5641517"/>
            <a:ext cx="6294313" cy="328856"/>
          </a:xfrm>
          <a:prstGeom prst="rect">
            <a:avLst/>
          </a:prstGeom>
        </p:spPr>
      </p:pic>
    </p:spTree>
    <p:extLst>
      <p:ext uri="{BB962C8B-B14F-4D97-AF65-F5344CB8AC3E}">
        <p14:creationId xmlns:p14="http://schemas.microsoft.com/office/powerpoint/2010/main" val="134108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60F9E0A0-3CD0-4247-A3A8-81534B407D03}"/>
              </a:ext>
            </a:extLst>
          </p:cNvPr>
          <p:cNvSpPr/>
          <p:nvPr/>
        </p:nvSpPr>
        <p:spPr>
          <a:xfrm>
            <a:off x="-398268" y="974356"/>
            <a:ext cx="3161132"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4.2 </a:t>
            </a:r>
            <a:r>
              <a:rPr lang="en-US" altLang="ko-KR" dirty="0">
                <a:solidFill>
                  <a:schemeClr val="tx1"/>
                </a:solidFill>
                <a:latin typeface="Times New Roman" panose="02020603050405020304" pitchFamily="18" charset="0"/>
                <a:ea typeface="맑은 고딕" panose="020B0503020000020004" pitchFamily="50" charset="-127"/>
              </a:rPr>
              <a:t>Data preprocessing</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3" name="TextBox 2">
            <a:extLst>
              <a:ext uri="{FF2B5EF4-FFF2-40B4-BE49-F238E27FC236}">
                <a16:creationId xmlns:a16="http://schemas.microsoft.com/office/drawing/2014/main" id="{89772CF0-6250-41A6-ADAB-594EB77F15CB}"/>
              </a:ext>
            </a:extLst>
          </p:cNvPr>
          <p:cNvSpPr txBox="1"/>
          <p:nvPr/>
        </p:nvSpPr>
        <p:spPr>
          <a:xfrm>
            <a:off x="5398168" y="3338619"/>
            <a:ext cx="6551363" cy="952953"/>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 </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Independent variables were classified as shown in the </a:t>
            </a: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next</a:t>
            </a:r>
            <a:r>
              <a:rPr lang="ko-KR" altLang="en-US" sz="1600" dirty="0">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table by merging IND, HH, APPEN, and </a:t>
            </a:r>
            <a:r>
              <a:rPr lang="en-US" altLang="ko-KR" sz="1600" dirty="0" err="1">
                <a:effectLst/>
                <a:latin typeface="Times New Roman" panose="02020603050405020304" pitchFamily="18" charset="0"/>
                <a:ea typeface="맑은 고딕" panose="020B0503020000020004" pitchFamily="50" charset="-127"/>
                <a:cs typeface="굴림" panose="020B0600000101010101" pitchFamily="50" charset="-127"/>
              </a:rPr>
              <a:t>re_cd</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data based on PIDWON variable.</a:t>
            </a:r>
          </a:p>
          <a:p>
            <a:pPr>
              <a:lnSpc>
                <a:spcPct val="120000"/>
              </a:lnSpc>
            </a:pPr>
            <a:r>
              <a:rPr lang="en-US" altLang="ko-KR" sz="1600" dirty="0">
                <a:latin typeface="Times New Roman" panose="02020603050405020304" pitchFamily="18" charset="0"/>
                <a:ea typeface="맑은 고딕" panose="020B0503020000020004" pitchFamily="50" charset="-127"/>
              </a:rPr>
              <a:t>- The data consisting only of independent variables was named 'b1'.</a:t>
            </a:r>
          </a:p>
        </p:txBody>
      </p:sp>
      <p:sp>
        <p:nvSpPr>
          <p:cNvPr id="7" name="TextBox 6">
            <a:extLst>
              <a:ext uri="{FF2B5EF4-FFF2-40B4-BE49-F238E27FC236}">
                <a16:creationId xmlns:a16="http://schemas.microsoft.com/office/drawing/2014/main" id="{DA61FBD7-51BE-41E7-BEE3-8DD27E8173F2}"/>
              </a:ext>
            </a:extLst>
          </p:cNvPr>
          <p:cNvSpPr txBox="1"/>
          <p:nvPr/>
        </p:nvSpPr>
        <p:spPr>
          <a:xfrm>
            <a:off x="1386917" y="6320748"/>
            <a:ext cx="2687816" cy="307777"/>
          </a:xfrm>
          <a:prstGeom prst="rect">
            <a:avLst/>
          </a:prstGeom>
          <a:noFill/>
        </p:spPr>
        <p:txBody>
          <a:bodyPr wrap="square">
            <a:spAutoFit/>
          </a:bodyPr>
          <a:lstStyle/>
          <a:p>
            <a:r>
              <a:rPr lang="en-US" altLang="ko-KR" sz="1400" dirty="0">
                <a:latin typeface="Times New Roman" panose="02020603050405020304" pitchFamily="18" charset="0"/>
                <a:ea typeface="맑은 고딕" panose="020B0503020000020004" pitchFamily="50" charset="-127"/>
              </a:rPr>
              <a:t>Table7. </a:t>
            </a:r>
            <a:r>
              <a:rPr lang="ko-KR" altLang="en-US" sz="1400" dirty="0" err="1">
                <a:latin typeface="Times New Roman" panose="02020603050405020304" pitchFamily="18" charset="0"/>
                <a:ea typeface="맑은 고딕" panose="020B0503020000020004" pitchFamily="50" charset="-127"/>
              </a:rPr>
              <a:t>Independent</a:t>
            </a:r>
            <a:r>
              <a:rPr lang="ko-KR" altLang="en-US" sz="1400" dirty="0">
                <a:latin typeface="Times New Roman" panose="02020603050405020304" pitchFamily="18" charset="0"/>
                <a:ea typeface="맑은 고딕" panose="020B0503020000020004" pitchFamily="50" charset="-127"/>
              </a:rPr>
              <a:t> </a:t>
            </a:r>
            <a:r>
              <a:rPr lang="ko-KR" altLang="en-US" sz="1400" dirty="0" err="1">
                <a:latin typeface="Times New Roman" panose="02020603050405020304" pitchFamily="18" charset="0"/>
                <a:ea typeface="맑은 고딕" panose="020B0503020000020004" pitchFamily="50" charset="-127"/>
              </a:rPr>
              <a:t>variable</a:t>
            </a:r>
            <a:r>
              <a:rPr lang="en-US" altLang="ko-KR" sz="1400" dirty="0">
                <a:latin typeface="Times New Roman" panose="02020603050405020304" pitchFamily="18" charset="0"/>
                <a:ea typeface="맑은 고딕" panose="020B0503020000020004" pitchFamily="50" charset="-127"/>
              </a:rPr>
              <a:t>s</a:t>
            </a:r>
            <a:r>
              <a:rPr lang="ko-KR" altLang="en-US" sz="1400" dirty="0">
                <a:latin typeface="Times New Roman" panose="02020603050405020304" pitchFamily="18" charset="0"/>
                <a:ea typeface="맑은 고딕" panose="020B0503020000020004" pitchFamily="50" charset="-127"/>
              </a:rPr>
              <a:t> </a:t>
            </a:r>
            <a:r>
              <a:rPr lang="en-US" altLang="ko-KR" sz="1400" dirty="0">
                <a:latin typeface="Times New Roman" panose="02020603050405020304" pitchFamily="18" charset="0"/>
                <a:ea typeface="맑은 고딕" panose="020B0503020000020004" pitchFamily="50" charset="-127"/>
              </a:rPr>
              <a:t>list</a:t>
            </a:r>
            <a:endParaRPr lang="ko-KR" altLang="en-US" sz="1400" dirty="0">
              <a:latin typeface="Times New Roman" panose="02020603050405020304" pitchFamily="18" charset="0"/>
              <a:ea typeface="맑은 고딕" panose="020B0503020000020004" pitchFamily="50" charset="-127"/>
            </a:endParaRPr>
          </a:p>
        </p:txBody>
      </p:sp>
      <p:sp>
        <p:nvSpPr>
          <p:cNvPr id="6" name="TextBox 5">
            <a:extLst>
              <a:ext uri="{FF2B5EF4-FFF2-40B4-BE49-F238E27FC236}">
                <a16:creationId xmlns:a16="http://schemas.microsoft.com/office/drawing/2014/main" id="{CEE7D9ED-BD23-4FAF-BE76-466244B1F4FF}"/>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12</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pic>
        <p:nvPicPr>
          <p:cNvPr id="15" name="그림 14">
            <a:extLst>
              <a:ext uri="{FF2B5EF4-FFF2-40B4-BE49-F238E27FC236}">
                <a16:creationId xmlns:a16="http://schemas.microsoft.com/office/drawing/2014/main" id="{E976FB36-028D-4194-BD28-97E3F5E26B22}"/>
              </a:ext>
            </a:extLst>
          </p:cNvPr>
          <p:cNvPicPr>
            <a:picLocks noChangeAspect="1"/>
          </p:cNvPicPr>
          <p:nvPr/>
        </p:nvPicPr>
        <p:blipFill>
          <a:blip r:embed="rId2"/>
          <a:stretch>
            <a:fillRect/>
          </a:stretch>
        </p:blipFill>
        <p:spPr>
          <a:xfrm>
            <a:off x="512554" y="1641440"/>
            <a:ext cx="4436543" cy="4679308"/>
          </a:xfrm>
          <a:prstGeom prst="rect">
            <a:avLst/>
          </a:prstGeom>
        </p:spPr>
      </p:pic>
    </p:spTree>
    <p:extLst>
      <p:ext uri="{BB962C8B-B14F-4D97-AF65-F5344CB8AC3E}">
        <p14:creationId xmlns:p14="http://schemas.microsoft.com/office/powerpoint/2010/main" val="70514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F58F5970-D3E5-4D20-BC2C-56E1C4A35365}"/>
              </a:ext>
            </a:extLst>
          </p:cNvPr>
          <p:cNvSpPr/>
          <p:nvPr/>
        </p:nvSpPr>
        <p:spPr>
          <a:xfrm>
            <a:off x="-398268" y="974356"/>
            <a:ext cx="3161132"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4.2 </a:t>
            </a:r>
            <a:r>
              <a:rPr lang="en-US" altLang="ko-KR" dirty="0">
                <a:solidFill>
                  <a:schemeClr val="tx1"/>
                </a:solidFill>
                <a:latin typeface="Times New Roman" panose="02020603050405020304" pitchFamily="18" charset="0"/>
                <a:ea typeface="맑은 고딕" panose="020B0503020000020004" pitchFamily="50" charset="-127"/>
              </a:rPr>
              <a:t>Data preprocessing</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9" name="TextBox 8">
            <a:extLst>
              <a:ext uri="{FF2B5EF4-FFF2-40B4-BE49-F238E27FC236}">
                <a16:creationId xmlns:a16="http://schemas.microsoft.com/office/drawing/2014/main" id="{9C736874-F9E3-4AA4-936A-B64C2E1DA526}"/>
              </a:ext>
            </a:extLst>
          </p:cNvPr>
          <p:cNvSpPr txBox="1"/>
          <p:nvPr/>
        </p:nvSpPr>
        <p:spPr>
          <a:xfrm>
            <a:off x="2939105" y="6172142"/>
            <a:ext cx="6313783" cy="523220"/>
          </a:xfrm>
          <a:prstGeom prst="rect">
            <a:avLst/>
          </a:prstGeom>
          <a:noFill/>
        </p:spPr>
        <p:txBody>
          <a:bodyPr wrap="square">
            <a:spAutoFit/>
          </a:bodyPr>
          <a:lstStyle/>
          <a:p>
            <a:r>
              <a:rPr lang="en-US" altLang="ko-KR" sz="1400" dirty="0">
                <a:latin typeface="Times New Roman" panose="02020603050405020304" pitchFamily="18" charset="0"/>
                <a:ea typeface="맑은 고딕" panose="020B0503020000020004" pitchFamily="50" charset="-127"/>
              </a:rPr>
              <a:t>Table8. </a:t>
            </a:r>
            <a:r>
              <a:rPr lang="en-US" altLang="ko-KR" sz="1400" dirty="0">
                <a:effectLst/>
                <a:latin typeface="Times New Roman" panose="02020603050405020304" pitchFamily="18" charset="0"/>
                <a:ea typeface="맑은 고딕" panose="020B0503020000020004" pitchFamily="50" charset="-127"/>
                <a:cs typeface="굴림" panose="020B0600000101010101" pitchFamily="50" charset="-127"/>
              </a:rPr>
              <a:t>Process of deriving missing values of personal expenditure medical expenses</a:t>
            </a:r>
            <a:endParaRPr lang="ko-KR" altLang="ko-KR" sz="1400" dirty="0">
              <a:effectLst/>
              <a:latin typeface="굴림" panose="020B0600000101010101" pitchFamily="50" charset="-127"/>
              <a:ea typeface="굴림" panose="020B0600000101010101" pitchFamily="50" charset="-127"/>
              <a:cs typeface="굴림" panose="020B0600000101010101" pitchFamily="50" charset="-127"/>
            </a:endParaRPr>
          </a:p>
          <a:p>
            <a:endParaRPr lang="ko-KR" altLang="en-US" sz="1400" dirty="0">
              <a:latin typeface="Times New Roman" panose="02020603050405020304" pitchFamily="18" charset="0"/>
              <a:ea typeface="맑은 고딕" panose="020B0503020000020004" pitchFamily="50" charset="-127"/>
            </a:endParaRPr>
          </a:p>
        </p:txBody>
      </p:sp>
      <p:pic>
        <p:nvPicPr>
          <p:cNvPr id="22" name="그림 21">
            <a:extLst>
              <a:ext uri="{FF2B5EF4-FFF2-40B4-BE49-F238E27FC236}">
                <a16:creationId xmlns:a16="http://schemas.microsoft.com/office/drawing/2014/main" id="{2D1280CF-F1A7-426C-BA76-58B6B16BC984}"/>
              </a:ext>
            </a:extLst>
          </p:cNvPr>
          <p:cNvPicPr>
            <a:picLocks noChangeAspect="1"/>
          </p:cNvPicPr>
          <p:nvPr/>
        </p:nvPicPr>
        <p:blipFill>
          <a:blip r:embed="rId2"/>
          <a:stretch>
            <a:fillRect/>
          </a:stretch>
        </p:blipFill>
        <p:spPr>
          <a:xfrm>
            <a:off x="2556327" y="2915198"/>
            <a:ext cx="7079341" cy="1094154"/>
          </a:xfrm>
          <a:prstGeom prst="rect">
            <a:avLst/>
          </a:prstGeom>
        </p:spPr>
      </p:pic>
      <p:pic>
        <p:nvPicPr>
          <p:cNvPr id="25" name="그림 24">
            <a:extLst>
              <a:ext uri="{FF2B5EF4-FFF2-40B4-BE49-F238E27FC236}">
                <a16:creationId xmlns:a16="http://schemas.microsoft.com/office/drawing/2014/main" id="{487CA62F-54C6-4E08-8080-4433EC0A7AF1}"/>
              </a:ext>
            </a:extLst>
          </p:cNvPr>
          <p:cNvPicPr>
            <a:picLocks noChangeAspect="1"/>
          </p:cNvPicPr>
          <p:nvPr/>
        </p:nvPicPr>
        <p:blipFill>
          <a:blip r:embed="rId3"/>
          <a:stretch>
            <a:fillRect/>
          </a:stretch>
        </p:blipFill>
        <p:spPr>
          <a:xfrm>
            <a:off x="3345065" y="4401108"/>
            <a:ext cx="5501870" cy="1614743"/>
          </a:xfrm>
          <a:prstGeom prst="rect">
            <a:avLst/>
          </a:prstGeom>
        </p:spPr>
      </p:pic>
      <p:sp>
        <p:nvSpPr>
          <p:cNvPr id="28" name="TextBox 27">
            <a:extLst>
              <a:ext uri="{FF2B5EF4-FFF2-40B4-BE49-F238E27FC236}">
                <a16:creationId xmlns:a16="http://schemas.microsoft.com/office/drawing/2014/main" id="{1FDC62E1-4578-49B2-BA9C-14FC56535639}"/>
              </a:ext>
            </a:extLst>
          </p:cNvPr>
          <p:cNvSpPr txBox="1"/>
          <p:nvPr/>
        </p:nvSpPr>
        <p:spPr>
          <a:xfrm>
            <a:off x="221226" y="1550764"/>
            <a:ext cx="11159614" cy="989245"/>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 </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Personal medical expenditure was defined as the sum of Total Medical Expenses and Prescription Drug Prices. </a:t>
            </a:r>
            <a:endParaRPr lang="en-US" altLang="ko-KR" sz="1600" dirty="0">
              <a:latin typeface="Times New Roman" panose="02020603050405020304" pitchFamily="18" charset="0"/>
              <a:ea typeface="맑은 고딕" panose="020B0503020000020004" pitchFamily="50" charset="-127"/>
            </a:endParaRPr>
          </a:p>
          <a:p>
            <a:pPr>
              <a:lnSpc>
                <a:spcPct val="120000"/>
              </a:lnSpc>
            </a:pPr>
            <a:r>
              <a:rPr lang="en-US" altLang="ko-KR" sz="1600" dirty="0">
                <a:latin typeface="Times New Roman" panose="02020603050405020304" pitchFamily="18" charset="0"/>
                <a:ea typeface="맑은 고딕" panose="020B0503020000020004" pitchFamily="50" charset="-127"/>
              </a:rPr>
              <a:t>- Missing values of each variable were processed as follows.</a:t>
            </a:r>
          </a:p>
          <a:p>
            <a:pPr>
              <a:lnSpc>
                <a:spcPct val="120000"/>
              </a:lnSpc>
            </a:pPr>
            <a:r>
              <a:rPr lang="en-US" altLang="ko-KR" sz="1600" dirty="0">
                <a:latin typeface="Times New Roman" panose="02020603050405020304" pitchFamily="18" charset="0"/>
                <a:ea typeface="맑은 고딕" panose="020B0503020000020004" pitchFamily="50" charset="-127"/>
              </a:rPr>
              <a:t>- The preprocessed data were named </a:t>
            </a:r>
            <a:r>
              <a:rPr lang="en-US" altLang="ko-KR" sz="1600" dirty="0" err="1">
                <a:latin typeface="Times New Roman" panose="02020603050405020304" pitchFamily="18" charset="0"/>
                <a:ea typeface="맑은 고딕" panose="020B0503020000020004" pitchFamily="50" charset="-127"/>
              </a:rPr>
              <a:t>dt_er</a:t>
            </a:r>
            <a:r>
              <a:rPr lang="en-US" altLang="ko-KR" sz="1600" dirty="0">
                <a:latin typeface="Times New Roman" panose="02020603050405020304" pitchFamily="18" charset="0"/>
                <a:ea typeface="맑은 고딕" panose="020B0503020000020004" pitchFamily="50" charset="-127"/>
              </a:rPr>
              <a:t>, </a:t>
            </a:r>
            <a:r>
              <a:rPr lang="en-US" altLang="ko-KR" sz="1600" dirty="0" err="1">
                <a:latin typeface="Times New Roman" panose="02020603050405020304" pitchFamily="18" charset="0"/>
                <a:ea typeface="맑은 고딕" panose="020B0503020000020004" pitchFamily="50" charset="-127"/>
              </a:rPr>
              <a:t>dt_in</a:t>
            </a:r>
            <a:r>
              <a:rPr lang="en-US" altLang="ko-KR" sz="1600" dirty="0">
                <a:latin typeface="Times New Roman" panose="02020603050405020304" pitchFamily="18" charset="0"/>
                <a:ea typeface="맑은 고딕" panose="020B0503020000020004" pitchFamily="50" charset="-127"/>
              </a:rPr>
              <a:t>, and </a:t>
            </a:r>
            <a:r>
              <a:rPr lang="en-US" altLang="ko-KR" sz="1600" dirty="0" err="1">
                <a:latin typeface="Times New Roman" panose="02020603050405020304" pitchFamily="18" charset="0"/>
                <a:ea typeface="맑은 고딕" panose="020B0503020000020004" pitchFamily="50" charset="-127"/>
              </a:rPr>
              <a:t>dt_ou</a:t>
            </a:r>
            <a:r>
              <a:rPr lang="en-US" altLang="ko-KR" sz="1600" dirty="0">
                <a:latin typeface="Times New Roman" panose="02020603050405020304" pitchFamily="18" charset="0"/>
                <a:ea typeface="맑은 고딕" panose="020B0503020000020004" pitchFamily="50" charset="-127"/>
              </a:rPr>
              <a:t> by medical service.</a:t>
            </a:r>
            <a:endParaRPr lang="ko-KR" altLang="en-US" sz="1600" dirty="0"/>
          </a:p>
        </p:txBody>
      </p:sp>
      <p:sp>
        <p:nvSpPr>
          <p:cNvPr id="7" name="TextBox 6">
            <a:extLst>
              <a:ext uri="{FF2B5EF4-FFF2-40B4-BE49-F238E27FC236}">
                <a16:creationId xmlns:a16="http://schemas.microsoft.com/office/drawing/2014/main" id="{07F8F89A-B430-42E3-B722-73C8CAC2BE65}"/>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13</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216292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10F2B033-BF48-4E82-A29A-36ED789360ED}"/>
              </a:ext>
            </a:extLst>
          </p:cNvPr>
          <p:cNvPicPr>
            <a:picLocks noChangeAspect="1"/>
          </p:cNvPicPr>
          <p:nvPr/>
        </p:nvPicPr>
        <p:blipFill>
          <a:blip r:embed="rId2"/>
          <a:stretch>
            <a:fillRect/>
          </a:stretch>
        </p:blipFill>
        <p:spPr>
          <a:xfrm>
            <a:off x="627409" y="1904816"/>
            <a:ext cx="5138088" cy="4210850"/>
          </a:xfrm>
          <a:prstGeom prst="rect">
            <a:avLst/>
          </a:prstGeom>
        </p:spPr>
      </p:pic>
      <p:sp>
        <p:nvSpPr>
          <p:cNvPr id="6" name="TextBox 5">
            <a:extLst>
              <a:ext uri="{FF2B5EF4-FFF2-40B4-BE49-F238E27FC236}">
                <a16:creationId xmlns:a16="http://schemas.microsoft.com/office/drawing/2014/main" id="{BD7DE3B5-4813-4A70-ABDA-735C5AB35E0B}"/>
              </a:ext>
            </a:extLst>
          </p:cNvPr>
          <p:cNvSpPr txBox="1"/>
          <p:nvPr/>
        </p:nvSpPr>
        <p:spPr>
          <a:xfrm>
            <a:off x="5110201" y="3677504"/>
            <a:ext cx="6454391" cy="657488"/>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In the case of emergency room use, 73.6% of the elderly used once a year, and the maximum number of use is 13 times a year.</a:t>
            </a:r>
            <a:endPar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endParaRPr>
          </a:p>
        </p:txBody>
      </p:sp>
      <p:sp>
        <p:nvSpPr>
          <p:cNvPr id="5" name="평행 사변형 4">
            <a:extLst>
              <a:ext uri="{FF2B5EF4-FFF2-40B4-BE49-F238E27FC236}">
                <a16:creationId xmlns:a16="http://schemas.microsoft.com/office/drawing/2014/main" id="{B349726B-2B7A-4E1B-9786-E6840B40CA17}"/>
              </a:ext>
            </a:extLst>
          </p:cNvPr>
          <p:cNvSpPr/>
          <p:nvPr/>
        </p:nvSpPr>
        <p:spPr>
          <a:xfrm>
            <a:off x="-762063" y="975081"/>
            <a:ext cx="8539378"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4.3 </a:t>
            </a:r>
            <a:r>
              <a:rPr lang="en-US" altLang="ko-KR" dirty="0">
                <a:solidFill>
                  <a:schemeClr val="tx1"/>
                </a:solidFill>
                <a:latin typeface="Times New Roman" panose="02020603050405020304" pitchFamily="18" charset="0"/>
                <a:ea typeface="맑은 고딕" panose="020B0503020000020004" pitchFamily="50" charset="-127"/>
              </a:rPr>
              <a:t>The number and rate of medical use by medical service in the elderly</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7" name="TextBox 6">
            <a:extLst>
              <a:ext uri="{FF2B5EF4-FFF2-40B4-BE49-F238E27FC236}">
                <a16:creationId xmlns:a16="http://schemas.microsoft.com/office/drawing/2014/main" id="{C2827B43-5A35-47A0-8731-6D0FB4EDA123}"/>
              </a:ext>
            </a:extLst>
          </p:cNvPr>
          <p:cNvSpPr txBox="1"/>
          <p:nvPr/>
        </p:nvSpPr>
        <p:spPr>
          <a:xfrm>
            <a:off x="993371" y="6158244"/>
            <a:ext cx="4801622" cy="307777"/>
          </a:xfrm>
          <a:prstGeom prst="rect">
            <a:avLst/>
          </a:prstGeom>
          <a:solidFill>
            <a:schemeClr val="bg1"/>
          </a:solidFill>
        </p:spPr>
        <p:txBody>
          <a:bodyPr wrap="square">
            <a:spAutoFit/>
          </a:bodyPr>
          <a:lstStyle/>
          <a:p>
            <a:r>
              <a:rPr lang="en-US" altLang="ko-KR" sz="1400" dirty="0">
                <a:latin typeface="Times New Roman" panose="02020603050405020304" pitchFamily="18" charset="0"/>
                <a:cs typeface="Times New Roman" panose="02020603050405020304" pitchFamily="18" charset="0"/>
              </a:rPr>
              <a:t>Fig2. Percentage of emergency room use by the elderly over 65</a:t>
            </a:r>
            <a:endParaRPr lang="ko-KR" alt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54DD751-D7F9-4CBD-83D0-30C1576AEF6F}"/>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14/20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25059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평행 사변형 3">
            <a:extLst>
              <a:ext uri="{FF2B5EF4-FFF2-40B4-BE49-F238E27FC236}">
                <a16:creationId xmlns:a16="http://schemas.microsoft.com/office/drawing/2014/main" id="{11D25BC7-B500-4E76-9CBA-3B73B8FBFBD3}"/>
              </a:ext>
            </a:extLst>
          </p:cNvPr>
          <p:cNvSpPr/>
          <p:nvPr/>
        </p:nvSpPr>
        <p:spPr>
          <a:xfrm>
            <a:off x="-880054" y="975081"/>
            <a:ext cx="9886398"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4.4 </a:t>
            </a:r>
            <a:r>
              <a:rPr lang="en-US" altLang="ko-KR" dirty="0">
                <a:solidFill>
                  <a:schemeClr val="tx1"/>
                </a:solidFill>
                <a:latin typeface="Times New Roman" panose="02020603050405020304" pitchFamily="18" charset="0"/>
                <a:ea typeface="맑은 고딕" panose="020B0503020000020004" pitchFamily="50" charset="-127"/>
              </a:rPr>
              <a:t>Status of medical use and average medical expenses for each factor of the elderly</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6" name="TextBox 5">
            <a:extLst>
              <a:ext uri="{FF2B5EF4-FFF2-40B4-BE49-F238E27FC236}">
                <a16:creationId xmlns:a16="http://schemas.microsoft.com/office/drawing/2014/main" id="{9184118B-A767-4216-A28A-AA443917C833}"/>
              </a:ext>
            </a:extLst>
          </p:cNvPr>
          <p:cNvSpPr txBox="1"/>
          <p:nvPr/>
        </p:nvSpPr>
        <p:spPr>
          <a:xfrm>
            <a:off x="5737609" y="2538882"/>
            <a:ext cx="6454391" cy="3021212"/>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In the case of outpatient service use,</a:t>
            </a:r>
          </a:p>
          <a:p>
            <a:pPr>
              <a:lnSpc>
                <a:spcPct val="120000"/>
              </a:lnSpc>
            </a:pPr>
            <a:r>
              <a:rPr lang="en-US" altLang="ko-KR" sz="1600" dirty="0">
                <a:latin typeface="Times New Roman" panose="02020603050405020304" pitchFamily="18" charset="0"/>
                <a:ea typeface="맑은 고딕" panose="020B0503020000020004" pitchFamily="50" charset="-127"/>
              </a:rPr>
              <a:t>- As the number of chronic diseases increases, medical expenses increase.</a:t>
            </a:r>
          </a:p>
          <a:p>
            <a:pPr>
              <a:lnSpc>
                <a:spcPct val="120000"/>
              </a:lnSpc>
            </a:pP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N</a:t>
            </a:r>
            <a:r>
              <a:rPr lang="en-US" altLang="ko-KR" sz="1600" dirty="0">
                <a:effectLst/>
                <a:latin typeface="Times New Roman" panose="02020603050405020304" pitchFamily="18" charset="0"/>
                <a:ea typeface="맑은 고딕" panose="020B0503020000020004" pitchFamily="50" charset="-127"/>
              </a:rPr>
              <a:t>on-smokers or non-drinkers have higher medical expenses.</a:t>
            </a:r>
            <a:endPar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endParaRP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a:effectLst/>
                <a:latin typeface="Times New Roman" panose="02020603050405020304" pitchFamily="18" charset="0"/>
                <a:ea typeface="맑은 고딕" panose="020B0503020000020004" pitchFamily="50" charset="-127"/>
              </a:rPr>
              <a:t>We interpreted this as a variable representing the difference in health perception.</a:t>
            </a:r>
          </a:p>
          <a:p>
            <a:pPr>
              <a:lnSpc>
                <a:spcPct val="120000"/>
              </a:lnSpc>
            </a:pPr>
            <a:endParaRPr lang="en-US" altLang="ko-KR" sz="1600" dirty="0">
              <a:latin typeface="Times New Roman" panose="02020603050405020304" pitchFamily="18" charset="0"/>
              <a:ea typeface="맑은 고딕" panose="020B0503020000020004" pitchFamily="50" charset="-127"/>
              <a:cs typeface="굴림" panose="020B0600000101010101" pitchFamily="50" charset="-127"/>
            </a:endParaRPr>
          </a:p>
          <a:p>
            <a:pPr>
              <a:lnSpc>
                <a:spcPct val="120000"/>
              </a:lnSpc>
            </a:pP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“the difference in health perception” means…</a:t>
            </a: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If you care about your health, you will not smoke or drink too much, and you will pay more for medical expenses such as going to the hospital more often or having health checkups.</a:t>
            </a:r>
            <a:endPar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endParaRPr>
          </a:p>
        </p:txBody>
      </p:sp>
      <p:sp>
        <p:nvSpPr>
          <p:cNvPr id="11" name="TextBox 10">
            <a:extLst>
              <a:ext uri="{FF2B5EF4-FFF2-40B4-BE49-F238E27FC236}">
                <a16:creationId xmlns:a16="http://schemas.microsoft.com/office/drawing/2014/main" id="{1026C882-C355-43AF-BF94-4ADDE367A1A8}"/>
              </a:ext>
            </a:extLst>
          </p:cNvPr>
          <p:cNvSpPr txBox="1"/>
          <p:nvPr/>
        </p:nvSpPr>
        <p:spPr>
          <a:xfrm>
            <a:off x="332119" y="6355187"/>
            <a:ext cx="5144232" cy="307777"/>
          </a:xfrm>
          <a:prstGeom prst="rect">
            <a:avLst/>
          </a:prstGeom>
          <a:solidFill>
            <a:schemeClr val="bg1"/>
          </a:solidFill>
        </p:spPr>
        <p:txBody>
          <a:bodyPr wrap="square">
            <a:spAutoFit/>
          </a:bodyPr>
          <a:lstStyle/>
          <a:p>
            <a:r>
              <a:rPr lang="en-US" altLang="ko-KR" sz="1400" dirty="0">
                <a:latin typeface="Times New Roman" panose="02020603050405020304" pitchFamily="18" charset="0"/>
                <a:cs typeface="Times New Roman" panose="02020603050405020304" pitchFamily="18" charset="0"/>
              </a:rPr>
              <a:t>Table9. Outpatient medical use and medical expenses by each factor</a:t>
            </a:r>
            <a:endParaRPr lang="ko-KR" altLang="en-US"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48A3571-A7BA-4C7F-BEAC-28B6BD86D926}"/>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15</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grpSp>
        <p:nvGrpSpPr>
          <p:cNvPr id="5" name="그룹 4">
            <a:extLst>
              <a:ext uri="{FF2B5EF4-FFF2-40B4-BE49-F238E27FC236}">
                <a16:creationId xmlns:a16="http://schemas.microsoft.com/office/drawing/2014/main" id="{C6552405-1B78-4C11-9F14-BC298D3672B4}"/>
              </a:ext>
            </a:extLst>
          </p:cNvPr>
          <p:cNvGrpSpPr/>
          <p:nvPr/>
        </p:nvGrpSpPr>
        <p:grpSpPr>
          <a:xfrm>
            <a:off x="232344" y="1701186"/>
            <a:ext cx="5444977" cy="4703194"/>
            <a:chOff x="292632" y="1701186"/>
            <a:chExt cx="5444977" cy="4703194"/>
          </a:xfrm>
        </p:grpSpPr>
        <p:pic>
          <p:nvPicPr>
            <p:cNvPr id="15" name="그림 14">
              <a:extLst>
                <a:ext uri="{FF2B5EF4-FFF2-40B4-BE49-F238E27FC236}">
                  <a16:creationId xmlns:a16="http://schemas.microsoft.com/office/drawing/2014/main" id="{CDEA44C8-B69D-49C4-B7F4-2B3C5A4FB536}"/>
                </a:ext>
              </a:extLst>
            </p:cNvPr>
            <p:cNvPicPr>
              <a:picLocks noChangeAspect="1"/>
            </p:cNvPicPr>
            <p:nvPr/>
          </p:nvPicPr>
          <p:blipFill>
            <a:blip r:embed="rId2"/>
            <a:stretch>
              <a:fillRect/>
            </a:stretch>
          </p:blipFill>
          <p:spPr>
            <a:xfrm>
              <a:off x="292632" y="1701186"/>
              <a:ext cx="5343783" cy="4492459"/>
            </a:xfrm>
            <a:prstGeom prst="rect">
              <a:avLst/>
            </a:prstGeom>
          </p:spPr>
        </p:pic>
        <p:sp>
          <p:nvSpPr>
            <p:cNvPr id="16" name="액자 15">
              <a:extLst>
                <a:ext uri="{FF2B5EF4-FFF2-40B4-BE49-F238E27FC236}">
                  <a16:creationId xmlns:a16="http://schemas.microsoft.com/office/drawing/2014/main" id="{698FD073-4FFD-4AED-BD3D-0C3BF8429D28}"/>
                </a:ext>
              </a:extLst>
            </p:cNvPr>
            <p:cNvSpPr/>
            <p:nvPr/>
          </p:nvSpPr>
          <p:spPr>
            <a:xfrm>
              <a:off x="312022" y="3808326"/>
              <a:ext cx="5343783" cy="853188"/>
            </a:xfrm>
            <a:prstGeom prst="frame">
              <a:avLst>
                <a:gd name="adj1" fmla="val 345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9" name="액자 18">
              <a:extLst>
                <a:ext uri="{FF2B5EF4-FFF2-40B4-BE49-F238E27FC236}">
                  <a16:creationId xmlns:a16="http://schemas.microsoft.com/office/drawing/2014/main" id="{D5124B18-4F3D-4C48-B0F9-CFF6512D2841}"/>
                </a:ext>
              </a:extLst>
            </p:cNvPr>
            <p:cNvSpPr/>
            <p:nvPr/>
          </p:nvSpPr>
          <p:spPr>
            <a:xfrm>
              <a:off x="311313" y="4639361"/>
              <a:ext cx="5343783" cy="287182"/>
            </a:xfrm>
            <a:prstGeom prst="frame">
              <a:avLst>
                <a:gd name="adj1" fmla="val 921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Box 11">
              <a:extLst>
                <a:ext uri="{FF2B5EF4-FFF2-40B4-BE49-F238E27FC236}">
                  <a16:creationId xmlns:a16="http://schemas.microsoft.com/office/drawing/2014/main" id="{B7BE1D5C-4F38-472B-98CB-A05A20A00728}"/>
                </a:ext>
              </a:extLst>
            </p:cNvPr>
            <p:cNvSpPr txBox="1"/>
            <p:nvPr/>
          </p:nvSpPr>
          <p:spPr>
            <a:xfrm>
              <a:off x="4925100" y="6158159"/>
              <a:ext cx="812509" cy="246221"/>
            </a:xfrm>
            <a:prstGeom prst="rect">
              <a:avLst/>
            </a:prstGeom>
            <a:noFill/>
          </p:spPr>
          <p:txBody>
            <a:bodyPr wrap="square">
              <a:spAutoFit/>
            </a:bodyPr>
            <a:lstStyle/>
            <a:p>
              <a:r>
                <a:rPr lang="en-US" altLang="ko-KR" sz="1000" dirty="0">
                  <a:latin typeface="Times New Roman" panose="02020603050405020304" pitchFamily="18" charset="0"/>
                  <a:cs typeface="Times New Roman" panose="02020603050405020304" pitchFamily="18" charset="0"/>
                </a:rPr>
                <a:t>* unit: won</a:t>
              </a:r>
              <a:endParaRPr lang="ko-KR" altLang="en-US" sz="1000" dirty="0">
                <a:latin typeface="Times New Roman" panose="02020603050405020304" pitchFamily="18" charset="0"/>
                <a:cs typeface="Times New Roman" panose="02020603050405020304" pitchFamily="18" charset="0"/>
              </a:endParaRPr>
            </a:p>
          </p:txBody>
        </p:sp>
        <p:sp>
          <p:nvSpPr>
            <p:cNvPr id="17" name="액자 16">
              <a:extLst>
                <a:ext uri="{FF2B5EF4-FFF2-40B4-BE49-F238E27FC236}">
                  <a16:creationId xmlns:a16="http://schemas.microsoft.com/office/drawing/2014/main" id="{758BAE88-AC29-4317-B3A8-59525BDA19CD}"/>
                </a:ext>
              </a:extLst>
            </p:cNvPr>
            <p:cNvSpPr/>
            <p:nvPr/>
          </p:nvSpPr>
          <p:spPr>
            <a:xfrm>
              <a:off x="311313" y="4926543"/>
              <a:ext cx="5343783" cy="287182"/>
            </a:xfrm>
            <a:prstGeom prst="frame">
              <a:avLst>
                <a:gd name="adj1" fmla="val 921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104407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C36D6-EC24-461E-9DD9-0C27DFF36250}"/>
              </a:ext>
            </a:extLst>
          </p:cNvPr>
          <p:cNvSpPr txBox="1"/>
          <p:nvPr/>
        </p:nvSpPr>
        <p:spPr>
          <a:xfrm>
            <a:off x="280219" y="1098480"/>
            <a:ext cx="11095703" cy="3196644"/>
          </a:xfrm>
          <a:prstGeom prst="rect">
            <a:avLst/>
          </a:prstGeom>
          <a:noFill/>
        </p:spPr>
        <p:txBody>
          <a:bodyPr wrap="square">
            <a:spAutoFit/>
          </a:bodyPr>
          <a:lstStyle/>
          <a:p>
            <a:pPr>
              <a:lnSpc>
                <a:spcPct val="120000"/>
              </a:lnSpc>
            </a:pPr>
            <a:r>
              <a:rPr lang="en-US" altLang="ko-KR" dirty="0">
                <a:latin typeface="Times New Roman" panose="02020603050405020304" pitchFamily="18" charset="0"/>
                <a:ea typeface="맑은 고딕" panose="020B0503020000020004" pitchFamily="50" charset="-127"/>
              </a:rPr>
              <a:t>[ Why Multiple Regression? ]</a:t>
            </a:r>
          </a:p>
          <a:p>
            <a:pPr>
              <a:lnSpc>
                <a:spcPct val="120000"/>
              </a:lnSpc>
            </a:pPr>
            <a:endParaRPr lang="en-US" altLang="ko-KR" sz="500" dirty="0">
              <a:latin typeface="Times New Roman" panose="02020603050405020304" pitchFamily="18" charset="0"/>
              <a:ea typeface="맑은 고딕" panose="020B0503020000020004" pitchFamily="50" charset="-127"/>
            </a:endParaRPr>
          </a:p>
          <a:p>
            <a:pPr>
              <a:lnSpc>
                <a:spcPct val="120000"/>
              </a:lnSpc>
            </a:pPr>
            <a:r>
              <a:rPr lang="en-US" altLang="ko-KR" sz="1400" dirty="0">
                <a:effectLst/>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a:effectLst/>
                <a:latin typeface="Times New Roman" panose="02020603050405020304" pitchFamily="18" charset="0"/>
                <a:ea typeface="맑은 고딕" panose="020B0503020000020004" pitchFamily="50" charset="-127"/>
              </a:rPr>
              <a:t>Regression analysis is a method of verifying how the dependent variable changes with a change in the independent variable.</a:t>
            </a: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a:t>
            </a:r>
            <a:r>
              <a:rPr lang="en-US" altLang="ko-KR" sz="1600" dirty="0">
                <a:effectLst/>
                <a:latin typeface="Times New Roman" panose="02020603050405020304" pitchFamily="18" charset="0"/>
                <a:ea typeface="맑은 고딕" panose="020B0503020000020004" pitchFamily="50" charset="-127"/>
              </a:rPr>
              <a:t>Since there were more than two independent variables used in this study, we analyzed the data using a multiple regression analysis method.</a:t>
            </a:r>
            <a:endParaRPr lang="en-US" altLang="ko-KR" sz="1600" dirty="0">
              <a:latin typeface="Times New Roman" panose="02020603050405020304" pitchFamily="18" charset="0"/>
              <a:ea typeface="맑은 고딕" panose="020B0503020000020004" pitchFamily="50" charset="-127"/>
              <a:cs typeface="굴림" panose="020B0600000101010101" pitchFamily="50" charset="-127"/>
            </a:endParaRPr>
          </a:p>
          <a:p>
            <a:pPr>
              <a:lnSpc>
                <a:spcPct val="120000"/>
              </a:lnSpc>
            </a:pPr>
            <a:endParaRPr lang="en-US" altLang="ko-KR" sz="1600" dirty="0">
              <a:latin typeface="Times New Roman" panose="02020603050405020304" pitchFamily="18" charset="0"/>
              <a:ea typeface="맑은 고딕" panose="020B0503020000020004" pitchFamily="50" charset="-127"/>
              <a:cs typeface="굴림" panose="020B0600000101010101" pitchFamily="50" charset="-127"/>
            </a:endParaRPr>
          </a:p>
          <a:p>
            <a:pPr>
              <a:lnSpc>
                <a:spcPct val="120000"/>
              </a:lnSpc>
            </a:pPr>
            <a:r>
              <a:rPr lang="en-US" altLang="ko-KR" dirty="0">
                <a:latin typeface="Times New Roman" panose="02020603050405020304" pitchFamily="18" charset="0"/>
                <a:ea typeface="맑은 고딕" panose="020B0503020000020004" pitchFamily="50" charset="-127"/>
                <a:cs typeface="굴림" panose="020B0600000101010101" pitchFamily="50" charset="-127"/>
              </a:rPr>
              <a:t>[ Analysis Method ]</a:t>
            </a: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By emergency, hospitalization, and outpatient medical services</a:t>
            </a: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Using Stepwise Regression</a:t>
            </a: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Significance level: 0.05</a:t>
            </a:r>
          </a:p>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 Checking adjusted R-squared, Durbin-Watson statistic, etc.</a:t>
            </a:r>
          </a:p>
        </p:txBody>
      </p:sp>
      <p:grpSp>
        <p:nvGrpSpPr>
          <p:cNvPr id="47" name="그룹 46">
            <a:extLst>
              <a:ext uri="{FF2B5EF4-FFF2-40B4-BE49-F238E27FC236}">
                <a16:creationId xmlns:a16="http://schemas.microsoft.com/office/drawing/2014/main" id="{750E6B8B-757F-49FD-8EC8-B557D0B36658}"/>
              </a:ext>
            </a:extLst>
          </p:cNvPr>
          <p:cNvGrpSpPr/>
          <p:nvPr/>
        </p:nvGrpSpPr>
        <p:grpSpPr>
          <a:xfrm>
            <a:off x="5505719" y="3898227"/>
            <a:ext cx="6124356" cy="2572911"/>
            <a:chOff x="4985130" y="3333373"/>
            <a:chExt cx="7178667" cy="3015842"/>
          </a:xfrm>
        </p:grpSpPr>
        <p:sp>
          <p:nvSpPr>
            <p:cNvPr id="13" name="직사각형 12">
              <a:extLst>
                <a:ext uri="{FF2B5EF4-FFF2-40B4-BE49-F238E27FC236}">
                  <a16:creationId xmlns:a16="http://schemas.microsoft.com/office/drawing/2014/main" id="{F4C581DB-364C-48E6-8B40-A5291326C51F}"/>
                </a:ext>
              </a:extLst>
            </p:cNvPr>
            <p:cNvSpPr/>
            <p:nvPr/>
          </p:nvSpPr>
          <p:spPr>
            <a:xfrm>
              <a:off x="6743601" y="4661477"/>
              <a:ext cx="430985" cy="369332"/>
            </a:xfrm>
            <a:prstGeom prst="rect">
              <a:avLst/>
            </a:prstGeom>
          </p:spPr>
          <p:txBody>
            <a:bodyPr wrap="square">
              <a:spAutoFit/>
            </a:bodyPr>
            <a:lstStyle/>
            <a:p>
              <a:r>
                <a:rPr lang="en-US" altLang="ko-KR" dirty="0">
                  <a:latin typeface="a옛날사진관4" panose="02020600000000000000" pitchFamily="18" charset="-127"/>
                  <a:ea typeface="a옛날사진관4" panose="02020600000000000000" pitchFamily="18" charset="-127"/>
                  <a:cs typeface="KoPubWorld돋움체 Bold" panose="00000800000000000000" pitchFamily="2" charset="-127"/>
                </a:rPr>
                <a:t>+</a:t>
              </a:r>
              <a:endParaRPr lang="ko-KR" altLang="en-US" dirty="0">
                <a:latin typeface="a옛날사진관4" panose="02020600000000000000" pitchFamily="18" charset="-127"/>
                <a:ea typeface="a옛날사진관4" panose="02020600000000000000" pitchFamily="18" charset="-127"/>
                <a:cs typeface="KoPubWorld돋움체 Light" panose="00000300000000000000" pitchFamily="2" charset="-127"/>
              </a:endParaRPr>
            </a:p>
          </p:txBody>
        </p:sp>
        <p:cxnSp>
          <p:nvCxnSpPr>
            <p:cNvPr id="14" name="직선 화살표 연결선 13">
              <a:extLst>
                <a:ext uri="{FF2B5EF4-FFF2-40B4-BE49-F238E27FC236}">
                  <a16:creationId xmlns:a16="http://schemas.microsoft.com/office/drawing/2014/main" id="{842A4F1C-C430-42BF-AB91-7EB3136BB8C1}"/>
                </a:ext>
              </a:extLst>
            </p:cNvPr>
            <p:cNvCxnSpPr>
              <a:cxnSpLocks/>
            </p:cNvCxnSpPr>
            <p:nvPr/>
          </p:nvCxnSpPr>
          <p:spPr>
            <a:xfrm>
              <a:off x="9229874" y="4834109"/>
              <a:ext cx="514363" cy="1"/>
            </a:xfrm>
            <a:prstGeom prst="straightConnector1">
              <a:avLst/>
            </a:prstGeom>
            <a:ln w="38100" cap="sq" cmpd="dbl">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5" name="그룹 14">
              <a:extLst>
                <a:ext uri="{FF2B5EF4-FFF2-40B4-BE49-F238E27FC236}">
                  <a16:creationId xmlns:a16="http://schemas.microsoft.com/office/drawing/2014/main" id="{97596384-CB2C-43E3-8A77-6CB5ACA499B3}"/>
                </a:ext>
              </a:extLst>
            </p:cNvPr>
            <p:cNvGrpSpPr/>
            <p:nvPr/>
          </p:nvGrpSpPr>
          <p:grpSpPr>
            <a:xfrm>
              <a:off x="10355462" y="3874598"/>
              <a:ext cx="1808335" cy="1808336"/>
              <a:chOff x="6198495" y="4520694"/>
              <a:chExt cx="1705896" cy="1705897"/>
            </a:xfrm>
          </p:grpSpPr>
          <p:sp>
            <p:nvSpPr>
              <p:cNvPr id="16" name="타원 15">
                <a:extLst>
                  <a:ext uri="{FF2B5EF4-FFF2-40B4-BE49-F238E27FC236}">
                    <a16:creationId xmlns:a16="http://schemas.microsoft.com/office/drawing/2014/main" id="{0EA22059-6E5F-4D7B-8F84-B664ED5079AA}"/>
                  </a:ext>
                </a:extLst>
              </p:cNvPr>
              <p:cNvSpPr/>
              <p:nvPr/>
            </p:nvSpPr>
            <p:spPr>
              <a:xfrm>
                <a:off x="6198495" y="4520694"/>
                <a:ext cx="1705896"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dirty="0">
                  <a:latin typeface="a옛날사진관4" panose="02020600000000000000" pitchFamily="18" charset="-127"/>
                  <a:ea typeface="a옛날사진관4" panose="02020600000000000000" pitchFamily="18" charset="-127"/>
                </a:endParaRPr>
              </a:p>
            </p:txBody>
          </p:sp>
          <p:sp>
            <p:nvSpPr>
              <p:cNvPr id="17" name="TextBox 16">
                <a:extLst>
                  <a:ext uri="{FF2B5EF4-FFF2-40B4-BE49-F238E27FC236}">
                    <a16:creationId xmlns:a16="http://schemas.microsoft.com/office/drawing/2014/main" id="{725A1B39-B481-45B9-B755-15253EF2E5A8}"/>
                  </a:ext>
                </a:extLst>
              </p:cNvPr>
              <p:cNvSpPr txBox="1"/>
              <p:nvPr/>
            </p:nvSpPr>
            <p:spPr>
              <a:xfrm>
                <a:off x="6575710" y="5067924"/>
                <a:ext cx="951473" cy="589213"/>
              </a:xfrm>
              <a:prstGeom prst="rect">
                <a:avLst/>
              </a:prstGeom>
            </p:spPr>
            <p:txBody>
              <a:bodyPr wrap="none" rtlCol="0">
                <a:spAutoFit/>
              </a:bodyPr>
              <a:lstStyle/>
              <a:p>
                <a:pPr algn="ctr">
                  <a:lnSpc>
                    <a:spcPct val="130000"/>
                  </a:lnSpc>
                </a:pPr>
                <a:r>
                  <a:rPr lang="en-US" altLang="ko-KR" sz="1400" dirty="0">
                    <a:latin typeface="Times New Roman" panose="02020603050405020304" pitchFamily="18" charset="0"/>
                    <a:ea typeface="a옛날사진관4" panose="02020600000000000000" pitchFamily="18" charset="-127"/>
                    <a:cs typeface="Times New Roman" panose="02020603050405020304" pitchFamily="18" charset="0"/>
                  </a:rPr>
                  <a:t>Dependent </a:t>
                </a:r>
              </a:p>
              <a:p>
                <a:pPr algn="ctr">
                  <a:lnSpc>
                    <a:spcPct val="130000"/>
                  </a:lnSpc>
                </a:pPr>
                <a:r>
                  <a:rPr lang="en-US" altLang="ko-KR" sz="1400" dirty="0">
                    <a:latin typeface="Times New Roman" panose="02020603050405020304" pitchFamily="18" charset="0"/>
                    <a:ea typeface="a옛날사진관4" panose="02020600000000000000" pitchFamily="18" charset="-127"/>
                    <a:cs typeface="Times New Roman" panose="02020603050405020304" pitchFamily="18" charset="0"/>
                  </a:rPr>
                  <a:t>variable</a:t>
                </a:r>
                <a:endParaRPr lang="ko-KR" altLang="en-US" sz="14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21" name="그룹 20">
              <a:extLst>
                <a:ext uri="{FF2B5EF4-FFF2-40B4-BE49-F238E27FC236}">
                  <a16:creationId xmlns:a16="http://schemas.microsoft.com/office/drawing/2014/main" id="{2E4AB38F-4697-4378-B54E-CB2A9C4CD950}"/>
                </a:ext>
              </a:extLst>
            </p:cNvPr>
            <p:cNvGrpSpPr/>
            <p:nvPr/>
          </p:nvGrpSpPr>
          <p:grpSpPr>
            <a:xfrm>
              <a:off x="6047471" y="3333373"/>
              <a:ext cx="1157303" cy="1157302"/>
              <a:chOff x="1017637" y="4389947"/>
              <a:chExt cx="1705897" cy="1705897"/>
            </a:xfrm>
          </p:grpSpPr>
          <p:sp>
            <p:nvSpPr>
              <p:cNvPr id="22" name="타원 21">
                <a:extLst>
                  <a:ext uri="{FF2B5EF4-FFF2-40B4-BE49-F238E27FC236}">
                    <a16:creationId xmlns:a16="http://schemas.microsoft.com/office/drawing/2014/main" id="{546171EF-697C-4005-8F70-763BEC0D5B98}"/>
                  </a:ext>
                </a:extLst>
              </p:cNvPr>
              <p:cNvSpPr/>
              <p:nvPr/>
            </p:nvSpPr>
            <p:spPr>
              <a:xfrm>
                <a:off x="1017637"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a옛날사진관4" panose="02020600000000000000" pitchFamily="18" charset="-127"/>
                  <a:ea typeface="a옛날사진관4" panose="02020600000000000000" pitchFamily="18" charset="-127"/>
                </a:endParaRPr>
              </a:p>
            </p:txBody>
          </p:sp>
          <p:sp>
            <p:nvSpPr>
              <p:cNvPr id="23" name="TextBox 22">
                <a:extLst>
                  <a:ext uri="{FF2B5EF4-FFF2-40B4-BE49-F238E27FC236}">
                    <a16:creationId xmlns:a16="http://schemas.microsoft.com/office/drawing/2014/main" id="{24686A42-5561-4588-B9B4-46EA0ABC1C20}"/>
                  </a:ext>
                </a:extLst>
              </p:cNvPr>
              <p:cNvSpPr txBox="1"/>
              <p:nvPr/>
            </p:nvSpPr>
            <p:spPr>
              <a:xfrm>
                <a:off x="1197085" y="4868311"/>
                <a:ext cx="1346998" cy="749169"/>
              </a:xfrm>
              <a:prstGeom prst="rect">
                <a:avLst/>
              </a:prstGeom>
              <a:noFill/>
            </p:spPr>
            <p:txBody>
              <a:bodyPr wrap="none" rtlCol="0">
                <a:spAutoFit/>
              </a:bodyPr>
              <a:lstStyle/>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Independent </a:t>
                </a:r>
              </a:p>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variable 2</a:t>
                </a:r>
                <a:endParaRPr lang="ko-KR" altLang="en-US" sz="105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30" name="그룹 29">
              <a:extLst>
                <a:ext uri="{FF2B5EF4-FFF2-40B4-BE49-F238E27FC236}">
                  <a16:creationId xmlns:a16="http://schemas.microsoft.com/office/drawing/2014/main" id="{357B3DF3-ABEC-4F13-941B-0B505BCFC0CE}"/>
                </a:ext>
              </a:extLst>
            </p:cNvPr>
            <p:cNvGrpSpPr/>
            <p:nvPr/>
          </p:nvGrpSpPr>
          <p:grpSpPr>
            <a:xfrm>
              <a:off x="4985130" y="4188337"/>
              <a:ext cx="1157303" cy="1157302"/>
              <a:chOff x="1017637" y="4389947"/>
              <a:chExt cx="1705897" cy="1705897"/>
            </a:xfrm>
          </p:grpSpPr>
          <p:sp>
            <p:nvSpPr>
              <p:cNvPr id="31" name="타원 30">
                <a:extLst>
                  <a:ext uri="{FF2B5EF4-FFF2-40B4-BE49-F238E27FC236}">
                    <a16:creationId xmlns:a16="http://schemas.microsoft.com/office/drawing/2014/main" id="{2ADC4852-A998-40A1-A41A-97D12D138681}"/>
                  </a:ext>
                </a:extLst>
              </p:cNvPr>
              <p:cNvSpPr/>
              <p:nvPr/>
            </p:nvSpPr>
            <p:spPr>
              <a:xfrm>
                <a:off x="1017637"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a옛날사진관4" panose="02020600000000000000" pitchFamily="18" charset="-127"/>
                  <a:ea typeface="a옛날사진관4" panose="02020600000000000000" pitchFamily="18" charset="-127"/>
                </a:endParaRPr>
              </a:p>
            </p:txBody>
          </p:sp>
          <p:sp>
            <p:nvSpPr>
              <p:cNvPr id="32" name="TextBox 31">
                <a:extLst>
                  <a:ext uri="{FF2B5EF4-FFF2-40B4-BE49-F238E27FC236}">
                    <a16:creationId xmlns:a16="http://schemas.microsoft.com/office/drawing/2014/main" id="{E7370AFE-E502-414E-9496-41FE686CFC4B}"/>
                  </a:ext>
                </a:extLst>
              </p:cNvPr>
              <p:cNvSpPr txBox="1"/>
              <p:nvPr/>
            </p:nvSpPr>
            <p:spPr>
              <a:xfrm>
                <a:off x="1197085" y="4868311"/>
                <a:ext cx="1346998" cy="749169"/>
              </a:xfrm>
              <a:prstGeom prst="rect">
                <a:avLst/>
              </a:prstGeom>
              <a:noFill/>
            </p:spPr>
            <p:txBody>
              <a:bodyPr wrap="none" rtlCol="0">
                <a:spAutoFit/>
              </a:bodyPr>
              <a:lstStyle/>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Independent </a:t>
                </a:r>
              </a:p>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variable 1</a:t>
                </a:r>
                <a:endParaRPr lang="ko-KR" altLang="en-US" sz="105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33" name="그룹 32">
              <a:extLst>
                <a:ext uri="{FF2B5EF4-FFF2-40B4-BE49-F238E27FC236}">
                  <a16:creationId xmlns:a16="http://schemas.microsoft.com/office/drawing/2014/main" id="{4B6A086C-5D3B-4E80-915A-E271CA5BD07E}"/>
                </a:ext>
              </a:extLst>
            </p:cNvPr>
            <p:cNvGrpSpPr/>
            <p:nvPr/>
          </p:nvGrpSpPr>
          <p:grpSpPr>
            <a:xfrm>
              <a:off x="5896495" y="5191913"/>
              <a:ext cx="1157303" cy="1157302"/>
              <a:chOff x="1017637" y="4389947"/>
              <a:chExt cx="1705897" cy="1705897"/>
            </a:xfrm>
          </p:grpSpPr>
          <p:sp>
            <p:nvSpPr>
              <p:cNvPr id="34" name="타원 33">
                <a:extLst>
                  <a:ext uri="{FF2B5EF4-FFF2-40B4-BE49-F238E27FC236}">
                    <a16:creationId xmlns:a16="http://schemas.microsoft.com/office/drawing/2014/main" id="{A6DCDB56-44EB-474E-9D6B-4346CDA4DA67}"/>
                  </a:ext>
                </a:extLst>
              </p:cNvPr>
              <p:cNvSpPr/>
              <p:nvPr/>
            </p:nvSpPr>
            <p:spPr>
              <a:xfrm>
                <a:off x="1017637"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a옛날사진관4" panose="02020600000000000000" pitchFamily="18" charset="-127"/>
                  <a:ea typeface="a옛날사진관4" panose="02020600000000000000" pitchFamily="18" charset="-127"/>
                </a:endParaRPr>
              </a:p>
            </p:txBody>
          </p:sp>
          <p:sp>
            <p:nvSpPr>
              <p:cNvPr id="35" name="TextBox 34">
                <a:extLst>
                  <a:ext uri="{FF2B5EF4-FFF2-40B4-BE49-F238E27FC236}">
                    <a16:creationId xmlns:a16="http://schemas.microsoft.com/office/drawing/2014/main" id="{EADD8F1F-D075-420A-A256-41C0450E6477}"/>
                  </a:ext>
                </a:extLst>
              </p:cNvPr>
              <p:cNvSpPr txBox="1"/>
              <p:nvPr/>
            </p:nvSpPr>
            <p:spPr>
              <a:xfrm>
                <a:off x="1197085" y="4868311"/>
                <a:ext cx="1346998" cy="749169"/>
              </a:xfrm>
              <a:prstGeom prst="rect">
                <a:avLst/>
              </a:prstGeom>
              <a:noFill/>
            </p:spPr>
            <p:txBody>
              <a:bodyPr wrap="none" rtlCol="0">
                <a:spAutoFit/>
              </a:bodyPr>
              <a:lstStyle/>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Independent </a:t>
                </a:r>
              </a:p>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variable 3</a:t>
                </a:r>
                <a:endParaRPr lang="ko-KR" altLang="en-US" sz="105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36" name="그룹 35">
              <a:extLst>
                <a:ext uri="{FF2B5EF4-FFF2-40B4-BE49-F238E27FC236}">
                  <a16:creationId xmlns:a16="http://schemas.microsoft.com/office/drawing/2014/main" id="{75A677C6-386D-44D6-8C60-937C00900585}"/>
                </a:ext>
              </a:extLst>
            </p:cNvPr>
            <p:cNvGrpSpPr/>
            <p:nvPr/>
          </p:nvGrpSpPr>
          <p:grpSpPr>
            <a:xfrm>
              <a:off x="7354875" y="4997692"/>
              <a:ext cx="1157303" cy="1157302"/>
              <a:chOff x="1017637" y="4389947"/>
              <a:chExt cx="1705897" cy="1705897"/>
            </a:xfrm>
          </p:grpSpPr>
          <p:sp>
            <p:nvSpPr>
              <p:cNvPr id="37" name="타원 36">
                <a:extLst>
                  <a:ext uri="{FF2B5EF4-FFF2-40B4-BE49-F238E27FC236}">
                    <a16:creationId xmlns:a16="http://schemas.microsoft.com/office/drawing/2014/main" id="{521666D5-B55B-4DC8-8DBC-E777ACC2E352}"/>
                  </a:ext>
                </a:extLst>
              </p:cNvPr>
              <p:cNvSpPr/>
              <p:nvPr/>
            </p:nvSpPr>
            <p:spPr>
              <a:xfrm>
                <a:off x="1017637"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a옛날사진관4" panose="02020600000000000000" pitchFamily="18" charset="-127"/>
                  <a:ea typeface="a옛날사진관4" panose="02020600000000000000" pitchFamily="18" charset="-127"/>
                </a:endParaRPr>
              </a:p>
            </p:txBody>
          </p:sp>
          <p:sp>
            <p:nvSpPr>
              <p:cNvPr id="38" name="TextBox 37">
                <a:extLst>
                  <a:ext uri="{FF2B5EF4-FFF2-40B4-BE49-F238E27FC236}">
                    <a16:creationId xmlns:a16="http://schemas.microsoft.com/office/drawing/2014/main" id="{E6F7C040-BB21-4DC7-81FE-086D14A9D0C3}"/>
                  </a:ext>
                </a:extLst>
              </p:cNvPr>
              <p:cNvSpPr txBox="1"/>
              <p:nvPr/>
            </p:nvSpPr>
            <p:spPr>
              <a:xfrm>
                <a:off x="1197085" y="4868311"/>
                <a:ext cx="1346998" cy="749169"/>
              </a:xfrm>
              <a:prstGeom prst="rect">
                <a:avLst/>
              </a:prstGeom>
              <a:noFill/>
            </p:spPr>
            <p:txBody>
              <a:bodyPr wrap="none" rtlCol="0">
                <a:spAutoFit/>
              </a:bodyPr>
              <a:lstStyle/>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Independent </a:t>
                </a:r>
              </a:p>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variable 5</a:t>
                </a:r>
                <a:endParaRPr lang="ko-KR" altLang="en-US" sz="105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39" name="그룹 38">
              <a:extLst>
                <a:ext uri="{FF2B5EF4-FFF2-40B4-BE49-F238E27FC236}">
                  <a16:creationId xmlns:a16="http://schemas.microsoft.com/office/drawing/2014/main" id="{277C38DE-DEC3-4290-8DAC-6127F682A25E}"/>
                </a:ext>
              </a:extLst>
            </p:cNvPr>
            <p:cNvGrpSpPr/>
            <p:nvPr/>
          </p:nvGrpSpPr>
          <p:grpSpPr>
            <a:xfrm>
              <a:off x="7465767" y="3665029"/>
              <a:ext cx="1157303" cy="1157302"/>
              <a:chOff x="1017637" y="4389949"/>
              <a:chExt cx="1705897" cy="1705897"/>
            </a:xfrm>
          </p:grpSpPr>
          <p:sp>
            <p:nvSpPr>
              <p:cNvPr id="40" name="타원 39">
                <a:extLst>
                  <a:ext uri="{FF2B5EF4-FFF2-40B4-BE49-F238E27FC236}">
                    <a16:creationId xmlns:a16="http://schemas.microsoft.com/office/drawing/2014/main" id="{618D9F50-A0E5-4821-A6CB-D1E51A2491B0}"/>
                  </a:ext>
                </a:extLst>
              </p:cNvPr>
              <p:cNvSpPr/>
              <p:nvPr/>
            </p:nvSpPr>
            <p:spPr>
              <a:xfrm>
                <a:off x="1017637" y="4389949"/>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a옛날사진관4" panose="02020600000000000000" pitchFamily="18" charset="-127"/>
                  <a:ea typeface="a옛날사진관4" panose="02020600000000000000" pitchFamily="18" charset="-127"/>
                </a:endParaRPr>
              </a:p>
            </p:txBody>
          </p:sp>
          <p:sp>
            <p:nvSpPr>
              <p:cNvPr id="41" name="TextBox 40">
                <a:extLst>
                  <a:ext uri="{FF2B5EF4-FFF2-40B4-BE49-F238E27FC236}">
                    <a16:creationId xmlns:a16="http://schemas.microsoft.com/office/drawing/2014/main" id="{333B56F1-D0A6-4C31-B6B3-1613B0B0BA4D}"/>
                  </a:ext>
                </a:extLst>
              </p:cNvPr>
              <p:cNvSpPr txBox="1"/>
              <p:nvPr/>
            </p:nvSpPr>
            <p:spPr>
              <a:xfrm>
                <a:off x="1197085" y="4875742"/>
                <a:ext cx="1346998" cy="749169"/>
              </a:xfrm>
              <a:prstGeom prst="rect">
                <a:avLst/>
              </a:prstGeom>
              <a:noFill/>
            </p:spPr>
            <p:txBody>
              <a:bodyPr wrap="none" rtlCol="0">
                <a:spAutoFit/>
              </a:bodyPr>
              <a:lstStyle/>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Independent </a:t>
                </a:r>
              </a:p>
              <a:p>
                <a:pPr algn="ctr">
                  <a:lnSpc>
                    <a:spcPct val="130000"/>
                  </a:lnSpc>
                </a:pPr>
                <a:r>
                  <a:rPr lang="en-US" altLang="ko-KR" sz="1050" dirty="0">
                    <a:latin typeface="Times New Roman" panose="02020603050405020304" pitchFamily="18" charset="0"/>
                    <a:ea typeface="a옛날사진관4" panose="02020600000000000000" pitchFamily="18" charset="-127"/>
                    <a:cs typeface="Times New Roman" panose="02020603050405020304" pitchFamily="18" charset="0"/>
                  </a:rPr>
                  <a:t>variable 4</a:t>
                </a:r>
                <a:endParaRPr lang="ko-KR" altLang="en-US" sz="105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sp>
        <p:nvSpPr>
          <p:cNvPr id="24" name="TextBox 23">
            <a:extLst>
              <a:ext uri="{FF2B5EF4-FFF2-40B4-BE49-F238E27FC236}">
                <a16:creationId xmlns:a16="http://schemas.microsoft.com/office/drawing/2014/main" id="{ECED9149-B0C4-4752-A28D-310524448652}"/>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16</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134719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0C88945A-97BD-43BE-BA0B-B06118FAF5B1}"/>
              </a:ext>
            </a:extLst>
          </p:cNvPr>
          <p:cNvSpPr/>
          <p:nvPr/>
        </p:nvSpPr>
        <p:spPr>
          <a:xfrm>
            <a:off x="-398268" y="974356"/>
            <a:ext cx="2384384"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dirty="0">
                <a:solidFill>
                  <a:schemeClr val="tx1"/>
                </a:solidFill>
                <a:latin typeface="Times New Roman" panose="02020603050405020304" pitchFamily="18" charset="0"/>
                <a:ea typeface="맑은 고딕" panose="020B0503020000020004" pitchFamily="50" charset="-127"/>
              </a:rPr>
              <a:t>6.1 Conclusion</a:t>
            </a:r>
            <a:endParaRPr lang="ko-KR" altLang="en-US" dirty="0">
              <a:solidFill>
                <a:schemeClr val="tx1"/>
              </a:solidFill>
              <a:latin typeface="Times New Roman" panose="02020603050405020304" pitchFamily="18" charset="0"/>
              <a:ea typeface="맑은 고딕" panose="020B0503020000020004" pitchFamily="50" charset="-127"/>
            </a:endParaRPr>
          </a:p>
        </p:txBody>
      </p:sp>
      <p:sp>
        <p:nvSpPr>
          <p:cNvPr id="12" name="TextBox 11">
            <a:extLst>
              <a:ext uri="{FF2B5EF4-FFF2-40B4-BE49-F238E27FC236}">
                <a16:creationId xmlns:a16="http://schemas.microsoft.com/office/drawing/2014/main" id="{4A44A1E1-BD46-47C2-A14A-ED366D2442D7}"/>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17/20</a:t>
            </a:r>
            <a:endParaRPr lang="ko-KR" altLang="en-US" sz="1400" dirty="0">
              <a:solidFill>
                <a:schemeClr val="bg1">
                  <a:lumMod val="50000"/>
                </a:schemeClr>
              </a:solidFill>
            </a:endParaRPr>
          </a:p>
        </p:txBody>
      </p:sp>
      <p:grpSp>
        <p:nvGrpSpPr>
          <p:cNvPr id="13" name="그룹 12">
            <a:extLst>
              <a:ext uri="{FF2B5EF4-FFF2-40B4-BE49-F238E27FC236}">
                <a16:creationId xmlns:a16="http://schemas.microsoft.com/office/drawing/2014/main" id="{F0128016-EACF-4CDB-8451-5D2D66B909C7}"/>
              </a:ext>
            </a:extLst>
          </p:cNvPr>
          <p:cNvGrpSpPr/>
          <p:nvPr/>
        </p:nvGrpSpPr>
        <p:grpSpPr>
          <a:xfrm>
            <a:off x="3162886" y="2963917"/>
            <a:ext cx="1928361" cy="1928361"/>
            <a:chOff x="1017637" y="4389947"/>
            <a:chExt cx="1705897" cy="1705897"/>
          </a:xfrm>
        </p:grpSpPr>
        <p:sp>
          <p:nvSpPr>
            <p:cNvPr id="14" name="타원 13">
              <a:extLst>
                <a:ext uri="{FF2B5EF4-FFF2-40B4-BE49-F238E27FC236}">
                  <a16:creationId xmlns:a16="http://schemas.microsoft.com/office/drawing/2014/main" id="{3834B758-26E5-4AA0-BE4E-A9781004FE73}"/>
                </a:ext>
              </a:extLst>
            </p:cNvPr>
            <p:cNvSpPr/>
            <p:nvPr/>
          </p:nvSpPr>
          <p:spPr>
            <a:xfrm>
              <a:off x="1017637"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15" name="TextBox 14">
              <a:extLst>
                <a:ext uri="{FF2B5EF4-FFF2-40B4-BE49-F238E27FC236}">
                  <a16:creationId xmlns:a16="http://schemas.microsoft.com/office/drawing/2014/main" id="{5D24EC9A-8770-4422-93DB-E14CE57A7ED7}"/>
                </a:ext>
              </a:extLst>
            </p:cNvPr>
            <p:cNvSpPr txBox="1"/>
            <p:nvPr/>
          </p:nvSpPr>
          <p:spPr>
            <a:xfrm>
              <a:off x="1166455" y="4892031"/>
              <a:ext cx="1397086" cy="754246"/>
            </a:xfrm>
            <a:prstGeom prst="rect">
              <a:avLst/>
            </a:prstGeom>
            <a:noFill/>
          </p:spPr>
          <p:txBody>
            <a:bodyPr wrap="none" rtlCol="0">
              <a:spAutoFit/>
            </a:bodyPr>
            <a:lstStyle/>
            <a:p>
              <a:pPr algn="ctr">
                <a:lnSpc>
                  <a:spcPct val="130000"/>
                </a:lnSpc>
              </a:pPr>
              <a:r>
                <a:rPr lang="en-US" altLang="ko-KR" sz="2000" dirty="0">
                  <a:latin typeface="Times New Roman" panose="02020603050405020304" pitchFamily="18" charset="0"/>
                  <a:ea typeface="a옛날사진관4" panose="02020600000000000000" pitchFamily="18" charset="-127"/>
                  <a:cs typeface="Times New Roman" panose="02020603050405020304" pitchFamily="18" charset="0"/>
                </a:rPr>
                <a:t>Demographic</a:t>
              </a:r>
            </a:p>
            <a:p>
              <a:pPr algn="ctr">
                <a:lnSpc>
                  <a:spcPct val="130000"/>
                </a:lnSpc>
              </a:pPr>
              <a:r>
                <a:rPr lang="en-US" altLang="ko-KR" sz="2000" dirty="0">
                  <a:latin typeface="Times New Roman" panose="02020603050405020304" pitchFamily="18" charset="0"/>
                  <a:ea typeface="a옛날사진관4" panose="02020600000000000000" pitchFamily="18" charset="-127"/>
                  <a:cs typeface="Times New Roman" panose="02020603050405020304" pitchFamily="18" charset="0"/>
                </a:rPr>
                <a:t>Factors</a:t>
              </a:r>
              <a:endParaRPr lang="ko-KR" altLang="en-US" sz="20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16" name="그룹 15">
            <a:extLst>
              <a:ext uri="{FF2B5EF4-FFF2-40B4-BE49-F238E27FC236}">
                <a16:creationId xmlns:a16="http://schemas.microsoft.com/office/drawing/2014/main" id="{ACA1EBBB-AD60-4A56-8D5E-B8C30B295296}"/>
              </a:ext>
            </a:extLst>
          </p:cNvPr>
          <p:cNvGrpSpPr/>
          <p:nvPr/>
        </p:nvGrpSpPr>
        <p:grpSpPr>
          <a:xfrm>
            <a:off x="5397248" y="3729409"/>
            <a:ext cx="2895616" cy="2895617"/>
            <a:chOff x="3664887" y="4389947"/>
            <a:chExt cx="2681137" cy="2681137"/>
          </a:xfrm>
        </p:grpSpPr>
        <p:sp>
          <p:nvSpPr>
            <p:cNvPr id="17" name="타원 16">
              <a:extLst>
                <a:ext uri="{FF2B5EF4-FFF2-40B4-BE49-F238E27FC236}">
                  <a16:creationId xmlns:a16="http://schemas.microsoft.com/office/drawing/2014/main" id="{8B32BC96-1F6E-48CF-B050-9155B452B26B}"/>
                </a:ext>
              </a:extLst>
            </p:cNvPr>
            <p:cNvSpPr/>
            <p:nvPr/>
          </p:nvSpPr>
          <p:spPr>
            <a:xfrm>
              <a:off x="3664887" y="4389947"/>
              <a:ext cx="2681137" cy="268113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18" name="TextBox 17">
              <a:extLst>
                <a:ext uri="{FF2B5EF4-FFF2-40B4-BE49-F238E27FC236}">
                  <a16:creationId xmlns:a16="http://schemas.microsoft.com/office/drawing/2014/main" id="{AB6140CC-276D-4E6B-8860-C103597FBEDD}"/>
                </a:ext>
              </a:extLst>
            </p:cNvPr>
            <p:cNvSpPr txBox="1"/>
            <p:nvPr/>
          </p:nvSpPr>
          <p:spPr>
            <a:xfrm>
              <a:off x="3741963" y="5162514"/>
              <a:ext cx="2526983" cy="1307897"/>
            </a:xfrm>
            <a:prstGeom prst="rect">
              <a:avLst/>
            </a:prstGeom>
          </p:spPr>
          <p:txBody>
            <a:bodyPr wrap="none" rtlCol="0">
              <a:spAutoFit/>
            </a:bodyPr>
            <a:lstStyle/>
            <a:p>
              <a:pPr algn="ctr">
                <a:lnSpc>
                  <a:spcPct val="130000"/>
                </a:lnSpc>
              </a:pPr>
              <a:r>
                <a:rPr lang="en-US" altLang="ko-KR" sz="2800" dirty="0">
                  <a:latin typeface="Times New Roman" panose="02020603050405020304" pitchFamily="18" charset="0"/>
                  <a:ea typeface="a옛날사진관4" panose="02020600000000000000" pitchFamily="18" charset="-127"/>
                  <a:cs typeface="Times New Roman" panose="02020603050405020304" pitchFamily="18" charset="0"/>
                </a:rPr>
                <a:t>Health-related</a:t>
              </a:r>
            </a:p>
            <a:p>
              <a:pPr algn="ctr">
                <a:lnSpc>
                  <a:spcPct val="130000"/>
                </a:lnSpc>
              </a:pPr>
              <a:r>
                <a:rPr lang="en-US" altLang="ko-KR" sz="2800" dirty="0">
                  <a:latin typeface="Times New Roman" panose="02020603050405020304" pitchFamily="18" charset="0"/>
                  <a:ea typeface="a옛날사진관4" panose="02020600000000000000" pitchFamily="18" charset="-127"/>
                  <a:cs typeface="Times New Roman" panose="02020603050405020304" pitchFamily="18" charset="0"/>
                </a:rPr>
                <a:t>Factors</a:t>
              </a:r>
              <a:endParaRPr lang="ko-KR" altLang="en-US" sz="28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19" name="그룹 18">
            <a:extLst>
              <a:ext uri="{FF2B5EF4-FFF2-40B4-BE49-F238E27FC236}">
                <a16:creationId xmlns:a16="http://schemas.microsoft.com/office/drawing/2014/main" id="{D09D6721-2006-4C8A-B577-BDF12133C251}"/>
              </a:ext>
            </a:extLst>
          </p:cNvPr>
          <p:cNvGrpSpPr/>
          <p:nvPr/>
        </p:nvGrpSpPr>
        <p:grpSpPr>
          <a:xfrm>
            <a:off x="5500194" y="2173284"/>
            <a:ext cx="1145192" cy="1145192"/>
            <a:chOff x="6821217" y="4389946"/>
            <a:chExt cx="1705897" cy="1705897"/>
          </a:xfrm>
        </p:grpSpPr>
        <p:sp>
          <p:nvSpPr>
            <p:cNvPr id="20" name="타원 19">
              <a:extLst>
                <a:ext uri="{FF2B5EF4-FFF2-40B4-BE49-F238E27FC236}">
                  <a16:creationId xmlns:a16="http://schemas.microsoft.com/office/drawing/2014/main" id="{0EDB023A-FA78-4855-AE3D-D4EA63372A4B}"/>
                </a:ext>
              </a:extLst>
            </p:cNvPr>
            <p:cNvSpPr/>
            <p:nvPr/>
          </p:nvSpPr>
          <p:spPr>
            <a:xfrm>
              <a:off x="6821217" y="4389946"/>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21" name="TextBox 20">
              <a:extLst>
                <a:ext uri="{FF2B5EF4-FFF2-40B4-BE49-F238E27FC236}">
                  <a16:creationId xmlns:a16="http://schemas.microsoft.com/office/drawing/2014/main" id="{B8C3C089-B20E-431D-B0DF-BA02310DFED5}"/>
                </a:ext>
              </a:extLst>
            </p:cNvPr>
            <p:cNvSpPr txBox="1"/>
            <p:nvPr/>
          </p:nvSpPr>
          <p:spPr>
            <a:xfrm>
              <a:off x="6973039" y="4892605"/>
              <a:ext cx="1427554" cy="688736"/>
            </a:xfrm>
            <a:prstGeom prst="rect">
              <a:avLst/>
            </a:prstGeom>
          </p:spPr>
          <p:txBody>
            <a:bodyPr wrap="none" rtlCol="0">
              <a:spAutoFit/>
            </a:bodyPr>
            <a:lstStyle/>
            <a:p>
              <a:pPr algn="ctr">
                <a:lnSpc>
                  <a:spcPct val="130000"/>
                </a:lnSpc>
              </a:pPr>
              <a:r>
                <a:rPr lang="en-US" altLang="ko-KR" sz="1200" dirty="0">
                  <a:latin typeface="Times New Roman" panose="02020603050405020304" pitchFamily="18" charset="0"/>
                  <a:ea typeface="a옛날사진관4" panose="02020600000000000000" pitchFamily="18" charset="-127"/>
                  <a:cs typeface="Times New Roman" panose="02020603050405020304" pitchFamily="18" charset="0"/>
                </a:rPr>
                <a:t>Socioeconomic</a:t>
              </a:r>
            </a:p>
            <a:p>
              <a:pPr algn="ctr">
                <a:lnSpc>
                  <a:spcPct val="130000"/>
                </a:lnSpc>
              </a:pPr>
              <a:r>
                <a:rPr lang="en-US" altLang="ko-KR" sz="1200" dirty="0">
                  <a:latin typeface="Times New Roman" panose="02020603050405020304" pitchFamily="18" charset="0"/>
                  <a:ea typeface="a옛날사진관4" panose="02020600000000000000" pitchFamily="18" charset="-127"/>
                  <a:cs typeface="Times New Roman" panose="02020603050405020304" pitchFamily="18" charset="0"/>
                </a:rPr>
                <a:t>Factors</a:t>
              </a:r>
              <a:endParaRPr lang="ko-KR" altLang="en-US" sz="12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sp>
        <p:nvSpPr>
          <p:cNvPr id="22" name="직사각형 21">
            <a:extLst>
              <a:ext uri="{FF2B5EF4-FFF2-40B4-BE49-F238E27FC236}">
                <a16:creationId xmlns:a16="http://schemas.microsoft.com/office/drawing/2014/main" id="{4CF0D074-6A9E-4251-9E79-730279774F52}"/>
              </a:ext>
            </a:extLst>
          </p:cNvPr>
          <p:cNvSpPr/>
          <p:nvPr/>
        </p:nvSpPr>
        <p:spPr>
          <a:xfrm>
            <a:off x="5287232" y="3408970"/>
            <a:ext cx="493391" cy="461665"/>
          </a:xfrm>
          <a:prstGeom prst="rect">
            <a:avLst/>
          </a:prstGeom>
        </p:spPr>
        <p:txBody>
          <a:bodyPr wrap="square">
            <a:spAutoFit/>
          </a:bodyPr>
          <a:lstStyle/>
          <a:p>
            <a:r>
              <a:rPr lang="en-US" altLang="ko-KR" sz="2400" dirty="0">
                <a:latin typeface="a옛날사진관4" panose="02020600000000000000" pitchFamily="18" charset="-127"/>
                <a:ea typeface="a옛날사진관4" panose="02020600000000000000" pitchFamily="18" charset="-127"/>
                <a:cs typeface="KoPubWorld돋움체 Bold" panose="00000800000000000000" pitchFamily="2" charset="-127"/>
              </a:rPr>
              <a:t>+</a:t>
            </a:r>
            <a:endParaRPr lang="ko-KR" altLang="en-US" sz="2400" dirty="0">
              <a:latin typeface="a옛날사진관4" panose="02020600000000000000" pitchFamily="18" charset="-127"/>
              <a:ea typeface="a옛날사진관4" panose="02020600000000000000" pitchFamily="18" charset="-127"/>
              <a:cs typeface="KoPubWorld돋움체 Light" panose="00000300000000000000" pitchFamily="2" charset="-127"/>
            </a:endParaRPr>
          </a:p>
        </p:txBody>
      </p:sp>
      <p:sp>
        <p:nvSpPr>
          <p:cNvPr id="23" name="말풍선: 타원형 22">
            <a:extLst>
              <a:ext uri="{FF2B5EF4-FFF2-40B4-BE49-F238E27FC236}">
                <a16:creationId xmlns:a16="http://schemas.microsoft.com/office/drawing/2014/main" id="{0B0C8C8C-F5BC-43F2-B883-E41805BF8BBB}"/>
              </a:ext>
            </a:extLst>
          </p:cNvPr>
          <p:cNvSpPr/>
          <p:nvPr/>
        </p:nvSpPr>
        <p:spPr>
          <a:xfrm>
            <a:off x="393037" y="1480637"/>
            <a:ext cx="4139921" cy="1265823"/>
          </a:xfrm>
          <a:prstGeom prst="wedgeEllipseCallout">
            <a:avLst>
              <a:gd name="adj1" fmla="val 27183"/>
              <a:gd name="adj2" fmla="val 67828"/>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endParaRPr lang="ko-KR" altLang="en-US" sz="1400" dirty="0">
              <a:solidFill>
                <a:schemeClr val="tx1"/>
              </a:solidFill>
              <a:latin typeface="Times New Roman" panose="02020603050405020304" pitchFamily="18" charset="0"/>
              <a:ea typeface="맑은 고딕" panose="020B0503020000020004" pitchFamily="50" charset="-127"/>
            </a:endParaRPr>
          </a:p>
          <a:p>
            <a:pPr algn="r" fontAlgn="base"/>
            <a:endParaRPr lang="ko-KR" altLang="en-US" sz="1400" dirty="0">
              <a:solidFill>
                <a:schemeClr val="tx1"/>
              </a:solidFill>
              <a:latin typeface="Times New Roman" panose="02020603050405020304" pitchFamily="18" charset="0"/>
              <a:ea typeface="맑은 고딕" panose="020B0503020000020004" pitchFamily="50" charset="-127"/>
            </a:endParaRPr>
          </a:p>
        </p:txBody>
      </p:sp>
      <p:sp>
        <p:nvSpPr>
          <p:cNvPr id="24" name="말풍선: 타원형 23">
            <a:extLst>
              <a:ext uri="{FF2B5EF4-FFF2-40B4-BE49-F238E27FC236}">
                <a16:creationId xmlns:a16="http://schemas.microsoft.com/office/drawing/2014/main" id="{D650B608-7D71-479D-9617-6D7C6027D56D}"/>
              </a:ext>
            </a:extLst>
          </p:cNvPr>
          <p:cNvSpPr/>
          <p:nvPr/>
        </p:nvSpPr>
        <p:spPr>
          <a:xfrm>
            <a:off x="6258809" y="1061852"/>
            <a:ext cx="4411476" cy="1166681"/>
          </a:xfrm>
          <a:prstGeom prst="wedgeEllipseCallout">
            <a:avLst>
              <a:gd name="adj1" fmla="val -37688"/>
              <a:gd name="adj2" fmla="val 617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endParaRPr lang="ko-KR" altLang="en-US" sz="1400" dirty="0">
              <a:solidFill>
                <a:schemeClr val="tx1"/>
              </a:solidFill>
              <a:latin typeface="Times New Roman" panose="02020603050405020304" pitchFamily="18" charset="0"/>
              <a:ea typeface="맑은 고딕" panose="020B0503020000020004" pitchFamily="50" charset="-127"/>
            </a:endParaRPr>
          </a:p>
        </p:txBody>
      </p:sp>
      <p:cxnSp>
        <p:nvCxnSpPr>
          <p:cNvPr id="27" name="직선 화살표 연결선 26">
            <a:extLst>
              <a:ext uri="{FF2B5EF4-FFF2-40B4-BE49-F238E27FC236}">
                <a16:creationId xmlns:a16="http://schemas.microsoft.com/office/drawing/2014/main" id="{4E0C670C-334F-47BC-9C01-99DA979B302A}"/>
              </a:ext>
            </a:extLst>
          </p:cNvPr>
          <p:cNvCxnSpPr>
            <a:cxnSpLocks/>
          </p:cNvCxnSpPr>
          <p:nvPr/>
        </p:nvCxnSpPr>
        <p:spPr>
          <a:xfrm>
            <a:off x="8299939" y="3607335"/>
            <a:ext cx="444661" cy="0"/>
          </a:xfrm>
          <a:prstGeom prst="straightConnector1">
            <a:avLst/>
          </a:prstGeom>
          <a:ln w="28575" cap="sq"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그룹 27">
            <a:extLst>
              <a:ext uri="{FF2B5EF4-FFF2-40B4-BE49-F238E27FC236}">
                <a16:creationId xmlns:a16="http://schemas.microsoft.com/office/drawing/2014/main" id="{834A986B-029C-4F08-9D1B-27EB7FD1F9D0}"/>
              </a:ext>
            </a:extLst>
          </p:cNvPr>
          <p:cNvGrpSpPr/>
          <p:nvPr/>
        </p:nvGrpSpPr>
        <p:grpSpPr>
          <a:xfrm>
            <a:off x="9422307" y="2543668"/>
            <a:ext cx="2127334" cy="2127334"/>
            <a:chOff x="6754044" y="4509583"/>
            <a:chExt cx="1705897" cy="1705897"/>
          </a:xfrm>
        </p:grpSpPr>
        <p:sp>
          <p:nvSpPr>
            <p:cNvPr id="29" name="타원 28">
              <a:extLst>
                <a:ext uri="{FF2B5EF4-FFF2-40B4-BE49-F238E27FC236}">
                  <a16:creationId xmlns:a16="http://schemas.microsoft.com/office/drawing/2014/main" id="{0F1DF264-42DF-4694-B295-6D95D086736B}"/>
                </a:ext>
              </a:extLst>
            </p:cNvPr>
            <p:cNvSpPr/>
            <p:nvPr/>
          </p:nvSpPr>
          <p:spPr>
            <a:xfrm>
              <a:off x="6754044" y="4509583"/>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30" name="TextBox 29">
              <a:extLst>
                <a:ext uri="{FF2B5EF4-FFF2-40B4-BE49-F238E27FC236}">
                  <a16:creationId xmlns:a16="http://schemas.microsoft.com/office/drawing/2014/main" id="{DEFFE782-1ED4-44E8-80B1-2F234648A5FE}"/>
                </a:ext>
              </a:extLst>
            </p:cNvPr>
            <p:cNvSpPr txBox="1"/>
            <p:nvPr/>
          </p:nvSpPr>
          <p:spPr>
            <a:xfrm>
              <a:off x="7210682" y="4962160"/>
              <a:ext cx="792623" cy="614681"/>
            </a:xfrm>
            <a:prstGeom prst="rect">
              <a:avLst/>
            </a:prstGeom>
          </p:spPr>
          <p:txBody>
            <a:bodyPr wrap="none" rtlCol="0">
              <a:spAutoFit/>
            </a:bodyPr>
            <a:lstStyle/>
            <a:p>
              <a:pPr algn="ctr">
                <a:lnSpc>
                  <a:spcPct val="130000"/>
                </a:lnSpc>
              </a:pPr>
              <a:r>
                <a:rPr lang="en-US" altLang="ko-KR" sz="2400" dirty="0">
                  <a:latin typeface="Times New Roman" panose="02020603050405020304" pitchFamily="18" charset="0"/>
                  <a:ea typeface="a옛날사진관4" panose="02020600000000000000" pitchFamily="18" charset="-127"/>
                  <a:cs typeface="Times New Roman" panose="02020603050405020304" pitchFamily="18" charset="0"/>
                </a:rPr>
                <a:t>Medical</a:t>
              </a:r>
            </a:p>
            <a:p>
              <a:pPr algn="ctr">
                <a:lnSpc>
                  <a:spcPct val="130000"/>
                </a:lnSpc>
              </a:pPr>
              <a:r>
                <a:rPr lang="en-US" altLang="ko-KR" sz="2400" dirty="0">
                  <a:latin typeface="Times New Roman" panose="02020603050405020304" pitchFamily="18" charset="0"/>
                  <a:ea typeface="a옛날사진관4" panose="02020600000000000000" pitchFamily="18" charset="-127"/>
                  <a:cs typeface="Times New Roman" panose="02020603050405020304" pitchFamily="18" charset="0"/>
                </a:rPr>
                <a:t>expenses</a:t>
              </a:r>
              <a:endParaRPr lang="ko-KR" altLang="en-US" sz="24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sp>
        <p:nvSpPr>
          <p:cNvPr id="33" name="TextBox 32">
            <a:extLst>
              <a:ext uri="{FF2B5EF4-FFF2-40B4-BE49-F238E27FC236}">
                <a16:creationId xmlns:a16="http://schemas.microsoft.com/office/drawing/2014/main" id="{A85C5A6F-7B5C-40FA-BAD3-CAA8CEAC13AF}"/>
              </a:ext>
            </a:extLst>
          </p:cNvPr>
          <p:cNvSpPr txBox="1"/>
          <p:nvPr/>
        </p:nvSpPr>
        <p:spPr>
          <a:xfrm>
            <a:off x="676093" y="1745269"/>
            <a:ext cx="3893898" cy="738664"/>
          </a:xfrm>
          <a:prstGeom prst="rect">
            <a:avLst/>
          </a:prstGeom>
          <a:noFill/>
        </p:spPr>
        <p:txBody>
          <a:bodyPr wrap="square">
            <a:spAutoFit/>
          </a:bodyPr>
          <a:lstStyle/>
          <a:p>
            <a:pPr fontAlgn="base"/>
            <a:r>
              <a:rPr lang="en-US" altLang="ko-KR" sz="1400" dirty="0">
                <a:solidFill>
                  <a:schemeClr val="tx1"/>
                </a:solidFill>
                <a:effectLst/>
                <a:latin typeface="Times New Roman" panose="02020603050405020304" pitchFamily="18" charset="0"/>
                <a:ea typeface="맑은 고딕" panose="020B0503020000020004" pitchFamily="50" charset="-127"/>
                <a:cs typeface="굴림" panose="020B0600000101010101" pitchFamily="50" charset="-127"/>
              </a:rPr>
              <a:t>Gender, age, and single-person households, </a:t>
            </a:r>
          </a:p>
          <a:p>
            <a:pPr fontAlgn="base"/>
            <a:r>
              <a:rPr lang="en-US" altLang="ko-KR" sz="1400" dirty="0">
                <a:solidFill>
                  <a:schemeClr val="tx1"/>
                </a:solidFill>
                <a:effectLst/>
                <a:latin typeface="Times New Roman" panose="02020603050405020304" pitchFamily="18" charset="0"/>
                <a:ea typeface="맑은 고딕" panose="020B0503020000020004" pitchFamily="50" charset="-127"/>
                <a:cs typeface="굴림" panose="020B0600000101010101" pitchFamily="50" charset="-127"/>
              </a:rPr>
              <a:t>which are demographic factors, have a statistically significant effect on medical expenses</a:t>
            </a:r>
            <a:r>
              <a:rPr lang="en-US" altLang="ko-KR" sz="1400" dirty="0">
                <a:solidFill>
                  <a:schemeClr val="tx1"/>
                </a:solidFill>
                <a:latin typeface="Times New Roman" panose="02020603050405020304" pitchFamily="18" charset="0"/>
                <a:ea typeface="맑은 고딕" panose="020B0503020000020004" pitchFamily="50" charset="-127"/>
              </a:rPr>
              <a:t>.</a:t>
            </a:r>
            <a:endParaRPr lang="ko-KR" altLang="en-US" sz="1400" dirty="0">
              <a:solidFill>
                <a:schemeClr val="tx1"/>
              </a:solidFill>
              <a:latin typeface="Times New Roman" panose="02020603050405020304" pitchFamily="18" charset="0"/>
              <a:ea typeface="맑은 고딕" panose="020B0503020000020004" pitchFamily="50" charset="-127"/>
            </a:endParaRPr>
          </a:p>
        </p:txBody>
      </p:sp>
      <p:grpSp>
        <p:nvGrpSpPr>
          <p:cNvPr id="40" name="그룹 39">
            <a:extLst>
              <a:ext uri="{FF2B5EF4-FFF2-40B4-BE49-F238E27FC236}">
                <a16:creationId xmlns:a16="http://schemas.microsoft.com/office/drawing/2014/main" id="{BF27EAF5-7F9F-41FC-82DF-4E9F590E6CC0}"/>
              </a:ext>
            </a:extLst>
          </p:cNvPr>
          <p:cNvGrpSpPr/>
          <p:nvPr/>
        </p:nvGrpSpPr>
        <p:grpSpPr>
          <a:xfrm>
            <a:off x="499624" y="5140607"/>
            <a:ext cx="4591623" cy="1433664"/>
            <a:chOff x="141308" y="5154805"/>
            <a:chExt cx="4591623" cy="1433664"/>
          </a:xfrm>
        </p:grpSpPr>
        <p:sp>
          <p:nvSpPr>
            <p:cNvPr id="25" name="말풍선: 타원형 24">
              <a:extLst>
                <a:ext uri="{FF2B5EF4-FFF2-40B4-BE49-F238E27FC236}">
                  <a16:creationId xmlns:a16="http://schemas.microsoft.com/office/drawing/2014/main" id="{7BC2B53D-7075-4E9A-824A-FD67E004FAB2}"/>
                </a:ext>
              </a:extLst>
            </p:cNvPr>
            <p:cNvSpPr/>
            <p:nvPr/>
          </p:nvSpPr>
          <p:spPr>
            <a:xfrm>
              <a:off x="141308" y="5154805"/>
              <a:ext cx="4591623" cy="1433664"/>
            </a:xfrm>
            <a:prstGeom prst="wedgeEllipseCallout">
              <a:avLst>
                <a:gd name="adj1" fmla="val 52315"/>
                <a:gd name="adj2" fmla="val -44683"/>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endParaRPr lang="ko-KR" altLang="en-US" sz="1400" dirty="0">
                <a:solidFill>
                  <a:schemeClr val="tx1"/>
                </a:solidFill>
                <a:latin typeface="Times New Roman" panose="02020603050405020304" pitchFamily="18" charset="0"/>
                <a:ea typeface="맑은 고딕" panose="020B0503020000020004" pitchFamily="50" charset="-127"/>
              </a:endParaRPr>
            </a:p>
          </p:txBody>
        </p:sp>
        <p:sp>
          <p:nvSpPr>
            <p:cNvPr id="37" name="TextBox 36">
              <a:extLst>
                <a:ext uri="{FF2B5EF4-FFF2-40B4-BE49-F238E27FC236}">
                  <a16:creationId xmlns:a16="http://schemas.microsoft.com/office/drawing/2014/main" id="{3DAE2340-1E38-432F-B6B3-BB668AB6281C}"/>
                </a:ext>
              </a:extLst>
            </p:cNvPr>
            <p:cNvSpPr txBox="1"/>
            <p:nvPr/>
          </p:nvSpPr>
          <p:spPr>
            <a:xfrm>
              <a:off x="451940" y="5514312"/>
              <a:ext cx="4241724" cy="738664"/>
            </a:xfrm>
            <a:prstGeom prst="rect">
              <a:avLst/>
            </a:prstGeom>
            <a:noFill/>
          </p:spPr>
          <p:txBody>
            <a:bodyPr wrap="square">
              <a:spAutoFit/>
            </a:bodyPr>
            <a:lstStyle/>
            <a:p>
              <a:pPr fontAlgn="base"/>
              <a:r>
                <a:rPr lang="en-US" altLang="ko-KR" sz="1400" dirty="0">
                  <a:solidFill>
                    <a:schemeClr val="tx1"/>
                  </a:solidFill>
                  <a:latin typeface="Times New Roman" panose="02020603050405020304" pitchFamily="18" charset="0"/>
                  <a:ea typeface="맑은 고딕" panose="020B0503020000020004" pitchFamily="50" charset="-127"/>
                </a:rPr>
                <a:t>Physical activity restriction and the number of chronic diseases have the greatest influence of the three factors and the medical expenses are also significant.</a:t>
              </a:r>
              <a:endParaRPr lang="ko-KR" altLang="en-US" sz="1400" dirty="0">
                <a:solidFill>
                  <a:schemeClr val="tx1"/>
                </a:solidFill>
                <a:latin typeface="Times New Roman" panose="02020603050405020304" pitchFamily="18" charset="0"/>
                <a:ea typeface="맑은 고딕" panose="020B0503020000020004" pitchFamily="50" charset="-127"/>
              </a:endParaRPr>
            </a:p>
          </p:txBody>
        </p:sp>
      </p:grpSp>
      <p:sp>
        <p:nvSpPr>
          <p:cNvPr id="39" name="TextBox 38">
            <a:extLst>
              <a:ext uri="{FF2B5EF4-FFF2-40B4-BE49-F238E27FC236}">
                <a16:creationId xmlns:a16="http://schemas.microsoft.com/office/drawing/2014/main" id="{03576C14-8EA1-43BB-B10E-22343E624C49}"/>
              </a:ext>
            </a:extLst>
          </p:cNvPr>
          <p:cNvSpPr txBox="1"/>
          <p:nvPr/>
        </p:nvSpPr>
        <p:spPr>
          <a:xfrm>
            <a:off x="6665482" y="1310656"/>
            <a:ext cx="3873893" cy="738664"/>
          </a:xfrm>
          <a:prstGeom prst="rect">
            <a:avLst/>
          </a:prstGeom>
          <a:noFill/>
        </p:spPr>
        <p:txBody>
          <a:bodyPr wrap="square">
            <a:spAutoFit/>
          </a:bodyPr>
          <a:lstStyle/>
          <a:p>
            <a:pPr fontAlgn="base"/>
            <a:r>
              <a:rPr lang="en-US" altLang="ko-KR" sz="1400" dirty="0">
                <a:solidFill>
                  <a:schemeClr val="tx1"/>
                </a:solidFill>
                <a:effectLst/>
                <a:latin typeface="Times New Roman" panose="02020603050405020304" pitchFamily="18" charset="0"/>
                <a:ea typeface="맑은 고딕" panose="020B0503020000020004" pitchFamily="50" charset="-127"/>
                <a:cs typeface="굴림" panose="020B0600000101010101" pitchFamily="50" charset="-127"/>
              </a:rPr>
              <a:t>Although socioeconomic factors were statistically significant, their influence was small compared to the other factors.</a:t>
            </a:r>
            <a:endParaRPr lang="ko-KR" altLang="en-US" sz="1400" dirty="0">
              <a:solidFill>
                <a:schemeClr val="tx1"/>
              </a:solidFill>
              <a:latin typeface="Times New Roman" panose="02020603050405020304" pitchFamily="18" charset="0"/>
              <a:ea typeface="맑은 고딕" panose="020B0503020000020004" pitchFamily="50" charset="-127"/>
            </a:endParaRPr>
          </a:p>
        </p:txBody>
      </p:sp>
    </p:spTree>
    <p:extLst>
      <p:ext uri="{BB962C8B-B14F-4D97-AF65-F5344CB8AC3E}">
        <p14:creationId xmlns:p14="http://schemas.microsoft.com/office/powerpoint/2010/main" val="1668981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0C88945A-97BD-43BE-BA0B-B06118FAF5B1}"/>
              </a:ext>
            </a:extLst>
          </p:cNvPr>
          <p:cNvSpPr/>
          <p:nvPr/>
        </p:nvSpPr>
        <p:spPr>
          <a:xfrm>
            <a:off x="-398268" y="974356"/>
            <a:ext cx="2384384"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dirty="0">
                <a:solidFill>
                  <a:schemeClr val="tx1"/>
                </a:solidFill>
                <a:latin typeface="Times New Roman" panose="02020603050405020304" pitchFamily="18" charset="0"/>
                <a:ea typeface="맑은 고딕" panose="020B0503020000020004" pitchFamily="50" charset="-127"/>
              </a:rPr>
              <a:t>6.1 Conclusion</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nvGrpSpPr>
          <p:cNvPr id="9" name="그룹 8">
            <a:extLst>
              <a:ext uri="{FF2B5EF4-FFF2-40B4-BE49-F238E27FC236}">
                <a16:creationId xmlns:a16="http://schemas.microsoft.com/office/drawing/2014/main" id="{FBAD7C28-BDFA-4FE6-834D-6D24078B2176}"/>
              </a:ext>
            </a:extLst>
          </p:cNvPr>
          <p:cNvGrpSpPr/>
          <p:nvPr/>
        </p:nvGrpSpPr>
        <p:grpSpPr>
          <a:xfrm>
            <a:off x="501444" y="1659191"/>
            <a:ext cx="9370144" cy="993057"/>
            <a:chOff x="501444" y="1659191"/>
            <a:chExt cx="9370144" cy="993057"/>
          </a:xfrm>
        </p:grpSpPr>
        <p:sp>
          <p:nvSpPr>
            <p:cNvPr id="3" name="직사각형 2">
              <a:extLst>
                <a:ext uri="{FF2B5EF4-FFF2-40B4-BE49-F238E27FC236}">
                  <a16:creationId xmlns:a16="http://schemas.microsoft.com/office/drawing/2014/main" id="{C2CB7183-250F-4675-968C-29E44340BDDF}"/>
                </a:ext>
              </a:extLst>
            </p:cNvPr>
            <p:cNvSpPr/>
            <p:nvPr/>
          </p:nvSpPr>
          <p:spPr>
            <a:xfrm>
              <a:off x="501444" y="1907455"/>
              <a:ext cx="9370144" cy="744793"/>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r>
                <a:rPr lang="en-US" altLang="ko-KR" sz="1600" dirty="0">
                  <a:solidFill>
                    <a:schemeClr val="tx1"/>
                  </a:solidFill>
                  <a:latin typeface="Times New Roman" panose="02020603050405020304" pitchFamily="18" charset="0"/>
                  <a:ea typeface="맑은 고딕" panose="020B0503020000020004" pitchFamily="50" charset="-127"/>
                </a:rPr>
                <a:t>In terms of gender, age, and single-person households have a statistically significant effect on medical expenses.</a:t>
              </a:r>
              <a:endParaRPr lang="ko-KR" altLang="en-US" sz="1600" dirty="0">
                <a:solidFill>
                  <a:schemeClr val="tx1"/>
                </a:solidFill>
                <a:latin typeface="Times New Roman" panose="02020603050405020304" pitchFamily="18" charset="0"/>
                <a:ea typeface="맑은 고딕" panose="020B0503020000020004" pitchFamily="50" charset="-127"/>
              </a:endParaRPr>
            </a:p>
          </p:txBody>
        </p:sp>
        <p:sp>
          <p:nvSpPr>
            <p:cNvPr id="4" name="직사각형 3">
              <a:extLst>
                <a:ext uri="{FF2B5EF4-FFF2-40B4-BE49-F238E27FC236}">
                  <a16:creationId xmlns:a16="http://schemas.microsoft.com/office/drawing/2014/main" id="{F0F6C34D-1201-465F-B46C-B1986BFED060}"/>
                </a:ext>
              </a:extLst>
            </p:cNvPr>
            <p:cNvSpPr/>
            <p:nvPr/>
          </p:nvSpPr>
          <p:spPr>
            <a:xfrm>
              <a:off x="870154" y="1659191"/>
              <a:ext cx="2659627" cy="496529"/>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ko-KR" dirty="0">
                  <a:solidFill>
                    <a:schemeClr val="tx1"/>
                  </a:solidFill>
                  <a:latin typeface="Times New Roman" panose="02020603050405020304" pitchFamily="18" charset="0"/>
                  <a:ea typeface="맑은 고딕" panose="020B0503020000020004" pitchFamily="50" charset="-127"/>
                </a:rPr>
                <a:t>Demographic Factors</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grpSp>
        <p:nvGrpSpPr>
          <p:cNvPr id="10" name="그룹 9">
            <a:extLst>
              <a:ext uri="{FF2B5EF4-FFF2-40B4-BE49-F238E27FC236}">
                <a16:creationId xmlns:a16="http://schemas.microsoft.com/office/drawing/2014/main" id="{277F8876-A934-4A8A-9173-0CC4F236BB60}"/>
              </a:ext>
            </a:extLst>
          </p:cNvPr>
          <p:cNvGrpSpPr/>
          <p:nvPr/>
        </p:nvGrpSpPr>
        <p:grpSpPr>
          <a:xfrm>
            <a:off x="501444" y="3216374"/>
            <a:ext cx="9370144" cy="1241322"/>
            <a:chOff x="501444" y="3232352"/>
            <a:chExt cx="9370144" cy="1241322"/>
          </a:xfrm>
        </p:grpSpPr>
        <p:sp>
          <p:nvSpPr>
            <p:cNvPr id="5" name="직사각형 4">
              <a:extLst>
                <a:ext uri="{FF2B5EF4-FFF2-40B4-BE49-F238E27FC236}">
                  <a16:creationId xmlns:a16="http://schemas.microsoft.com/office/drawing/2014/main" id="{81BA2A1E-F120-4719-AA85-8FAAB1E841BB}"/>
                </a:ext>
              </a:extLst>
            </p:cNvPr>
            <p:cNvSpPr/>
            <p:nvPr/>
          </p:nvSpPr>
          <p:spPr>
            <a:xfrm>
              <a:off x="501444" y="3480616"/>
              <a:ext cx="9370144" cy="993058"/>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r>
                <a:rPr lang="en-US" altLang="ko-KR" sz="1600" dirty="0">
                  <a:solidFill>
                    <a:schemeClr val="tx1"/>
                  </a:solidFill>
                  <a:effectLst/>
                  <a:latin typeface="Times New Roman" panose="02020603050405020304" pitchFamily="18" charset="0"/>
                  <a:ea typeface="맑은 고딕" panose="020B0503020000020004" pitchFamily="50" charset="-127"/>
                  <a:cs typeface="굴림" panose="020B0600000101010101" pitchFamily="50" charset="-127"/>
                </a:rPr>
                <a:t>Although socioeconomic factors were statistically significant, their influence was small compared to the other factors</a:t>
              </a:r>
              <a:endParaRPr lang="ko-KR" altLang="en-US" sz="1600" dirty="0">
                <a:solidFill>
                  <a:schemeClr val="tx1"/>
                </a:solidFill>
                <a:latin typeface="Times New Roman" panose="02020603050405020304" pitchFamily="18" charset="0"/>
                <a:ea typeface="맑은 고딕" panose="020B0503020000020004" pitchFamily="50" charset="-127"/>
              </a:endParaRPr>
            </a:p>
          </p:txBody>
        </p:sp>
        <p:sp>
          <p:nvSpPr>
            <p:cNvPr id="6" name="직사각형 5">
              <a:extLst>
                <a:ext uri="{FF2B5EF4-FFF2-40B4-BE49-F238E27FC236}">
                  <a16:creationId xmlns:a16="http://schemas.microsoft.com/office/drawing/2014/main" id="{DAA55B40-0995-4148-A5C0-1A499AEFB01A}"/>
                </a:ext>
              </a:extLst>
            </p:cNvPr>
            <p:cNvSpPr/>
            <p:nvPr/>
          </p:nvSpPr>
          <p:spPr>
            <a:xfrm>
              <a:off x="870154" y="3232352"/>
              <a:ext cx="2384383" cy="496529"/>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altLang="ko-KR" dirty="0">
                  <a:solidFill>
                    <a:schemeClr val="tx1"/>
                  </a:solidFill>
                  <a:latin typeface="Times New Roman" panose="02020603050405020304" pitchFamily="18" charset="0"/>
                  <a:ea typeface="맑은 고딕" panose="020B0503020000020004" pitchFamily="50" charset="-127"/>
                </a:rPr>
                <a:t>Socioeconomic Factors</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grpSp>
        <p:nvGrpSpPr>
          <p:cNvPr id="11" name="그룹 10">
            <a:extLst>
              <a:ext uri="{FF2B5EF4-FFF2-40B4-BE49-F238E27FC236}">
                <a16:creationId xmlns:a16="http://schemas.microsoft.com/office/drawing/2014/main" id="{5827E468-C936-440E-B11F-B1FD40DE04B0}"/>
              </a:ext>
            </a:extLst>
          </p:cNvPr>
          <p:cNvGrpSpPr/>
          <p:nvPr/>
        </p:nvGrpSpPr>
        <p:grpSpPr>
          <a:xfrm>
            <a:off x="501444" y="5021823"/>
            <a:ext cx="9370144" cy="1241323"/>
            <a:chOff x="501444" y="4805513"/>
            <a:chExt cx="9370144" cy="1241323"/>
          </a:xfrm>
        </p:grpSpPr>
        <p:sp>
          <p:nvSpPr>
            <p:cNvPr id="7" name="직사각형 6">
              <a:extLst>
                <a:ext uri="{FF2B5EF4-FFF2-40B4-BE49-F238E27FC236}">
                  <a16:creationId xmlns:a16="http://schemas.microsoft.com/office/drawing/2014/main" id="{69E88F97-4B7B-499E-A1B5-AD7997942BFF}"/>
                </a:ext>
              </a:extLst>
            </p:cNvPr>
            <p:cNvSpPr/>
            <p:nvPr/>
          </p:nvSpPr>
          <p:spPr>
            <a:xfrm>
              <a:off x="501444" y="5053778"/>
              <a:ext cx="9370144" cy="993058"/>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r>
                <a:rPr lang="en-US" altLang="ko-KR" sz="1600" dirty="0">
                  <a:solidFill>
                    <a:schemeClr val="tx1"/>
                  </a:solidFill>
                  <a:latin typeface="Times New Roman" panose="02020603050405020304" pitchFamily="18" charset="0"/>
                  <a:ea typeface="맑은 고딕" panose="020B0503020000020004" pitchFamily="50" charset="-127"/>
                </a:rPr>
                <a:t>Physical activity restriction and the number of chronic diseases have the greatest influence of the three factors and the medical expenses are also significant.</a:t>
              </a:r>
              <a:endParaRPr lang="ko-KR" altLang="en-US" sz="1600" dirty="0">
                <a:solidFill>
                  <a:schemeClr val="tx1"/>
                </a:solidFill>
                <a:latin typeface="Times New Roman" panose="02020603050405020304" pitchFamily="18" charset="0"/>
                <a:ea typeface="맑은 고딕" panose="020B0503020000020004" pitchFamily="50" charset="-127"/>
              </a:endParaRPr>
            </a:p>
          </p:txBody>
        </p:sp>
        <p:sp>
          <p:nvSpPr>
            <p:cNvPr id="8" name="직사각형 7">
              <a:extLst>
                <a:ext uri="{FF2B5EF4-FFF2-40B4-BE49-F238E27FC236}">
                  <a16:creationId xmlns:a16="http://schemas.microsoft.com/office/drawing/2014/main" id="{5417FDF2-C75D-446A-86E3-F6394A9FDD25}"/>
                </a:ext>
              </a:extLst>
            </p:cNvPr>
            <p:cNvSpPr/>
            <p:nvPr/>
          </p:nvSpPr>
          <p:spPr>
            <a:xfrm>
              <a:off x="870154" y="4805513"/>
              <a:ext cx="2384383" cy="496529"/>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ko-KR" dirty="0">
                  <a:solidFill>
                    <a:schemeClr val="tx1"/>
                  </a:solidFill>
                  <a:latin typeface="Times New Roman" panose="02020603050405020304" pitchFamily="18" charset="0"/>
                  <a:ea typeface="맑은 고딕" panose="020B0503020000020004" pitchFamily="50" charset="-127"/>
                </a:rPr>
                <a:t>Health-related Factors</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sp>
        <p:nvSpPr>
          <p:cNvPr id="12" name="TextBox 11">
            <a:extLst>
              <a:ext uri="{FF2B5EF4-FFF2-40B4-BE49-F238E27FC236}">
                <a16:creationId xmlns:a16="http://schemas.microsoft.com/office/drawing/2014/main" id="{4A44A1E1-BD46-47C2-A14A-ED366D2442D7}"/>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17/20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402375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75EFB699-D712-4315-9027-D1509F435189}"/>
              </a:ext>
            </a:extLst>
          </p:cNvPr>
          <p:cNvSpPr/>
          <p:nvPr/>
        </p:nvSpPr>
        <p:spPr>
          <a:xfrm>
            <a:off x="-467093" y="974356"/>
            <a:ext cx="2384384"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a:solidFill>
                  <a:schemeClr val="tx1"/>
                </a:solidFill>
                <a:latin typeface="Times New Roman" panose="02020603050405020304" pitchFamily="18" charset="0"/>
                <a:ea typeface="맑은 고딕" panose="020B0503020000020004" pitchFamily="50" charset="-127"/>
              </a:rPr>
              <a:t>6</a:t>
            </a:r>
            <a:r>
              <a:rPr lang="en-US" altLang="ko-KR" dirty="0">
                <a:solidFill>
                  <a:schemeClr val="tx1"/>
                </a:solidFill>
                <a:latin typeface="Times New Roman" panose="02020603050405020304" pitchFamily="18" charset="0"/>
                <a:ea typeface="맑은 고딕" panose="020B0503020000020004" pitchFamily="50" charset="-127"/>
              </a:rPr>
              <a:t>.2 Limitation</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nvGrpSpPr>
          <p:cNvPr id="3" name="그룹 2">
            <a:extLst>
              <a:ext uri="{FF2B5EF4-FFF2-40B4-BE49-F238E27FC236}">
                <a16:creationId xmlns:a16="http://schemas.microsoft.com/office/drawing/2014/main" id="{5A685B5F-3903-4543-88E4-F951855BA6CE}"/>
              </a:ext>
            </a:extLst>
          </p:cNvPr>
          <p:cNvGrpSpPr/>
          <p:nvPr/>
        </p:nvGrpSpPr>
        <p:grpSpPr>
          <a:xfrm>
            <a:off x="501444" y="1659191"/>
            <a:ext cx="9370144" cy="1241323"/>
            <a:chOff x="501444" y="1659191"/>
            <a:chExt cx="9370144" cy="1241323"/>
          </a:xfrm>
        </p:grpSpPr>
        <p:sp>
          <p:nvSpPr>
            <p:cNvPr id="4" name="직사각형 3">
              <a:extLst>
                <a:ext uri="{FF2B5EF4-FFF2-40B4-BE49-F238E27FC236}">
                  <a16:creationId xmlns:a16="http://schemas.microsoft.com/office/drawing/2014/main" id="{E67E7CC6-2554-494F-89C7-BD7C28DB32B6}"/>
                </a:ext>
              </a:extLst>
            </p:cNvPr>
            <p:cNvSpPr/>
            <p:nvPr/>
          </p:nvSpPr>
          <p:spPr>
            <a:xfrm>
              <a:off x="501444" y="1907456"/>
              <a:ext cx="9370144" cy="993058"/>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r>
                <a:rPr lang="en-US" altLang="ko-KR" sz="1600" dirty="0">
                  <a:solidFill>
                    <a:schemeClr val="tx1"/>
                  </a:solidFill>
                  <a:latin typeface="Times New Roman" panose="02020603050405020304" pitchFamily="18" charset="0"/>
                  <a:ea typeface="맑은 고딕" panose="020B0503020000020004" pitchFamily="50" charset="-127"/>
                </a:rPr>
                <a:t>In general, human data are not regular.</a:t>
              </a:r>
            </a:p>
            <a:p>
              <a:pPr fontAlgn="base"/>
              <a:r>
                <a:rPr lang="en-US" altLang="ko-KR" sz="1600" dirty="0">
                  <a:solidFill>
                    <a:schemeClr val="tx1"/>
                  </a:solidFill>
                  <a:latin typeface="Times New Roman" panose="02020603050405020304" pitchFamily="18" charset="0"/>
                  <a:ea typeface="맑은 고딕" panose="020B0503020000020004" pitchFamily="50" charset="-127"/>
                </a:rPr>
                <a:t>Therefore, the limit is that adjusted R-squared did not exceed 1%.</a:t>
              </a:r>
              <a:endParaRPr lang="ko-KR" altLang="en-US" sz="1600" dirty="0">
                <a:solidFill>
                  <a:schemeClr val="tx1"/>
                </a:solidFill>
                <a:latin typeface="Times New Roman" panose="02020603050405020304" pitchFamily="18" charset="0"/>
                <a:ea typeface="맑은 고딕" panose="020B0503020000020004" pitchFamily="50" charset="-127"/>
              </a:endParaRPr>
            </a:p>
          </p:txBody>
        </p:sp>
        <p:sp>
          <p:nvSpPr>
            <p:cNvPr id="5" name="직사각형 4">
              <a:extLst>
                <a:ext uri="{FF2B5EF4-FFF2-40B4-BE49-F238E27FC236}">
                  <a16:creationId xmlns:a16="http://schemas.microsoft.com/office/drawing/2014/main" id="{FD4A652F-CB4B-4AF1-B5D0-B032AE568220}"/>
                </a:ext>
              </a:extLst>
            </p:cNvPr>
            <p:cNvSpPr/>
            <p:nvPr/>
          </p:nvSpPr>
          <p:spPr>
            <a:xfrm>
              <a:off x="870154" y="1659191"/>
              <a:ext cx="2777614" cy="496529"/>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ko-KR" dirty="0">
                  <a:solidFill>
                    <a:schemeClr val="tx1"/>
                  </a:solidFill>
                  <a:latin typeface="Times New Roman" panose="02020603050405020304" pitchFamily="18" charset="0"/>
                  <a:ea typeface="맑은 고딕" panose="020B0503020000020004" pitchFamily="50" charset="-127"/>
                </a:rPr>
                <a:t>Limitations of human data</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grpSp>
        <p:nvGrpSpPr>
          <p:cNvPr id="6" name="그룹 5">
            <a:extLst>
              <a:ext uri="{FF2B5EF4-FFF2-40B4-BE49-F238E27FC236}">
                <a16:creationId xmlns:a16="http://schemas.microsoft.com/office/drawing/2014/main" id="{7F97E6E6-E885-495D-BF12-E5AC7C498F94}"/>
              </a:ext>
            </a:extLst>
          </p:cNvPr>
          <p:cNvGrpSpPr/>
          <p:nvPr/>
        </p:nvGrpSpPr>
        <p:grpSpPr>
          <a:xfrm>
            <a:off x="501444" y="3212687"/>
            <a:ext cx="9370144" cy="1496963"/>
            <a:chOff x="501444" y="3232352"/>
            <a:chExt cx="9370144" cy="1496963"/>
          </a:xfrm>
        </p:grpSpPr>
        <p:sp>
          <p:nvSpPr>
            <p:cNvPr id="7" name="직사각형 6">
              <a:extLst>
                <a:ext uri="{FF2B5EF4-FFF2-40B4-BE49-F238E27FC236}">
                  <a16:creationId xmlns:a16="http://schemas.microsoft.com/office/drawing/2014/main" id="{8FEB6F69-D24A-4971-AD50-6F6C61167766}"/>
                </a:ext>
              </a:extLst>
            </p:cNvPr>
            <p:cNvSpPr/>
            <p:nvPr/>
          </p:nvSpPr>
          <p:spPr>
            <a:xfrm>
              <a:off x="501444" y="3480616"/>
              <a:ext cx="9370144" cy="1248699"/>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r>
                <a:rPr lang="en-US" altLang="ko-KR" sz="1600" dirty="0">
                  <a:solidFill>
                    <a:schemeClr val="tx1"/>
                  </a:solidFill>
                  <a:latin typeface="Times New Roman" panose="02020603050405020304" pitchFamily="18" charset="0"/>
                  <a:ea typeface="맑은 고딕" panose="020B0503020000020004" pitchFamily="50" charset="-127"/>
                </a:rPr>
                <a:t>For some variables, each feature can be combined to have a greater effect on the dependent variable.</a:t>
              </a:r>
            </a:p>
            <a:p>
              <a:pPr fontAlgn="base"/>
              <a:r>
                <a:rPr lang="en-US" altLang="ko-KR" sz="1600" dirty="0">
                  <a:solidFill>
                    <a:schemeClr val="tx1"/>
                  </a:solidFill>
                  <a:latin typeface="Times New Roman" panose="02020603050405020304" pitchFamily="18" charset="0"/>
                  <a:ea typeface="맑은 고딕" panose="020B0503020000020004" pitchFamily="50" charset="-127"/>
                </a:rPr>
                <a:t>For example, a more suitable model can be obtained by considering the interaction between the number of chronic diseases and physical activity restriction variables.</a:t>
              </a:r>
              <a:endParaRPr lang="ko-KR" altLang="en-US" sz="1600" dirty="0">
                <a:solidFill>
                  <a:schemeClr val="tx1"/>
                </a:solidFill>
                <a:latin typeface="Times New Roman" panose="02020603050405020304" pitchFamily="18" charset="0"/>
                <a:ea typeface="맑은 고딕" panose="020B0503020000020004" pitchFamily="50" charset="-127"/>
              </a:endParaRPr>
            </a:p>
          </p:txBody>
        </p:sp>
        <p:sp>
          <p:nvSpPr>
            <p:cNvPr id="8" name="직사각형 7">
              <a:extLst>
                <a:ext uri="{FF2B5EF4-FFF2-40B4-BE49-F238E27FC236}">
                  <a16:creationId xmlns:a16="http://schemas.microsoft.com/office/drawing/2014/main" id="{1B34036F-40A8-47C2-8D51-091DB586C469}"/>
                </a:ext>
              </a:extLst>
            </p:cNvPr>
            <p:cNvSpPr/>
            <p:nvPr/>
          </p:nvSpPr>
          <p:spPr>
            <a:xfrm>
              <a:off x="870155" y="3232352"/>
              <a:ext cx="2918074" cy="496529"/>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ko-KR" dirty="0">
                  <a:solidFill>
                    <a:schemeClr val="tx1"/>
                  </a:solidFill>
                  <a:latin typeface="Times New Roman" panose="02020603050405020304" pitchFamily="18" charset="0"/>
                  <a:ea typeface="맑은 고딕" panose="020B0503020000020004" pitchFamily="50" charset="-127"/>
                </a:rPr>
                <a:t>Did not consider interaction</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sp>
        <p:nvSpPr>
          <p:cNvPr id="12" name="TextBox 11">
            <a:extLst>
              <a:ext uri="{FF2B5EF4-FFF2-40B4-BE49-F238E27FC236}">
                <a16:creationId xmlns:a16="http://schemas.microsoft.com/office/drawing/2014/main" id="{B148EFCE-7F45-4F9B-8711-EDB072AD8BD5}"/>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18/20</a:t>
            </a:r>
            <a:endParaRPr lang="ko-KR" altLang="en-US" sz="1400" dirty="0">
              <a:solidFill>
                <a:schemeClr val="bg1">
                  <a:lumMod val="50000"/>
                </a:schemeClr>
              </a:solidFill>
            </a:endParaRPr>
          </a:p>
        </p:txBody>
      </p:sp>
      <p:grpSp>
        <p:nvGrpSpPr>
          <p:cNvPr id="14" name="그룹 13">
            <a:extLst>
              <a:ext uri="{FF2B5EF4-FFF2-40B4-BE49-F238E27FC236}">
                <a16:creationId xmlns:a16="http://schemas.microsoft.com/office/drawing/2014/main" id="{21693BC1-A894-4B19-86F1-B7155C301925}"/>
              </a:ext>
            </a:extLst>
          </p:cNvPr>
          <p:cNvGrpSpPr/>
          <p:nvPr/>
        </p:nvGrpSpPr>
        <p:grpSpPr>
          <a:xfrm>
            <a:off x="501444" y="5026058"/>
            <a:ext cx="9370144" cy="1231489"/>
            <a:chOff x="501444" y="5026058"/>
            <a:chExt cx="9370144" cy="1231489"/>
          </a:xfrm>
        </p:grpSpPr>
        <p:sp>
          <p:nvSpPr>
            <p:cNvPr id="13" name="직사각형 12">
              <a:extLst>
                <a:ext uri="{FF2B5EF4-FFF2-40B4-BE49-F238E27FC236}">
                  <a16:creationId xmlns:a16="http://schemas.microsoft.com/office/drawing/2014/main" id="{5E6F0E61-2E43-4098-9D31-2039EE2364F2}"/>
                </a:ext>
              </a:extLst>
            </p:cNvPr>
            <p:cNvSpPr/>
            <p:nvPr/>
          </p:nvSpPr>
          <p:spPr>
            <a:xfrm>
              <a:off x="501444" y="5270087"/>
              <a:ext cx="9370144" cy="987460"/>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fontAlgn="base"/>
              <a:r>
                <a:rPr lang="en-US" altLang="ko-KR" sz="1600" dirty="0">
                  <a:solidFill>
                    <a:schemeClr val="tx1"/>
                  </a:solidFill>
                  <a:latin typeface="Times New Roman" panose="02020603050405020304" pitchFamily="18" charset="0"/>
                  <a:ea typeface="맑은 고딕" panose="020B0503020000020004" pitchFamily="50" charset="-127"/>
                </a:rPr>
                <a:t>To understand the current state of medical expenses more accurately, </a:t>
              </a:r>
            </a:p>
            <a:p>
              <a:pPr fontAlgn="base"/>
              <a:r>
                <a:rPr lang="en-US" altLang="ko-KR" sz="1600" dirty="0">
                  <a:solidFill>
                    <a:schemeClr val="tx1"/>
                  </a:solidFill>
                  <a:latin typeface="Times New Roman" panose="02020603050405020304" pitchFamily="18" charset="0"/>
                  <a:ea typeface="맑은 고딕" panose="020B0503020000020004" pitchFamily="50" charset="-127"/>
                </a:rPr>
                <a:t>it is necessary to expand the range of medical expenses including nursing / transportation / ambulance expenses.</a:t>
              </a:r>
              <a:endParaRPr lang="ko-KR" altLang="en-US" sz="1600" dirty="0">
                <a:solidFill>
                  <a:schemeClr val="tx1"/>
                </a:solidFill>
                <a:latin typeface="Times New Roman" panose="02020603050405020304" pitchFamily="18" charset="0"/>
                <a:ea typeface="맑은 고딕" panose="020B0503020000020004" pitchFamily="50" charset="-127"/>
              </a:endParaRPr>
            </a:p>
          </p:txBody>
        </p:sp>
        <p:sp>
          <p:nvSpPr>
            <p:cNvPr id="11" name="직사각형 10">
              <a:extLst>
                <a:ext uri="{FF2B5EF4-FFF2-40B4-BE49-F238E27FC236}">
                  <a16:creationId xmlns:a16="http://schemas.microsoft.com/office/drawing/2014/main" id="{8D285CC0-426C-45A9-90D2-B6D634FC4513}"/>
                </a:ext>
              </a:extLst>
            </p:cNvPr>
            <p:cNvSpPr/>
            <p:nvPr/>
          </p:nvSpPr>
          <p:spPr>
            <a:xfrm>
              <a:off x="870154" y="5026058"/>
              <a:ext cx="3170904" cy="488058"/>
            </a:xfrm>
            <a:prstGeom prst="rect">
              <a:avLst/>
            </a:prstGeom>
            <a:solidFill>
              <a:schemeClr val="bg1"/>
            </a:solidFill>
            <a:ln>
              <a:noFill/>
            </a:ln>
            <a:effectLst>
              <a:outerShdw blurRad="762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ko-KR" dirty="0">
                  <a:solidFill>
                    <a:schemeClr val="tx1"/>
                  </a:solidFill>
                  <a:latin typeface="Times New Roman" panose="02020603050405020304" pitchFamily="18" charset="0"/>
                  <a:ea typeface="맑은 고딕" panose="020B0503020000020004" pitchFamily="50" charset="-127"/>
                </a:rPr>
                <a:t>Narrow medical expense range</a:t>
              </a:r>
              <a:endParaRPr lang="ko-KR" altLang="en-US" dirty="0">
                <a:solidFill>
                  <a:schemeClr val="tx1"/>
                </a:solidFill>
                <a:latin typeface="Times New Roman" panose="02020603050405020304" pitchFamily="18" charset="0"/>
                <a:ea typeface="맑은 고딕" panose="020B0503020000020004" pitchFamily="50" charset="-127"/>
              </a:endParaRPr>
            </a:p>
          </p:txBody>
        </p:sp>
      </p:grpSp>
    </p:spTree>
    <p:extLst>
      <p:ext uri="{BB962C8B-B14F-4D97-AF65-F5344CB8AC3E}">
        <p14:creationId xmlns:p14="http://schemas.microsoft.com/office/powerpoint/2010/main" val="258021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05B91-B856-4829-BB5C-F8DBE8A2C064}"/>
              </a:ext>
            </a:extLst>
          </p:cNvPr>
          <p:cNvSpPr txBox="1"/>
          <p:nvPr/>
        </p:nvSpPr>
        <p:spPr>
          <a:xfrm>
            <a:off x="0" y="537192"/>
            <a:ext cx="2858115" cy="553998"/>
          </a:xfrm>
          <a:prstGeom prst="rect">
            <a:avLst/>
          </a:prstGeom>
          <a:noFill/>
        </p:spPr>
        <p:txBody>
          <a:bodyPr wrap="square" rtlCol="0">
            <a:spAutoFit/>
          </a:bodyPr>
          <a:lstStyle/>
          <a:p>
            <a:pPr algn="ctr">
              <a:spcBef>
                <a:spcPts val="1200"/>
              </a:spcBef>
            </a:pPr>
            <a:r>
              <a:rPr lang="en-US" altLang="ko-KR" sz="3000" b="1" dirty="0">
                <a:latin typeface="Times New Roman" panose="02020603050405020304" pitchFamily="18" charset="0"/>
                <a:ea typeface="조선일보명조" panose="02030304000000000000" pitchFamily="18" charset="-127"/>
                <a:cs typeface="Times New Roman" panose="02020603050405020304" pitchFamily="18" charset="0"/>
              </a:rPr>
              <a:t>[Contents]</a:t>
            </a:r>
          </a:p>
        </p:txBody>
      </p:sp>
      <p:sp>
        <p:nvSpPr>
          <p:cNvPr id="3" name="TextBox 2">
            <a:extLst>
              <a:ext uri="{FF2B5EF4-FFF2-40B4-BE49-F238E27FC236}">
                <a16:creationId xmlns:a16="http://schemas.microsoft.com/office/drawing/2014/main" id="{B5754D2F-2320-4636-A48B-C782D78B4FF2}"/>
              </a:ext>
            </a:extLst>
          </p:cNvPr>
          <p:cNvSpPr txBox="1"/>
          <p:nvPr/>
        </p:nvSpPr>
        <p:spPr>
          <a:xfrm>
            <a:off x="935999" y="1521893"/>
            <a:ext cx="6710896" cy="4924425"/>
          </a:xfrm>
          <a:prstGeom prst="rect">
            <a:avLst/>
          </a:prstGeom>
          <a:noFill/>
        </p:spPr>
        <p:txBody>
          <a:bodyPr wrap="square" rtlCol="0">
            <a:spAutoFit/>
          </a:bodyPr>
          <a:lstStyle/>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1. Introduction</a:t>
            </a:r>
          </a:p>
          <a:p>
            <a:pPr marL="457200" indent="-457200">
              <a:spcBef>
                <a:spcPts val="1200"/>
              </a:spcBef>
              <a:buAutoNum type="arabicPeriod"/>
            </a:pPr>
            <a:endParaRPr lang="en-US" altLang="ko-KR" sz="500" dirty="0">
              <a:latin typeface="Times New Roman" panose="02020603050405020304" pitchFamily="18" charset="0"/>
              <a:ea typeface="조선일보명조" panose="02030304000000000000" pitchFamily="18" charset="-127"/>
              <a:cs typeface="Times New Roman" panose="02020603050405020304" pitchFamily="18" charset="0"/>
            </a:endParaRPr>
          </a:p>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2. </a:t>
            </a:r>
            <a:r>
              <a:rPr lang="en-US" altLang="ko-KR" sz="2200" dirty="0">
                <a:effectLst/>
                <a:latin typeface="Times New Roman" panose="02020603050405020304" pitchFamily="18" charset="0"/>
                <a:ea typeface="조선일보명조" panose="02030304000000000000" pitchFamily="18" charset="-127"/>
                <a:cs typeface="Times New Roman" panose="02020603050405020304" pitchFamily="18" charset="0"/>
              </a:rPr>
              <a:t>Preliminary Investigation</a:t>
            </a:r>
          </a:p>
          <a:p>
            <a:pPr>
              <a:spcBef>
                <a:spcPts val="1200"/>
              </a:spcBef>
            </a:pPr>
            <a:endParaRPr lang="en-US" altLang="ko-KR" sz="500" dirty="0">
              <a:latin typeface="Times New Roman" panose="02020603050405020304" pitchFamily="18" charset="0"/>
              <a:ea typeface="조선일보명조" panose="02030304000000000000" pitchFamily="18" charset="-127"/>
              <a:cs typeface="Times New Roman" panose="02020603050405020304" pitchFamily="18" charset="0"/>
            </a:endParaRPr>
          </a:p>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3. </a:t>
            </a:r>
            <a:r>
              <a:rPr lang="en-US" altLang="ko-KR" sz="2200" dirty="0">
                <a:effectLst/>
                <a:latin typeface="Times New Roman" panose="02020603050405020304" pitchFamily="18" charset="0"/>
                <a:ea typeface="조선일보명조" panose="02030304000000000000" pitchFamily="18" charset="-127"/>
                <a:cs typeface="Times New Roman" panose="02020603050405020304" pitchFamily="18" charset="0"/>
              </a:rPr>
              <a:t>Introduction to target data and variables</a:t>
            </a:r>
          </a:p>
          <a:p>
            <a:pPr>
              <a:spcBef>
                <a:spcPts val="1200"/>
              </a:spcBef>
            </a:pPr>
            <a:endParaRPr lang="en-US" altLang="ko-KR" sz="500" dirty="0">
              <a:latin typeface="Times New Roman" panose="02020603050405020304" pitchFamily="18" charset="0"/>
              <a:ea typeface="조선일보명조" panose="02030304000000000000" pitchFamily="18" charset="-127"/>
              <a:cs typeface="Times New Roman" panose="02020603050405020304" pitchFamily="18" charset="0"/>
            </a:endParaRPr>
          </a:p>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4. </a:t>
            </a:r>
            <a:r>
              <a:rPr lang="en-US" altLang="ko-KR" sz="2200" dirty="0">
                <a:effectLst/>
                <a:latin typeface="Times New Roman" panose="02020603050405020304" pitchFamily="18" charset="0"/>
                <a:ea typeface="조선일보명조" panose="02030304000000000000" pitchFamily="18" charset="-127"/>
                <a:cs typeface="Times New Roman" panose="02020603050405020304" pitchFamily="18" charset="0"/>
              </a:rPr>
              <a:t>Target data quality diagnosis and data preprocessing</a:t>
            </a:r>
          </a:p>
          <a:p>
            <a:pPr>
              <a:spcBef>
                <a:spcPts val="1200"/>
              </a:spcBef>
            </a:pPr>
            <a:endParaRPr lang="en-US" altLang="ko-KR" sz="500" dirty="0">
              <a:latin typeface="Times New Roman" panose="02020603050405020304" pitchFamily="18" charset="0"/>
              <a:ea typeface="조선일보명조" panose="02030304000000000000" pitchFamily="18" charset="-127"/>
              <a:cs typeface="Times New Roman" panose="02020603050405020304" pitchFamily="18" charset="0"/>
            </a:endParaRPr>
          </a:p>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5. </a:t>
            </a:r>
            <a:r>
              <a:rPr lang="en-US" altLang="ko-KR" sz="2200" dirty="0">
                <a:effectLst/>
                <a:latin typeface="Times New Roman" panose="02020603050405020304" pitchFamily="18" charset="0"/>
                <a:ea typeface="조선일보명조" panose="02030304000000000000" pitchFamily="18" charset="-127"/>
                <a:cs typeface="Times New Roman" panose="02020603050405020304" pitchFamily="18" charset="0"/>
              </a:rPr>
              <a:t>Multiple Regression Analysis</a:t>
            </a:r>
          </a:p>
          <a:p>
            <a:pPr>
              <a:spcBef>
                <a:spcPts val="1200"/>
              </a:spcBef>
            </a:pPr>
            <a:endParaRPr lang="en-US" altLang="ko-KR" sz="500" dirty="0">
              <a:latin typeface="Times New Roman" panose="02020603050405020304" pitchFamily="18" charset="0"/>
              <a:ea typeface="조선일보명조" panose="02030304000000000000" pitchFamily="18" charset="-127"/>
              <a:cs typeface="Times New Roman" panose="02020603050405020304" pitchFamily="18" charset="0"/>
            </a:endParaRPr>
          </a:p>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6. Conclusion</a:t>
            </a:r>
            <a:r>
              <a:rPr lang="ko-KR" altLang="en-US" sz="2200" dirty="0">
                <a:latin typeface="Times New Roman" panose="02020603050405020304" pitchFamily="18" charset="0"/>
                <a:ea typeface="조선일보명조" panose="02030304000000000000" pitchFamily="18" charset="-127"/>
                <a:cs typeface="Times New Roman" panose="02020603050405020304" pitchFamily="18" charset="0"/>
              </a:rPr>
              <a:t> </a:t>
            </a: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&amp;</a:t>
            </a:r>
            <a:r>
              <a:rPr lang="ko-KR" altLang="en-US" sz="2200" dirty="0">
                <a:latin typeface="Times New Roman" panose="02020603050405020304" pitchFamily="18" charset="0"/>
                <a:ea typeface="조선일보명조" panose="02030304000000000000" pitchFamily="18" charset="-127"/>
                <a:cs typeface="Times New Roman" panose="02020603050405020304" pitchFamily="18" charset="0"/>
              </a:rPr>
              <a:t> </a:t>
            </a: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Limitation</a:t>
            </a:r>
          </a:p>
          <a:p>
            <a:pPr>
              <a:spcBef>
                <a:spcPts val="1200"/>
              </a:spcBef>
            </a:pPr>
            <a:endParaRPr lang="en-US" altLang="ko-KR" sz="500" dirty="0">
              <a:latin typeface="Times New Roman" panose="02020603050405020304" pitchFamily="18" charset="0"/>
              <a:ea typeface="조선일보명조" panose="02030304000000000000" pitchFamily="18" charset="-127"/>
              <a:cs typeface="Times New Roman" panose="02020603050405020304" pitchFamily="18" charset="0"/>
            </a:endParaRPr>
          </a:p>
          <a:p>
            <a:pPr>
              <a:spcBef>
                <a:spcPts val="1200"/>
              </a:spcBef>
            </a:pPr>
            <a:r>
              <a:rPr lang="en-US" altLang="ko-KR" sz="2200" dirty="0">
                <a:latin typeface="Times New Roman" panose="02020603050405020304" pitchFamily="18" charset="0"/>
                <a:ea typeface="조선일보명조" panose="02030304000000000000" pitchFamily="18" charset="-127"/>
                <a:cs typeface="Times New Roman" panose="02020603050405020304" pitchFamily="18" charset="0"/>
              </a:rPr>
              <a:t>7. References</a:t>
            </a:r>
          </a:p>
        </p:txBody>
      </p:sp>
    </p:spTree>
    <p:extLst>
      <p:ext uri="{BB962C8B-B14F-4D97-AF65-F5344CB8AC3E}">
        <p14:creationId xmlns:p14="http://schemas.microsoft.com/office/powerpoint/2010/main" val="186579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4B39FC-B382-47A7-9614-8DDC09EE4ACB}"/>
              </a:ext>
            </a:extLst>
          </p:cNvPr>
          <p:cNvSpPr txBox="1"/>
          <p:nvPr/>
        </p:nvSpPr>
        <p:spPr>
          <a:xfrm>
            <a:off x="334296" y="1231000"/>
            <a:ext cx="11189109" cy="3046988"/>
          </a:xfrm>
          <a:prstGeom prst="rect">
            <a:avLst/>
          </a:prstGeom>
          <a:noFill/>
        </p:spPr>
        <p:txBody>
          <a:bodyPr wrap="square">
            <a:spAutoFit/>
          </a:bodyPr>
          <a:lstStyle/>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“Almost half of South Koreans will be 65 or older by 2067”, Yonhap News, 2019.9.2.</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“2019 Health Insurance Statistical Yearbook”, Health Insurance Review &amp; Assessment Service, National Health Insurance Service, 2020.</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err="1">
                <a:effectLst/>
                <a:latin typeface="Times New Roman" panose="02020603050405020304" pitchFamily="18" charset="0"/>
                <a:ea typeface="맑은 고딕" panose="020B0503020000020004" pitchFamily="50" charset="-127"/>
                <a:cs typeface="굴림" panose="020B0600000101010101" pitchFamily="50" charset="-127"/>
              </a:rPr>
              <a:t>Chadol</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 “R programming Multiple linear regression case with R programming (Medical Expense Prediction Modeling) (3)”, http://blog.naver.com/bestinall/221580078436, 2019.</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err="1">
                <a:effectLst/>
                <a:latin typeface="Times New Roman" panose="02020603050405020304" pitchFamily="18" charset="0"/>
                <a:ea typeface="맑은 고딕" panose="020B0503020000020004" pitchFamily="50" charset="-127"/>
                <a:cs typeface="굴림" panose="020B0600000101010101" pitchFamily="50" charset="-127"/>
              </a:rPr>
              <a:t>Yeonhee</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 Hwang, “Analysis of Factors Affecting Medical Expenditure by Generation”, The 3rd Korea Health Panel Conference, Seoul, Seoul Foundation of Women &amp; Family, 2011.</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err="1">
                <a:effectLst/>
                <a:latin typeface="Times New Roman" panose="02020603050405020304" pitchFamily="18" charset="0"/>
                <a:ea typeface="맑은 고딕" panose="020B0503020000020004" pitchFamily="50" charset="-127"/>
                <a:cs typeface="굴림" panose="020B0600000101010101" pitchFamily="50" charset="-127"/>
              </a:rPr>
              <a:t>Yeonhee</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 Hwang, “Health Service Utilization and Expenditure of the Elderly based on KHP”, Health and welfare policy forum, Issue 182, Korea Institute for Health and Social Affairs, pp. 51-59, 2011.</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err="1">
                <a:effectLst/>
                <a:latin typeface="Times New Roman" panose="02020603050405020304" pitchFamily="18" charset="0"/>
                <a:ea typeface="맑은 고딕" panose="020B0503020000020004" pitchFamily="50" charset="-127"/>
                <a:cs typeface="굴림" panose="020B0600000101010101" pitchFamily="50" charset="-127"/>
              </a:rPr>
              <a:t>Youngho</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 Jung, “A Report on the Korea Health Panel Survey: Health Care Utilizations and Out-of-Pocket Spending”, Health and welfare policy forum, Issue 179, Korea Institute for Health and Social Affairs, 2011.</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“2016 Korea Medical Panel Basic Analysis Report (Ⅰ) - Household-burdened medical expenses, medical use, private medical insurance, and medical expenses analysis by major disease”, Korean Health Panel Study, 2018.</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“2016 Korea Medical Panel Basic Analysis Report (Ⅱ) – Contraction of a disease, chronic disease, health behavior and level of health”, Korean Health Panel Study, 2018.</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err="1">
                <a:effectLst/>
                <a:latin typeface="Times New Roman" panose="02020603050405020304" pitchFamily="18" charset="0"/>
                <a:ea typeface="맑은 고딕" panose="020B0503020000020004" pitchFamily="50" charset="-127"/>
                <a:cs typeface="굴림" panose="020B0600000101010101" pitchFamily="50" charset="-127"/>
              </a:rPr>
              <a:t>Yanggyun</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 Kim, </a:t>
            </a:r>
            <a:r>
              <a:rPr lang="en-US" altLang="ko-KR" sz="1200" u="none" strike="noStrike" dirty="0">
                <a:effectLst/>
                <a:latin typeface="Times New Roman" panose="02020603050405020304" pitchFamily="18" charset="0"/>
                <a:ea typeface="굴림" panose="020B0600000101010101" pitchFamily="50" charset="-127"/>
                <a:cs typeface="굴림" panose="020B0600000101010101" pitchFamily="50" charset="-127"/>
              </a:rPr>
              <a:t>“</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The risk of misuse of big data in health care may outweigh the value of its use”, ZDNet Korea</a:t>
            </a:r>
            <a:r>
              <a:rPr lang="en-US" altLang="ko-KR" sz="1200" u="none" strike="noStrike" dirty="0">
                <a:effectLst/>
                <a:latin typeface="Times New Roman" panose="02020603050405020304" pitchFamily="18" charset="0"/>
                <a:ea typeface="굴림" panose="020B0600000101010101" pitchFamily="50" charset="-127"/>
                <a:cs typeface="굴림" panose="020B0600000101010101" pitchFamily="50" charset="-127"/>
              </a:rPr>
              <a:t>, </a:t>
            </a: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https://zdnet.co.kr/view/?no=20210430160554, 2021.</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a:p>
            <a:pPr marL="342900" lvl="0" indent="-342900" algn="just" fontAlgn="base" latinLnBrk="1">
              <a:spcAft>
                <a:spcPts val="0"/>
              </a:spcAft>
              <a:buSzPts val="1050"/>
              <a:buFont typeface="Times New Roman" panose="02020603050405020304" pitchFamily="18" charset="0"/>
              <a:buAutoNum type="arabicPeriod"/>
            </a:pPr>
            <a:r>
              <a:rPr lang="en-US" altLang="ko-KR" sz="1200" u="none" strike="noStrike" dirty="0">
                <a:effectLst/>
                <a:latin typeface="Times New Roman" panose="02020603050405020304" pitchFamily="18" charset="0"/>
                <a:ea typeface="맑은 고딕" panose="020B0503020000020004" pitchFamily="50" charset="-127"/>
                <a:cs typeface="굴림" panose="020B0600000101010101" pitchFamily="50" charset="-127"/>
              </a:rPr>
              <a:t>The Korean Federation of Science and Technology Societies, “COVID-19 and the Future of health care in Korea”, The 23rd KOFST- Academy of Medicine - Academy of Science and Technology Online joint forum, YouTube, https://www.youtube.com/watch?v=U9ycjK3nQIA&amp;t=6764s, 2021.</a:t>
            </a:r>
            <a:endParaRPr lang="ko-KR" altLang="ko-KR" sz="1200" u="none" strike="noStrike" dirty="0">
              <a:effectLst/>
              <a:latin typeface="굴림" panose="020B0600000101010101" pitchFamily="50" charset="-127"/>
              <a:ea typeface="굴림" panose="020B0600000101010101" pitchFamily="50" charset="-127"/>
              <a:cs typeface="굴림" panose="020B0600000101010101" pitchFamily="50" charset="-127"/>
            </a:endParaRPr>
          </a:p>
        </p:txBody>
      </p:sp>
      <p:sp>
        <p:nvSpPr>
          <p:cNvPr id="3" name="TextBox 2">
            <a:extLst>
              <a:ext uri="{FF2B5EF4-FFF2-40B4-BE49-F238E27FC236}">
                <a16:creationId xmlns:a16="http://schemas.microsoft.com/office/drawing/2014/main" id="{429E282C-44FA-4C32-87C7-8387E5240090}"/>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19</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1846685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3AA-CFCA-4CB0-A392-A6765B01CB0F}"/>
              </a:ext>
            </a:extLst>
          </p:cNvPr>
          <p:cNvSpPr txBox="1"/>
          <p:nvPr/>
        </p:nvSpPr>
        <p:spPr>
          <a:xfrm>
            <a:off x="1611359" y="1718881"/>
            <a:ext cx="8969282" cy="3493264"/>
          </a:xfrm>
          <a:prstGeom prst="rect">
            <a:avLst/>
          </a:prstGeom>
          <a:noFill/>
        </p:spPr>
        <p:txBody>
          <a:bodyPr wrap="square" rtlCol="0">
            <a:spAutoFit/>
          </a:bodyPr>
          <a:lstStyle/>
          <a:p>
            <a:pPr algn="ctr">
              <a:spcBef>
                <a:spcPts val="1800"/>
              </a:spcBef>
            </a:pPr>
            <a:r>
              <a:rPr lang="en-US" altLang="ko-KR" sz="4400" b="1" spc="-150" dirty="0">
                <a:latin typeface="Times New Roman" panose="02020603050405020304" pitchFamily="18" charset="0"/>
                <a:ea typeface="조선일보명조" panose="02030304000000000000" pitchFamily="18" charset="-127"/>
                <a:cs typeface="Times New Roman" panose="02020603050405020304" pitchFamily="18" charset="0"/>
              </a:rPr>
              <a:t>Thank You</a:t>
            </a:r>
          </a:p>
          <a:p>
            <a:pPr algn="ctr">
              <a:spcBef>
                <a:spcPts val="1800"/>
              </a:spcBef>
            </a:pPr>
            <a:r>
              <a:rPr lang="en-US" altLang="ko-KR" sz="4400" b="1" spc="-150" dirty="0">
                <a:latin typeface="Times New Roman" panose="02020603050405020304" pitchFamily="18" charset="0"/>
                <a:ea typeface="조선일보명조" panose="02030304000000000000" pitchFamily="18" charset="-127"/>
                <a:cs typeface="Times New Roman" panose="02020603050405020304" pitchFamily="18" charset="0"/>
              </a:rPr>
              <a:t>This is </a:t>
            </a:r>
          </a:p>
          <a:p>
            <a:pPr algn="ctr">
              <a:spcBef>
                <a:spcPts val="1800"/>
              </a:spcBef>
            </a:pPr>
            <a:r>
              <a:rPr lang="en-US" altLang="ko-KR" sz="4400" b="1" spc="-150" dirty="0">
                <a:latin typeface="Times New Roman" panose="02020603050405020304" pitchFamily="18" charset="0"/>
                <a:ea typeface="조선일보명조" panose="02030304000000000000" pitchFamily="18" charset="-127"/>
                <a:cs typeface="Times New Roman" panose="02020603050405020304" pitchFamily="18" charset="0"/>
              </a:rPr>
              <a:t>the end </a:t>
            </a:r>
          </a:p>
          <a:p>
            <a:pPr algn="ctr">
              <a:spcBef>
                <a:spcPts val="1800"/>
              </a:spcBef>
            </a:pPr>
            <a:r>
              <a:rPr lang="en-US" altLang="ko-KR" sz="4400" b="1" spc="-150" dirty="0">
                <a:latin typeface="Times New Roman" panose="02020603050405020304" pitchFamily="18" charset="0"/>
                <a:ea typeface="조선일보명조" panose="02030304000000000000" pitchFamily="18" charset="-127"/>
                <a:cs typeface="Times New Roman" panose="02020603050405020304" pitchFamily="18" charset="0"/>
              </a:rPr>
              <a:t>of my presentation.</a:t>
            </a:r>
            <a:endParaRPr lang="ko-KR" altLang="en-US" sz="4400" b="1" spc="-150" dirty="0">
              <a:latin typeface="Times New Roman" panose="02020603050405020304" pitchFamily="18" charset="0"/>
              <a:ea typeface="조선일보명조" panose="02030304000000000000" pitchFamily="18" charset="-127"/>
              <a:cs typeface="Times New Roman" panose="02020603050405020304" pitchFamily="18" charset="0"/>
            </a:endParaRPr>
          </a:p>
        </p:txBody>
      </p:sp>
      <p:sp>
        <p:nvSpPr>
          <p:cNvPr id="4" name="직사각형 3">
            <a:extLst>
              <a:ext uri="{FF2B5EF4-FFF2-40B4-BE49-F238E27FC236}">
                <a16:creationId xmlns:a16="http://schemas.microsoft.com/office/drawing/2014/main" id="{51E3820D-DF7B-4B0B-B7C4-7AD4E5EAAF4C}"/>
              </a:ext>
            </a:extLst>
          </p:cNvPr>
          <p:cNvSpPr/>
          <p:nvPr/>
        </p:nvSpPr>
        <p:spPr>
          <a:xfrm>
            <a:off x="8663530" y="6384735"/>
            <a:ext cx="3813606" cy="336118"/>
          </a:xfrm>
          <a:prstGeom prst="rect">
            <a:avLst/>
          </a:prstGeom>
        </p:spPr>
        <p:txBody>
          <a:bodyPr wrap="square">
            <a:spAutoFit/>
          </a:bodyPr>
          <a:lstStyle/>
          <a:p>
            <a:pPr algn="ctr" latinLnBrk="0">
              <a:lnSpc>
                <a:spcPct val="150000"/>
              </a:lnSpc>
              <a:defRPr/>
            </a:pPr>
            <a:r>
              <a:rPr lang="en-US" altLang="ko-KR" sz="1200" kern="0" dirty="0">
                <a:latin typeface="Times New Roman" panose="02020603050405020304" pitchFamily="18" charset="0"/>
                <a:ea typeface="조선일보명조" panose="02030304000000000000" pitchFamily="18" charset="-127"/>
                <a:cs typeface="Times New Roman" panose="02020603050405020304" pitchFamily="18" charset="0"/>
              </a:rPr>
              <a:t>15</a:t>
            </a:r>
            <a:r>
              <a:rPr lang="en-US" altLang="ko-KR" sz="1200" kern="0" baseline="30000" dirty="0">
                <a:latin typeface="Times New Roman" panose="02020603050405020304" pitchFamily="18" charset="0"/>
                <a:ea typeface="조선일보명조" panose="02030304000000000000" pitchFamily="18" charset="-127"/>
                <a:cs typeface="Times New Roman" panose="02020603050405020304" pitchFamily="18" charset="0"/>
              </a:rPr>
              <a:t>th</a:t>
            </a:r>
            <a:r>
              <a:rPr lang="en-US" altLang="ko-KR" sz="1200" kern="0" dirty="0">
                <a:latin typeface="Times New Roman" panose="02020603050405020304" pitchFamily="18" charset="0"/>
                <a:ea typeface="조선일보명조" panose="02030304000000000000" pitchFamily="18" charset="-127"/>
                <a:cs typeface="Times New Roman" panose="02020603050405020304" pitchFamily="18" charset="0"/>
              </a:rPr>
              <a:t> ICICIC2021 Online September 15, 2021 </a:t>
            </a:r>
          </a:p>
        </p:txBody>
      </p:sp>
    </p:spTree>
    <p:extLst>
      <p:ext uri="{BB962C8B-B14F-4D97-AF65-F5344CB8AC3E}">
        <p14:creationId xmlns:p14="http://schemas.microsoft.com/office/powerpoint/2010/main" val="214856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47AD341-AD63-4F26-9BE8-F07D0FCB7119}"/>
              </a:ext>
            </a:extLst>
          </p:cNvPr>
          <p:cNvSpPr txBox="1"/>
          <p:nvPr/>
        </p:nvSpPr>
        <p:spPr>
          <a:xfrm>
            <a:off x="3695188" y="6045435"/>
            <a:ext cx="4801622" cy="307777"/>
          </a:xfrm>
          <a:prstGeom prst="rect">
            <a:avLst/>
          </a:prstGeom>
          <a:solidFill>
            <a:schemeClr val="bg1"/>
          </a:solidFill>
        </p:spPr>
        <p:txBody>
          <a:bodyPr wrap="square">
            <a:spAutoFit/>
          </a:bodyPr>
          <a:lstStyle/>
          <a:p>
            <a:r>
              <a:rPr lang="en-US" altLang="ko-KR" sz="1400" dirty="0">
                <a:latin typeface="Times New Roman" panose="02020603050405020304" pitchFamily="18" charset="0"/>
                <a:cs typeface="Times New Roman" panose="02020603050405020304" pitchFamily="18" charset="0"/>
              </a:rPr>
              <a:t>Fig1.</a:t>
            </a:r>
            <a:r>
              <a:rPr lang="ko-KR" altLang="en-US" sz="1400" dirty="0">
                <a:latin typeface="Times New Roman" panose="02020603050405020304" pitchFamily="18" charset="0"/>
                <a:cs typeface="Times New Roman" panose="02020603050405020304" pitchFamily="18" charset="0"/>
              </a:rPr>
              <a:t>The </a:t>
            </a:r>
            <a:r>
              <a:rPr lang="en-US" altLang="ko-KR" sz="1400" dirty="0">
                <a:latin typeface="Times New Roman" panose="02020603050405020304" pitchFamily="18" charset="0"/>
                <a:cs typeface="Times New Roman" panose="02020603050405020304" pitchFamily="18" charset="0"/>
              </a:rPr>
              <a:t>t</a:t>
            </a:r>
            <a:r>
              <a:rPr lang="ko-KR" altLang="en-US" sz="1400" dirty="0" err="1">
                <a:latin typeface="Times New Roman" panose="02020603050405020304" pitchFamily="18" charset="0"/>
                <a:cs typeface="Times New Roman" panose="02020603050405020304" pitchFamily="18" charset="0"/>
              </a:rPr>
              <a:t>rend</a:t>
            </a:r>
            <a:r>
              <a:rPr lang="ko-KR" altLang="en-US" sz="1400" dirty="0">
                <a:latin typeface="Times New Roman" panose="02020603050405020304" pitchFamily="18" charset="0"/>
                <a:cs typeface="Times New Roman" panose="02020603050405020304" pitchFamily="18" charset="0"/>
              </a:rPr>
              <a:t> of </a:t>
            </a:r>
            <a:r>
              <a:rPr lang="ko-KR" altLang="en-US" sz="1400" dirty="0" err="1">
                <a:latin typeface="Times New Roman" panose="02020603050405020304" pitchFamily="18" charset="0"/>
                <a:cs typeface="Times New Roman" panose="02020603050405020304" pitchFamily="18" charset="0"/>
              </a:rPr>
              <a:t>the</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o</a:t>
            </a:r>
            <a:r>
              <a:rPr lang="ko-KR" altLang="en-US" sz="1400" dirty="0" err="1">
                <a:latin typeface="Times New Roman" panose="02020603050405020304" pitchFamily="18" charset="0"/>
                <a:cs typeface="Times New Roman" panose="02020603050405020304" pitchFamily="18" charset="0"/>
              </a:rPr>
              <a:t>ld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a:t>
            </a:r>
            <a:r>
              <a:rPr lang="ko-KR" altLang="en-US" sz="1400" dirty="0" err="1">
                <a:latin typeface="Times New Roman" panose="02020603050405020304" pitchFamily="18" charset="0"/>
                <a:cs typeface="Times New Roman" panose="02020603050405020304" pitchFamily="18" charset="0"/>
              </a:rPr>
              <a:t>ge</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p</a:t>
            </a:r>
            <a:r>
              <a:rPr lang="ko-KR" altLang="en-US" sz="1400" dirty="0" err="1">
                <a:latin typeface="Times New Roman" panose="02020603050405020304" pitchFamily="18" charset="0"/>
                <a:cs typeface="Times New Roman" panose="02020603050405020304" pitchFamily="18" charset="0"/>
              </a:rPr>
              <a:t>opulation</a:t>
            </a:r>
            <a:r>
              <a:rPr lang="ko-KR" altLang="en-US" sz="1400" dirty="0">
                <a:latin typeface="Times New Roman" panose="02020603050405020304" pitchFamily="18" charset="0"/>
                <a:cs typeface="Times New Roman" panose="02020603050405020304" pitchFamily="18" charset="0"/>
              </a:rPr>
              <a:t> </a:t>
            </a:r>
            <a:r>
              <a:rPr lang="ko-KR" altLang="en-US" sz="1400" dirty="0" err="1">
                <a:latin typeface="Times New Roman" panose="02020603050405020304" pitchFamily="18" charset="0"/>
                <a:cs typeface="Times New Roman" panose="02020603050405020304" pitchFamily="18" charset="0"/>
              </a:rPr>
              <a:t>in</a:t>
            </a:r>
            <a:r>
              <a:rPr lang="ko-KR" altLang="en-US" sz="1400" dirty="0">
                <a:latin typeface="Times New Roman" panose="02020603050405020304" pitchFamily="18" charset="0"/>
                <a:cs typeface="Times New Roman" panose="02020603050405020304" pitchFamily="18" charset="0"/>
              </a:rPr>
              <a:t> </a:t>
            </a:r>
            <a:r>
              <a:rPr lang="ko-KR" altLang="en-US" sz="1400" dirty="0" err="1">
                <a:latin typeface="Times New Roman" panose="02020603050405020304" pitchFamily="18" charset="0"/>
                <a:cs typeface="Times New Roman" panose="02020603050405020304" pitchFamily="18" charset="0"/>
              </a:rPr>
              <a:t>the</a:t>
            </a:r>
            <a:r>
              <a:rPr lang="ko-KR" altLang="en-US" sz="1400" dirty="0">
                <a:latin typeface="Times New Roman" panose="02020603050405020304" pitchFamily="18" charset="0"/>
                <a:cs typeface="Times New Roman" panose="02020603050405020304" pitchFamily="18" charset="0"/>
              </a:rPr>
              <a:t> World and </a:t>
            </a:r>
            <a:r>
              <a:rPr lang="ko-KR" altLang="en-US" sz="1400" dirty="0" err="1">
                <a:latin typeface="Times New Roman" panose="02020603050405020304" pitchFamily="18" charset="0"/>
                <a:cs typeface="Times New Roman" panose="02020603050405020304" pitchFamily="18" charset="0"/>
              </a:rPr>
              <a:t>Korea</a:t>
            </a:r>
            <a:endParaRPr lang="ko-KR" altLang="en-US" sz="1400" dirty="0">
              <a:latin typeface="Times New Roman" panose="02020603050405020304" pitchFamily="18" charset="0"/>
              <a:cs typeface="Times New Roman" panose="02020603050405020304" pitchFamily="18" charset="0"/>
            </a:endParaRPr>
          </a:p>
        </p:txBody>
      </p:sp>
      <p:grpSp>
        <p:nvGrpSpPr>
          <p:cNvPr id="8" name="그룹 7">
            <a:extLst>
              <a:ext uri="{FF2B5EF4-FFF2-40B4-BE49-F238E27FC236}">
                <a16:creationId xmlns:a16="http://schemas.microsoft.com/office/drawing/2014/main" id="{44960549-B990-4556-A945-99D0B22A3AFF}"/>
              </a:ext>
            </a:extLst>
          </p:cNvPr>
          <p:cNvGrpSpPr/>
          <p:nvPr/>
        </p:nvGrpSpPr>
        <p:grpSpPr>
          <a:xfrm>
            <a:off x="2664839" y="1779725"/>
            <a:ext cx="6862322" cy="4228943"/>
            <a:chOff x="2664839" y="941292"/>
            <a:chExt cx="6862322" cy="4228943"/>
          </a:xfrm>
        </p:grpSpPr>
        <p:pic>
          <p:nvPicPr>
            <p:cNvPr id="14" name="그림 13" descr="한국, 2045년에 노인비중 세계 최고…&quot;가장 빠르게 고령화&quot; - 1">
              <a:extLst>
                <a:ext uri="{FF2B5EF4-FFF2-40B4-BE49-F238E27FC236}">
                  <a16:creationId xmlns:a16="http://schemas.microsoft.com/office/drawing/2014/main" id="{FE41C7BA-ACE6-467C-8EF2-189B4FFC6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839" y="941292"/>
              <a:ext cx="6862322" cy="4159623"/>
            </a:xfrm>
            <a:custGeom>
              <a:avLst/>
              <a:gdLst>
                <a:gd name="connsiteX0" fmla="*/ 0 w 6862322"/>
                <a:gd name="connsiteY0" fmla="*/ 575528 h 4159623"/>
                <a:gd name="connsiteX1" fmla="*/ 6862322 w 6862322"/>
                <a:gd name="connsiteY1" fmla="*/ 575528 h 4159623"/>
                <a:gd name="connsiteX2" fmla="*/ 6862322 w 6862322"/>
                <a:gd name="connsiteY2" fmla="*/ 4159623 h 4159623"/>
                <a:gd name="connsiteX3" fmla="*/ 0 w 6862322"/>
                <a:gd name="connsiteY3" fmla="*/ 4159623 h 4159623"/>
                <a:gd name="connsiteX4" fmla="*/ 0 w 6862322"/>
                <a:gd name="connsiteY4" fmla="*/ 0 h 4159623"/>
                <a:gd name="connsiteX5" fmla="*/ 6862322 w 6862322"/>
                <a:gd name="connsiteY5" fmla="*/ 0 h 4159623"/>
                <a:gd name="connsiteX6" fmla="*/ 6862322 w 6862322"/>
                <a:gd name="connsiteY6" fmla="*/ 16346 h 4159623"/>
                <a:gd name="connsiteX7" fmla="*/ 0 w 6862322"/>
                <a:gd name="connsiteY7" fmla="*/ 16346 h 415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2322" h="4159623">
                  <a:moveTo>
                    <a:pt x="0" y="575528"/>
                  </a:moveTo>
                  <a:lnTo>
                    <a:pt x="6862322" y="575528"/>
                  </a:lnTo>
                  <a:lnTo>
                    <a:pt x="6862322" y="4159623"/>
                  </a:lnTo>
                  <a:lnTo>
                    <a:pt x="0" y="4159623"/>
                  </a:lnTo>
                  <a:close/>
                  <a:moveTo>
                    <a:pt x="0" y="0"/>
                  </a:moveTo>
                  <a:lnTo>
                    <a:pt x="6862322" y="0"/>
                  </a:lnTo>
                  <a:lnTo>
                    <a:pt x="6862322" y="16346"/>
                  </a:lnTo>
                  <a:lnTo>
                    <a:pt x="0" y="16346"/>
                  </a:lnTo>
                  <a:close/>
                </a:path>
              </a:pathLst>
            </a:custGeom>
            <a:noFill/>
            <a:extLst>
              <a:ext uri="{909E8E84-426E-40DD-AFC4-6F175D3DCCD1}">
                <a14:hiddenFill xmlns:a14="http://schemas.microsoft.com/office/drawing/2010/main">
                  <a:solidFill>
                    <a:srgbClr val="FFFFFF"/>
                  </a:solidFill>
                </a14:hiddenFill>
              </a:ext>
            </a:extLst>
          </p:spPr>
        </p:pic>
        <p:grpSp>
          <p:nvGrpSpPr>
            <p:cNvPr id="6" name="그룹 5">
              <a:extLst>
                <a:ext uri="{FF2B5EF4-FFF2-40B4-BE49-F238E27FC236}">
                  <a16:creationId xmlns:a16="http://schemas.microsoft.com/office/drawing/2014/main" id="{93AACC54-6E81-4BFA-ADAC-423CDABAD0D6}"/>
                </a:ext>
              </a:extLst>
            </p:cNvPr>
            <p:cNvGrpSpPr/>
            <p:nvPr/>
          </p:nvGrpSpPr>
          <p:grpSpPr>
            <a:xfrm>
              <a:off x="3061446" y="1776796"/>
              <a:ext cx="5822579" cy="3393439"/>
              <a:chOff x="3061446" y="1776796"/>
              <a:chExt cx="5822579" cy="3393439"/>
            </a:xfrm>
          </p:grpSpPr>
          <p:sp>
            <p:nvSpPr>
              <p:cNvPr id="7" name="직사각형 6">
                <a:extLst>
                  <a:ext uri="{FF2B5EF4-FFF2-40B4-BE49-F238E27FC236}">
                    <a16:creationId xmlns:a16="http://schemas.microsoft.com/office/drawing/2014/main" id="{3963C334-0559-4E7F-A48E-600613CF23E4}"/>
                  </a:ext>
                </a:extLst>
              </p:cNvPr>
              <p:cNvSpPr/>
              <p:nvPr/>
            </p:nvSpPr>
            <p:spPr>
              <a:xfrm>
                <a:off x="4365812" y="2456328"/>
                <a:ext cx="654423" cy="259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b="1" dirty="0">
                    <a:solidFill>
                      <a:schemeClr val="tx1"/>
                    </a:solidFill>
                  </a:rPr>
                  <a:t>Korea</a:t>
                </a:r>
                <a:endParaRPr lang="ko-KR" altLang="en-US" sz="1100" b="1" dirty="0">
                  <a:solidFill>
                    <a:schemeClr val="tx1"/>
                  </a:solidFill>
                </a:endParaRPr>
              </a:p>
            </p:txBody>
          </p:sp>
          <p:sp>
            <p:nvSpPr>
              <p:cNvPr id="10" name="직사각형 9">
                <a:extLst>
                  <a:ext uri="{FF2B5EF4-FFF2-40B4-BE49-F238E27FC236}">
                    <a16:creationId xmlns:a16="http://schemas.microsoft.com/office/drawing/2014/main" id="{9108AD08-FBDC-45F1-93FC-5CEC230159BC}"/>
                  </a:ext>
                </a:extLst>
              </p:cNvPr>
              <p:cNvSpPr/>
              <p:nvPr/>
            </p:nvSpPr>
            <p:spPr>
              <a:xfrm>
                <a:off x="4365811" y="2196352"/>
                <a:ext cx="654423" cy="259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b="1" dirty="0">
                    <a:solidFill>
                      <a:schemeClr val="tx1"/>
                    </a:solidFill>
                  </a:rPr>
                  <a:t>World</a:t>
                </a:r>
                <a:endParaRPr lang="ko-KR" altLang="en-US" sz="1100" b="1" dirty="0">
                  <a:solidFill>
                    <a:schemeClr val="tx1"/>
                  </a:solidFill>
                </a:endParaRPr>
              </a:p>
            </p:txBody>
          </p:sp>
          <p:sp>
            <p:nvSpPr>
              <p:cNvPr id="13" name="직사각형 12">
                <a:extLst>
                  <a:ext uri="{FF2B5EF4-FFF2-40B4-BE49-F238E27FC236}">
                    <a16:creationId xmlns:a16="http://schemas.microsoft.com/office/drawing/2014/main" id="{994F3062-8E59-471A-8B58-8B038FED7C03}"/>
                  </a:ext>
                </a:extLst>
              </p:cNvPr>
              <p:cNvSpPr/>
              <p:nvPr/>
            </p:nvSpPr>
            <p:spPr>
              <a:xfrm>
                <a:off x="3061446" y="1776796"/>
                <a:ext cx="766482" cy="234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b="1" dirty="0">
                    <a:solidFill>
                      <a:schemeClr val="tx1"/>
                    </a:solidFill>
                  </a:rPr>
                  <a:t>(unit : %)</a:t>
                </a:r>
                <a:endParaRPr lang="ko-KR" altLang="en-US" sz="1000" b="1" dirty="0">
                  <a:solidFill>
                    <a:schemeClr val="tx1"/>
                  </a:solidFill>
                </a:endParaRPr>
              </a:p>
            </p:txBody>
          </p:sp>
          <p:sp>
            <p:nvSpPr>
              <p:cNvPr id="16" name="TextBox 15">
                <a:extLst>
                  <a:ext uri="{FF2B5EF4-FFF2-40B4-BE49-F238E27FC236}">
                    <a16:creationId xmlns:a16="http://schemas.microsoft.com/office/drawing/2014/main" id="{6C1693AB-7258-4CAF-B52C-0F82E1F5A273}"/>
                  </a:ext>
                </a:extLst>
              </p:cNvPr>
              <p:cNvSpPr txBox="1"/>
              <p:nvPr/>
            </p:nvSpPr>
            <p:spPr>
              <a:xfrm>
                <a:off x="7503461" y="4924014"/>
                <a:ext cx="1380564" cy="246221"/>
              </a:xfrm>
              <a:prstGeom prst="rect">
                <a:avLst/>
              </a:prstGeom>
              <a:noFill/>
            </p:spPr>
            <p:txBody>
              <a:bodyPr wrap="square">
                <a:spAutoFit/>
              </a:bodyPr>
              <a:lstStyle/>
              <a:p>
                <a:r>
                  <a:rPr lang="en-US" altLang="ko-KR" sz="1000" dirty="0">
                    <a:latin typeface="Times New Roman" panose="02020603050405020304" pitchFamily="18" charset="0"/>
                    <a:cs typeface="Times New Roman" panose="02020603050405020304" pitchFamily="18" charset="0"/>
                  </a:rPr>
                  <a:t>* </a:t>
                </a:r>
                <a:r>
                  <a:rPr lang="en-US" altLang="ko-KR" sz="1000" dirty="0" err="1">
                    <a:latin typeface="Times New Roman" panose="02020603050405020304" pitchFamily="18" charset="0"/>
                    <a:cs typeface="Times New Roman" panose="02020603050405020304" pitchFamily="18" charset="0"/>
                  </a:rPr>
                  <a:t>Yanhap</a:t>
                </a:r>
                <a:r>
                  <a:rPr lang="en-US" altLang="ko-KR" sz="1000" dirty="0">
                    <a:latin typeface="Times New Roman" panose="02020603050405020304" pitchFamily="18" charset="0"/>
                    <a:cs typeface="Times New Roman" panose="02020603050405020304" pitchFamily="18" charset="0"/>
                  </a:rPr>
                  <a:t> News, 2019</a:t>
                </a:r>
                <a:endParaRPr lang="ko-KR" altLang="en-US" sz="1000" dirty="0">
                  <a:latin typeface="Times New Roman" panose="02020603050405020304" pitchFamily="18" charset="0"/>
                  <a:cs typeface="Times New Roman" panose="02020603050405020304" pitchFamily="18" charset="0"/>
                </a:endParaRPr>
              </a:p>
            </p:txBody>
          </p:sp>
        </p:grpSp>
      </p:grpSp>
      <p:sp>
        <p:nvSpPr>
          <p:cNvPr id="5" name="TextBox 4">
            <a:extLst>
              <a:ext uri="{FF2B5EF4-FFF2-40B4-BE49-F238E27FC236}">
                <a16:creationId xmlns:a16="http://schemas.microsoft.com/office/drawing/2014/main" id="{447F7452-35D2-49A3-9D50-051DE1EDF800}"/>
              </a:ext>
            </a:extLst>
          </p:cNvPr>
          <p:cNvSpPr txBox="1"/>
          <p:nvPr/>
        </p:nvSpPr>
        <p:spPr>
          <a:xfrm>
            <a:off x="712694" y="1089776"/>
            <a:ext cx="10766611" cy="1247777"/>
          </a:xfrm>
          <a:prstGeom prst="rect">
            <a:avLst/>
          </a:prstGeom>
          <a:noFill/>
        </p:spPr>
        <p:txBody>
          <a:bodyPr wrap="square">
            <a:spAutoFit/>
          </a:bodyPr>
          <a:lstStyle/>
          <a:p>
            <a:pPr>
              <a:lnSpc>
                <a:spcPct val="120000"/>
              </a:lnSpc>
            </a:pPr>
            <a:r>
              <a:rPr lang="en-US" altLang="ko-KR" sz="1600" dirty="0">
                <a:effectLst/>
                <a:latin typeface="Times New Roman" panose="02020603050405020304" pitchFamily="18" charset="0"/>
                <a:ea typeface="맑은 고딕" panose="020B0503020000020004" pitchFamily="50" charset="-127"/>
              </a:rPr>
              <a:t>South Korea's aging population, citizens aged 65 years or older, is predicted to reach 37.0 percent by 2045. </a:t>
            </a:r>
          </a:p>
          <a:p>
            <a:pPr>
              <a:lnSpc>
                <a:spcPct val="120000"/>
              </a:lnSpc>
            </a:pPr>
            <a:r>
              <a:rPr lang="en-US" altLang="ko-KR" sz="1600" dirty="0">
                <a:effectLst/>
                <a:latin typeface="Times New Roman" panose="02020603050405020304" pitchFamily="18" charset="0"/>
                <a:ea typeface="맑은 고딕" panose="020B0503020000020004" pitchFamily="50" charset="-127"/>
              </a:rPr>
              <a:t>It is expected to surpass Japan's 36.7 percent, thereby becoming the world's oldest population.</a:t>
            </a:r>
          </a:p>
          <a:p>
            <a:pPr>
              <a:lnSpc>
                <a:spcPct val="120000"/>
              </a:lnSpc>
            </a:pPr>
            <a:r>
              <a:rPr lang="en-US" altLang="ko-KR" sz="1600" dirty="0">
                <a:effectLst/>
                <a:latin typeface="Times New Roman" panose="02020603050405020304" pitchFamily="18" charset="0"/>
                <a:ea typeface="맑은 고딕" panose="020B0503020000020004" pitchFamily="50" charset="-127"/>
              </a:rPr>
              <a:t>Projections show South Korea's elderly population will grow at the fastest pace in the world, going from 14.9 percent by 2019 to 46.5 percent by 2067.</a:t>
            </a:r>
            <a:endParaRPr lang="ko-KR" altLang="en-US" sz="1400" dirty="0"/>
          </a:p>
        </p:txBody>
      </p:sp>
      <p:sp>
        <p:nvSpPr>
          <p:cNvPr id="15" name="TextBox 14">
            <a:extLst>
              <a:ext uri="{FF2B5EF4-FFF2-40B4-BE49-F238E27FC236}">
                <a16:creationId xmlns:a16="http://schemas.microsoft.com/office/drawing/2014/main" id="{D35134EA-8983-4F78-ACEF-70B6EACE85E1}"/>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3/20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265843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6BC84F1-ABC8-4058-80DB-3694F4588F88}"/>
              </a:ext>
            </a:extLst>
          </p:cNvPr>
          <p:cNvSpPr txBox="1"/>
          <p:nvPr/>
        </p:nvSpPr>
        <p:spPr>
          <a:xfrm>
            <a:off x="3330828" y="6204876"/>
            <a:ext cx="5530341" cy="307777"/>
          </a:xfrm>
          <a:prstGeom prst="rect">
            <a:avLst/>
          </a:prstGeom>
          <a:noFill/>
        </p:spPr>
        <p:txBody>
          <a:bodyPr wrap="square">
            <a:spAutoFit/>
          </a:bodyPr>
          <a:lstStyle/>
          <a:p>
            <a:r>
              <a:rPr lang="en-US" altLang="ko-KR" sz="1400" dirty="0">
                <a:latin typeface="Times New Roman" panose="02020603050405020304" pitchFamily="18" charset="0"/>
                <a:cs typeface="Times New Roman" panose="02020603050405020304" pitchFamily="18" charset="0"/>
              </a:rPr>
              <a:t>Table1. </a:t>
            </a:r>
            <a:r>
              <a:rPr lang="ko-KR" altLang="en-US" sz="1400" dirty="0">
                <a:latin typeface="Times New Roman" panose="02020603050405020304" pitchFamily="18" charset="0"/>
                <a:cs typeface="Times New Roman" panose="02020603050405020304" pitchFamily="18" charset="0"/>
              </a:rPr>
              <a:t>The </a:t>
            </a:r>
            <a:r>
              <a:rPr lang="ko-KR" altLang="en-US" sz="1400" dirty="0" err="1">
                <a:latin typeface="Times New Roman" panose="02020603050405020304" pitchFamily="18" charset="0"/>
                <a:cs typeface="Times New Roman" panose="02020603050405020304" pitchFamily="18" charset="0"/>
              </a:rPr>
              <a:t>Status</a:t>
            </a:r>
            <a:r>
              <a:rPr lang="ko-KR" altLang="en-US" sz="1400" dirty="0">
                <a:latin typeface="Times New Roman" panose="02020603050405020304" pitchFamily="18" charset="0"/>
                <a:cs typeface="Times New Roman" panose="02020603050405020304" pitchFamily="18" charset="0"/>
              </a:rPr>
              <a:t> of Medical </a:t>
            </a:r>
            <a:r>
              <a:rPr lang="ko-KR" altLang="en-US" sz="1400" dirty="0" err="1">
                <a:latin typeface="Times New Roman" panose="02020603050405020304" pitchFamily="18" charset="0"/>
                <a:cs typeface="Times New Roman" panose="02020603050405020304" pitchFamily="18" charset="0"/>
              </a:rPr>
              <a:t>Expenses</a:t>
            </a:r>
            <a:r>
              <a:rPr lang="ko-KR" altLang="en-US" sz="1400" dirty="0">
                <a:latin typeface="Times New Roman" panose="02020603050405020304" pitchFamily="18" charset="0"/>
                <a:cs typeface="Times New Roman" panose="02020603050405020304" pitchFamily="18" charset="0"/>
              </a:rPr>
              <a:t> </a:t>
            </a:r>
            <a:r>
              <a:rPr lang="ko-KR" altLang="en-US" sz="1400" dirty="0" err="1">
                <a:latin typeface="Times New Roman" panose="02020603050405020304" pitchFamily="18" charset="0"/>
                <a:cs typeface="Times New Roman" panose="02020603050405020304" pitchFamily="18" charset="0"/>
              </a:rPr>
              <a:t>for</a:t>
            </a:r>
            <a:r>
              <a:rPr lang="ko-KR" altLang="en-US" sz="1400" dirty="0">
                <a:latin typeface="Times New Roman" panose="02020603050405020304" pitchFamily="18" charset="0"/>
                <a:cs typeface="Times New Roman" panose="02020603050405020304" pitchFamily="18" charset="0"/>
              </a:rPr>
              <a:t> </a:t>
            </a:r>
            <a:r>
              <a:rPr lang="ko-KR" altLang="en-US" sz="1400" dirty="0" err="1">
                <a:latin typeface="Times New Roman" panose="02020603050405020304" pitchFamily="18" charset="0"/>
                <a:cs typeface="Times New Roman" panose="02020603050405020304" pitchFamily="18" charset="0"/>
              </a:rPr>
              <a:t>the</a:t>
            </a:r>
            <a:r>
              <a:rPr lang="ko-KR" altLang="en-US" sz="1400" dirty="0">
                <a:latin typeface="Times New Roman" panose="02020603050405020304" pitchFamily="18" charset="0"/>
                <a:cs typeface="Times New Roman" panose="02020603050405020304" pitchFamily="18" charset="0"/>
              </a:rPr>
              <a:t> </a:t>
            </a:r>
            <a:r>
              <a:rPr lang="ko-KR" altLang="en-US" sz="1400" dirty="0" err="1">
                <a:latin typeface="Times New Roman" panose="02020603050405020304" pitchFamily="18" charset="0"/>
                <a:cs typeface="Times New Roman" panose="02020603050405020304" pitchFamily="18" charset="0"/>
              </a:rPr>
              <a:t>Elderly</a:t>
            </a:r>
            <a:r>
              <a:rPr lang="ko-KR" altLang="en-US" sz="1400" dirty="0">
                <a:latin typeface="Times New Roman" panose="02020603050405020304" pitchFamily="18" charset="0"/>
                <a:cs typeface="Times New Roman" panose="02020603050405020304" pitchFamily="18" charset="0"/>
              </a:rPr>
              <a:t> </a:t>
            </a:r>
            <a:r>
              <a:rPr lang="ko-KR" altLang="en-US" sz="1400" dirty="0" err="1">
                <a:latin typeface="Times New Roman" panose="02020603050405020304" pitchFamily="18" charset="0"/>
                <a:cs typeface="Times New Roman" panose="02020603050405020304" pitchFamily="18" charset="0"/>
              </a:rPr>
              <a:t>aged</a:t>
            </a:r>
            <a:r>
              <a:rPr lang="ko-KR" altLang="en-US" sz="1400" dirty="0">
                <a:latin typeface="Times New Roman" panose="02020603050405020304" pitchFamily="18" charset="0"/>
                <a:cs typeface="Times New Roman" panose="02020603050405020304" pitchFamily="18" charset="0"/>
              </a:rPr>
              <a:t> 65 and </a:t>
            </a:r>
            <a:r>
              <a:rPr lang="ko-KR" altLang="en-US" sz="1400" dirty="0" err="1">
                <a:latin typeface="Times New Roman" panose="02020603050405020304" pitchFamily="18" charset="0"/>
                <a:cs typeface="Times New Roman" panose="02020603050405020304" pitchFamily="18" charset="0"/>
              </a:rPr>
              <a:t>Over</a:t>
            </a:r>
            <a:endParaRPr lang="ko-KR" altLang="en-US" sz="1400" dirty="0">
              <a:latin typeface="Times New Roman" panose="02020603050405020304" pitchFamily="18" charset="0"/>
              <a:cs typeface="Times New Roman" panose="02020603050405020304" pitchFamily="18" charset="0"/>
            </a:endParaRPr>
          </a:p>
        </p:txBody>
      </p:sp>
      <p:grpSp>
        <p:nvGrpSpPr>
          <p:cNvPr id="2" name="그룹 1">
            <a:extLst>
              <a:ext uri="{FF2B5EF4-FFF2-40B4-BE49-F238E27FC236}">
                <a16:creationId xmlns:a16="http://schemas.microsoft.com/office/drawing/2014/main" id="{47525ECE-3A7D-4F35-96BB-E5B84FEBB44B}"/>
              </a:ext>
            </a:extLst>
          </p:cNvPr>
          <p:cNvGrpSpPr/>
          <p:nvPr/>
        </p:nvGrpSpPr>
        <p:grpSpPr>
          <a:xfrm>
            <a:off x="3030353" y="2662798"/>
            <a:ext cx="6131293" cy="3401779"/>
            <a:chOff x="2926520" y="1453918"/>
            <a:chExt cx="6540210" cy="3566315"/>
          </a:xfrm>
        </p:grpSpPr>
        <p:grpSp>
          <p:nvGrpSpPr>
            <p:cNvPr id="13" name="그룹 12">
              <a:extLst>
                <a:ext uri="{FF2B5EF4-FFF2-40B4-BE49-F238E27FC236}">
                  <a16:creationId xmlns:a16="http://schemas.microsoft.com/office/drawing/2014/main" id="{8D8EFEE0-82B3-47CC-B8D4-7CA4FAC2BF20}"/>
                </a:ext>
              </a:extLst>
            </p:cNvPr>
            <p:cNvGrpSpPr/>
            <p:nvPr/>
          </p:nvGrpSpPr>
          <p:grpSpPr>
            <a:xfrm>
              <a:off x="2926520" y="1453918"/>
              <a:ext cx="6338960" cy="3290735"/>
              <a:chOff x="2688499" y="1076635"/>
              <a:chExt cx="6823966" cy="3542515"/>
            </a:xfrm>
          </p:grpSpPr>
          <p:pic>
            <p:nvPicPr>
              <p:cNvPr id="11" name="그림 10">
                <a:extLst>
                  <a:ext uri="{FF2B5EF4-FFF2-40B4-BE49-F238E27FC236}">
                    <a16:creationId xmlns:a16="http://schemas.microsoft.com/office/drawing/2014/main" id="{FBAF86A0-637D-4489-B2BC-51884A2A2065}"/>
                  </a:ext>
                </a:extLst>
              </p:cNvPr>
              <p:cNvPicPr>
                <a:picLocks noChangeAspect="1"/>
              </p:cNvPicPr>
              <p:nvPr/>
            </p:nvPicPr>
            <p:blipFill>
              <a:blip r:embed="rId3"/>
              <a:stretch>
                <a:fillRect/>
              </a:stretch>
            </p:blipFill>
            <p:spPr>
              <a:xfrm>
                <a:off x="2688500" y="1076635"/>
                <a:ext cx="6815000" cy="3542515"/>
              </a:xfrm>
              <a:prstGeom prst="rect">
                <a:avLst/>
              </a:prstGeom>
            </p:spPr>
          </p:pic>
          <p:sp>
            <p:nvSpPr>
              <p:cNvPr id="12" name="액자 11">
                <a:extLst>
                  <a:ext uri="{FF2B5EF4-FFF2-40B4-BE49-F238E27FC236}">
                    <a16:creationId xmlns:a16="http://schemas.microsoft.com/office/drawing/2014/main" id="{49086F9F-E4A9-42BE-9EE9-0EFC192FFCD1}"/>
                  </a:ext>
                </a:extLst>
              </p:cNvPr>
              <p:cNvSpPr/>
              <p:nvPr/>
            </p:nvSpPr>
            <p:spPr>
              <a:xfrm>
                <a:off x="8641977" y="3290047"/>
                <a:ext cx="870488" cy="681318"/>
              </a:xfrm>
              <a:prstGeom prst="frame">
                <a:avLst>
                  <a:gd name="adj1" fmla="val 56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액자 13">
                <a:extLst>
                  <a:ext uri="{FF2B5EF4-FFF2-40B4-BE49-F238E27FC236}">
                    <a16:creationId xmlns:a16="http://schemas.microsoft.com/office/drawing/2014/main" id="{D800FA0A-FF73-4ECC-A544-BC63B48C5E93}"/>
                  </a:ext>
                </a:extLst>
              </p:cNvPr>
              <p:cNvSpPr/>
              <p:nvPr/>
            </p:nvSpPr>
            <p:spPr>
              <a:xfrm>
                <a:off x="8641977" y="3937832"/>
                <a:ext cx="870488" cy="681318"/>
              </a:xfrm>
              <a:prstGeom prst="frame">
                <a:avLst>
                  <a:gd name="adj1" fmla="val 56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액자 14">
                <a:extLst>
                  <a:ext uri="{FF2B5EF4-FFF2-40B4-BE49-F238E27FC236}">
                    <a16:creationId xmlns:a16="http://schemas.microsoft.com/office/drawing/2014/main" id="{F2A94D54-B4D0-4D16-A32F-74293EEA25E9}"/>
                  </a:ext>
                </a:extLst>
              </p:cNvPr>
              <p:cNvSpPr/>
              <p:nvPr/>
            </p:nvSpPr>
            <p:spPr>
              <a:xfrm>
                <a:off x="2688499" y="3290047"/>
                <a:ext cx="2681359" cy="681318"/>
              </a:xfrm>
              <a:prstGeom prst="frame">
                <a:avLst>
                  <a:gd name="adj1" fmla="val 56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액자 15">
                <a:extLst>
                  <a:ext uri="{FF2B5EF4-FFF2-40B4-BE49-F238E27FC236}">
                    <a16:creationId xmlns:a16="http://schemas.microsoft.com/office/drawing/2014/main" id="{994A4C6D-143E-46C2-B27B-E194D2131E2F}"/>
                  </a:ext>
                </a:extLst>
              </p:cNvPr>
              <p:cNvSpPr/>
              <p:nvPr/>
            </p:nvSpPr>
            <p:spPr>
              <a:xfrm>
                <a:off x="2688499" y="3936670"/>
                <a:ext cx="2681359" cy="681318"/>
              </a:xfrm>
              <a:prstGeom prst="frame">
                <a:avLst>
                  <a:gd name="adj1" fmla="val 565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21" name="TextBox 20">
              <a:extLst>
                <a:ext uri="{FF2B5EF4-FFF2-40B4-BE49-F238E27FC236}">
                  <a16:creationId xmlns:a16="http://schemas.microsoft.com/office/drawing/2014/main" id="{FCABC75A-AA57-4EC6-8A5F-1E04F0CB8F03}"/>
                </a:ext>
              </a:extLst>
            </p:cNvPr>
            <p:cNvSpPr txBox="1"/>
            <p:nvPr/>
          </p:nvSpPr>
          <p:spPr>
            <a:xfrm>
              <a:off x="6414721" y="4762103"/>
              <a:ext cx="3052009" cy="258130"/>
            </a:xfrm>
            <a:prstGeom prst="rect">
              <a:avLst/>
            </a:prstGeom>
            <a:noFill/>
          </p:spPr>
          <p:txBody>
            <a:bodyPr wrap="square">
              <a:spAutoFit/>
            </a:bodyPr>
            <a:lstStyle/>
            <a:p>
              <a:r>
                <a:rPr lang="en-US" altLang="ko-KR" sz="1000" dirty="0">
                  <a:effectLst/>
                  <a:latin typeface="Times New Roman" panose="02020603050405020304" pitchFamily="18" charset="0"/>
                  <a:ea typeface="맑은 고딕" panose="020B0503020000020004" pitchFamily="50" charset="-127"/>
                </a:rPr>
                <a:t>* Health Insurance Review &amp; Assessment Service</a:t>
              </a:r>
              <a:endParaRPr lang="ko-KR" altLang="en-US" sz="1000" dirty="0"/>
            </a:p>
          </p:txBody>
        </p:sp>
      </p:grpSp>
      <p:sp>
        <p:nvSpPr>
          <p:cNvPr id="17" name="TextBox 16">
            <a:extLst>
              <a:ext uri="{FF2B5EF4-FFF2-40B4-BE49-F238E27FC236}">
                <a16:creationId xmlns:a16="http://schemas.microsoft.com/office/drawing/2014/main" id="{D13295C1-DD11-4642-82D0-BE0F8DF28DD1}"/>
              </a:ext>
            </a:extLst>
          </p:cNvPr>
          <p:cNvSpPr txBox="1"/>
          <p:nvPr/>
        </p:nvSpPr>
        <p:spPr>
          <a:xfrm>
            <a:off x="712694" y="1089776"/>
            <a:ext cx="10766611" cy="989245"/>
          </a:xfrm>
          <a:prstGeom prst="rect">
            <a:avLst/>
          </a:prstGeom>
          <a:noFill/>
        </p:spPr>
        <p:txBody>
          <a:bodyPr wrap="square">
            <a:spAutoFit/>
          </a:bodyPr>
          <a:lstStyle/>
          <a:p>
            <a:pPr>
              <a:lnSpc>
                <a:spcPct val="120000"/>
              </a:lnSpc>
            </a:pPr>
            <a:r>
              <a:rPr lang="en-US" altLang="ko-KR" sz="1600" dirty="0">
                <a:solidFill>
                  <a:srgbClr val="222222"/>
                </a:solidFill>
                <a:effectLst/>
                <a:latin typeface="Times New Roman" panose="02020603050405020304" pitchFamily="18" charset="0"/>
                <a:ea typeface="맑은 고딕" panose="020B0503020000020004" pitchFamily="50" charset="-127"/>
              </a:rPr>
              <a:t>Elderly population and medical expenses for the elderly are increasing every year. </a:t>
            </a:r>
          </a:p>
          <a:p>
            <a:pPr>
              <a:lnSpc>
                <a:spcPct val="120000"/>
              </a:lnSpc>
            </a:pPr>
            <a:r>
              <a:rPr lang="en-US" altLang="ko-KR" sz="1600" dirty="0">
                <a:effectLst/>
                <a:latin typeface="Times New Roman" panose="02020603050405020304" pitchFamily="18" charset="0"/>
                <a:ea typeface="맑은 고딕" panose="020B0503020000020004" pitchFamily="50" charset="-127"/>
              </a:rPr>
              <a:t>The average medical cost per person aged 65 and over in Korea was 4.91 million won per year. </a:t>
            </a:r>
          </a:p>
          <a:p>
            <a:pPr>
              <a:lnSpc>
                <a:spcPct val="120000"/>
              </a:lnSpc>
            </a:pPr>
            <a:r>
              <a:rPr lang="en-US" altLang="ko-KR" sz="1600" dirty="0">
                <a:effectLst/>
                <a:latin typeface="Times New Roman" panose="02020603050405020304" pitchFamily="18" charset="0"/>
                <a:ea typeface="맑은 고딕" panose="020B0503020000020004" pitchFamily="50" charset="-127"/>
              </a:rPr>
              <a:t>This is about 2.9 times the average medical cost per capita namely, 1.68 million won per year. </a:t>
            </a:r>
            <a:endParaRPr lang="ko-KR" altLang="en-US" sz="1600" dirty="0"/>
          </a:p>
        </p:txBody>
      </p:sp>
      <p:sp>
        <p:nvSpPr>
          <p:cNvPr id="20" name="TextBox 19">
            <a:extLst>
              <a:ext uri="{FF2B5EF4-FFF2-40B4-BE49-F238E27FC236}">
                <a16:creationId xmlns:a16="http://schemas.microsoft.com/office/drawing/2014/main" id="{99A0094D-5BD3-4A23-99D8-5C57C07AD8DB}"/>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4</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64571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C23A9-E373-49C0-9D40-946F2487373E}"/>
              </a:ext>
            </a:extLst>
          </p:cNvPr>
          <p:cNvSpPr txBox="1"/>
          <p:nvPr/>
        </p:nvSpPr>
        <p:spPr>
          <a:xfrm>
            <a:off x="147484" y="1146790"/>
            <a:ext cx="1740309" cy="400110"/>
          </a:xfrm>
          <a:prstGeom prst="rect">
            <a:avLst/>
          </a:prstGeom>
          <a:noFill/>
        </p:spPr>
        <p:txBody>
          <a:bodyPr wrap="square" rtlCol="0">
            <a:spAutoFit/>
          </a:bodyPr>
          <a:lstStyle/>
          <a:p>
            <a:pPr algn="ctr">
              <a:spcBef>
                <a:spcPts val="1200"/>
              </a:spcBef>
            </a:pPr>
            <a:r>
              <a:rPr lang="en-US" altLang="ko-KR" sz="2000" dirty="0">
                <a:latin typeface="Times New Roman" panose="02020603050405020304" pitchFamily="18" charset="0"/>
                <a:ea typeface="조선일보명조" panose="02030304000000000000" pitchFamily="18" charset="-127"/>
                <a:cs typeface="Times New Roman" panose="02020603050405020304" pitchFamily="18" charset="0"/>
              </a:rPr>
              <a:t>[ Objective ]</a:t>
            </a:r>
          </a:p>
        </p:txBody>
      </p:sp>
      <p:sp>
        <p:nvSpPr>
          <p:cNvPr id="3" name="TextBox 2">
            <a:extLst>
              <a:ext uri="{FF2B5EF4-FFF2-40B4-BE49-F238E27FC236}">
                <a16:creationId xmlns:a16="http://schemas.microsoft.com/office/drawing/2014/main" id="{B89AFD87-703A-44F6-9316-FA96DFB59CA9}"/>
              </a:ext>
            </a:extLst>
          </p:cNvPr>
          <p:cNvSpPr txBox="1"/>
          <p:nvPr/>
        </p:nvSpPr>
        <p:spPr>
          <a:xfrm>
            <a:off x="506217" y="1596209"/>
            <a:ext cx="10766611" cy="952312"/>
          </a:xfrm>
          <a:prstGeom prst="rect">
            <a:avLst/>
          </a:prstGeom>
          <a:noFill/>
        </p:spPr>
        <p:txBody>
          <a:bodyPr wrap="square">
            <a:spAutoFit/>
          </a:bodyPr>
          <a:lstStyle/>
          <a:p>
            <a:pPr>
              <a:lnSpc>
                <a:spcPct val="120000"/>
              </a:lnSpc>
            </a:pPr>
            <a:r>
              <a:rPr lang="en-US" altLang="ko-KR" sz="1600" dirty="0">
                <a:solidFill>
                  <a:srgbClr val="222222"/>
                </a:solidFill>
                <a:effectLst/>
                <a:latin typeface="Times New Roman" panose="02020603050405020304" pitchFamily="18" charset="0"/>
                <a:ea typeface="맑은 고딕" panose="020B0503020000020004" pitchFamily="50" charset="-127"/>
              </a:rPr>
              <a:t>- To explore the factors influencing the medical expenses of the elderly</a:t>
            </a:r>
          </a:p>
          <a:p>
            <a:pPr>
              <a:lnSpc>
                <a:spcPct val="120000"/>
              </a:lnSpc>
            </a:pPr>
            <a:r>
              <a:rPr lang="en-US" altLang="ko-KR" sz="1600" dirty="0">
                <a:solidFill>
                  <a:srgbClr val="222222"/>
                </a:solidFill>
                <a:latin typeface="Times New Roman" panose="02020603050405020304" pitchFamily="18" charset="0"/>
                <a:ea typeface="맑은 고딕" panose="020B0503020000020004" pitchFamily="50" charset="-127"/>
              </a:rPr>
              <a:t>- To spend efficient medical expenses in consideration of the individual's condition or surrounding situation</a:t>
            </a:r>
            <a:endParaRPr lang="en-US" altLang="ko-KR" sz="1600" dirty="0">
              <a:solidFill>
                <a:srgbClr val="222222"/>
              </a:solidFill>
              <a:effectLst/>
              <a:latin typeface="Times New Roman" panose="02020603050405020304" pitchFamily="18" charset="0"/>
              <a:ea typeface="맑은 고딕" panose="020B0503020000020004" pitchFamily="50" charset="-127"/>
            </a:endParaRPr>
          </a:p>
          <a:p>
            <a:pPr>
              <a:lnSpc>
                <a:spcPct val="120000"/>
              </a:lnSpc>
            </a:pPr>
            <a:r>
              <a:rPr lang="en-US" altLang="ko-KR" sz="1600" dirty="0">
                <a:solidFill>
                  <a:srgbClr val="222222"/>
                </a:solidFill>
                <a:latin typeface="Times New Roman" panose="02020603050405020304" pitchFamily="18" charset="0"/>
                <a:ea typeface="맑은 고딕" panose="020B0503020000020004" pitchFamily="50" charset="-127"/>
              </a:rPr>
              <a:t>* Factors that could affect medical expenses were selected as demographic/socioeconomic/health-related factors.</a:t>
            </a:r>
            <a:endParaRPr lang="ko-KR" altLang="en-US" sz="1600" dirty="0"/>
          </a:p>
        </p:txBody>
      </p:sp>
      <p:grpSp>
        <p:nvGrpSpPr>
          <p:cNvPr id="30" name="그룹 29">
            <a:extLst>
              <a:ext uri="{FF2B5EF4-FFF2-40B4-BE49-F238E27FC236}">
                <a16:creationId xmlns:a16="http://schemas.microsoft.com/office/drawing/2014/main" id="{88587FCB-FDE9-4BB5-BE0D-5C6ECA465929}"/>
              </a:ext>
            </a:extLst>
          </p:cNvPr>
          <p:cNvGrpSpPr/>
          <p:nvPr/>
        </p:nvGrpSpPr>
        <p:grpSpPr>
          <a:xfrm>
            <a:off x="2026812" y="3030815"/>
            <a:ext cx="1508725" cy="1508725"/>
            <a:chOff x="1017637" y="4389947"/>
            <a:chExt cx="1705897" cy="1705897"/>
          </a:xfrm>
        </p:grpSpPr>
        <p:sp>
          <p:nvSpPr>
            <p:cNvPr id="22" name="타원 21">
              <a:extLst>
                <a:ext uri="{FF2B5EF4-FFF2-40B4-BE49-F238E27FC236}">
                  <a16:creationId xmlns:a16="http://schemas.microsoft.com/office/drawing/2014/main" id="{D146751B-82D7-4D1B-BE4D-1AEC5E5FD0D8}"/>
                </a:ext>
              </a:extLst>
            </p:cNvPr>
            <p:cNvSpPr/>
            <p:nvPr/>
          </p:nvSpPr>
          <p:spPr>
            <a:xfrm>
              <a:off x="1017637"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23" name="TextBox 22">
              <a:extLst>
                <a:ext uri="{FF2B5EF4-FFF2-40B4-BE49-F238E27FC236}">
                  <a16:creationId xmlns:a16="http://schemas.microsoft.com/office/drawing/2014/main" id="{F62AEF4E-B5E9-4A72-932E-49CAFCF51772}"/>
                </a:ext>
              </a:extLst>
            </p:cNvPr>
            <p:cNvSpPr txBox="1"/>
            <p:nvPr/>
          </p:nvSpPr>
          <p:spPr>
            <a:xfrm>
              <a:off x="1213215" y="4892031"/>
              <a:ext cx="1303562" cy="700576"/>
            </a:xfrm>
            <a:prstGeom prst="rect">
              <a:avLst/>
            </a:prstGeom>
            <a:noFill/>
          </p:spPr>
          <p:txBody>
            <a:bodyPr wrap="none" rtlCol="0">
              <a:spAutoFit/>
            </a:bodyPr>
            <a:lstStyle/>
            <a:p>
              <a:pPr algn="ctr">
                <a:lnSpc>
                  <a:spcPct val="130000"/>
                </a:lnSpc>
              </a:pPr>
              <a:r>
                <a:rPr lang="en-US" altLang="ko-KR" sz="1600" dirty="0">
                  <a:latin typeface="Times New Roman" panose="02020603050405020304" pitchFamily="18" charset="0"/>
                  <a:ea typeface="a옛날사진관4" panose="02020600000000000000" pitchFamily="18" charset="-127"/>
                  <a:cs typeface="Times New Roman" panose="02020603050405020304" pitchFamily="18" charset="0"/>
                </a:rPr>
                <a:t>Demographic</a:t>
              </a:r>
            </a:p>
            <a:p>
              <a:pPr algn="ctr">
                <a:lnSpc>
                  <a:spcPct val="130000"/>
                </a:lnSpc>
              </a:pPr>
              <a:r>
                <a:rPr lang="en-US" altLang="ko-KR" sz="1600" dirty="0">
                  <a:latin typeface="Times New Roman" panose="02020603050405020304" pitchFamily="18" charset="0"/>
                  <a:ea typeface="a옛날사진관4" panose="02020600000000000000" pitchFamily="18" charset="-127"/>
                  <a:cs typeface="Times New Roman" panose="02020603050405020304" pitchFamily="18" charset="0"/>
                </a:rPr>
                <a:t>Factors</a:t>
              </a:r>
              <a:endParaRPr lang="ko-KR" altLang="en-US" sz="16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29" name="그룹 28">
            <a:extLst>
              <a:ext uri="{FF2B5EF4-FFF2-40B4-BE49-F238E27FC236}">
                <a16:creationId xmlns:a16="http://schemas.microsoft.com/office/drawing/2014/main" id="{58A576DB-8AA8-4BB3-A5F6-3666B9A8AA3F}"/>
              </a:ext>
            </a:extLst>
          </p:cNvPr>
          <p:cNvGrpSpPr/>
          <p:nvPr/>
        </p:nvGrpSpPr>
        <p:grpSpPr>
          <a:xfrm>
            <a:off x="3249467" y="4943739"/>
            <a:ext cx="1508725" cy="1508725"/>
            <a:chOff x="3664888" y="4389947"/>
            <a:chExt cx="1705897" cy="1705897"/>
          </a:xfrm>
        </p:grpSpPr>
        <p:sp>
          <p:nvSpPr>
            <p:cNvPr id="25" name="타원 24">
              <a:extLst>
                <a:ext uri="{FF2B5EF4-FFF2-40B4-BE49-F238E27FC236}">
                  <a16:creationId xmlns:a16="http://schemas.microsoft.com/office/drawing/2014/main" id="{A7EBC739-7100-4298-AD40-3211E5F4E609}"/>
                </a:ext>
              </a:extLst>
            </p:cNvPr>
            <p:cNvSpPr/>
            <p:nvPr/>
          </p:nvSpPr>
          <p:spPr>
            <a:xfrm>
              <a:off x="3664888" y="4389947"/>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26" name="TextBox 25">
              <a:extLst>
                <a:ext uri="{FF2B5EF4-FFF2-40B4-BE49-F238E27FC236}">
                  <a16:creationId xmlns:a16="http://schemas.microsoft.com/office/drawing/2014/main" id="{D1798566-D7C3-4DCF-BA0C-FF6C75CBDD4F}"/>
                </a:ext>
              </a:extLst>
            </p:cNvPr>
            <p:cNvSpPr txBox="1"/>
            <p:nvPr/>
          </p:nvSpPr>
          <p:spPr>
            <a:xfrm>
              <a:off x="3836399" y="4892607"/>
              <a:ext cx="1362873" cy="700576"/>
            </a:xfrm>
            <a:prstGeom prst="rect">
              <a:avLst/>
            </a:prstGeom>
          </p:spPr>
          <p:txBody>
            <a:bodyPr wrap="none" rtlCol="0">
              <a:spAutoFit/>
            </a:bodyPr>
            <a:lstStyle/>
            <a:p>
              <a:pPr algn="ctr">
                <a:lnSpc>
                  <a:spcPct val="130000"/>
                </a:lnSpc>
              </a:pPr>
              <a:r>
                <a:rPr lang="en-US" altLang="ko-KR" sz="1600" dirty="0">
                  <a:latin typeface="Times New Roman" panose="02020603050405020304" pitchFamily="18" charset="0"/>
                  <a:ea typeface="a옛날사진관4" panose="02020600000000000000" pitchFamily="18" charset="-127"/>
                  <a:cs typeface="Times New Roman" panose="02020603050405020304" pitchFamily="18" charset="0"/>
                </a:rPr>
                <a:t>Health-related</a:t>
              </a:r>
            </a:p>
            <a:p>
              <a:pPr algn="ctr">
                <a:lnSpc>
                  <a:spcPct val="130000"/>
                </a:lnSpc>
              </a:pPr>
              <a:r>
                <a:rPr lang="en-US" altLang="ko-KR" sz="1600" dirty="0">
                  <a:latin typeface="Times New Roman" panose="02020603050405020304" pitchFamily="18" charset="0"/>
                  <a:ea typeface="a옛날사진관4" panose="02020600000000000000" pitchFamily="18" charset="-127"/>
                  <a:cs typeface="Times New Roman" panose="02020603050405020304" pitchFamily="18" charset="0"/>
                </a:rPr>
                <a:t>Factors</a:t>
              </a:r>
              <a:endParaRPr lang="ko-KR" altLang="en-US" sz="16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grpSp>
        <p:nvGrpSpPr>
          <p:cNvPr id="28" name="그룹 27">
            <a:extLst>
              <a:ext uri="{FF2B5EF4-FFF2-40B4-BE49-F238E27FC236}">
                <a16:creationId xmlns:a16="http://schemas.microsoft.com/office/drawing/2014/main" id="{AC90FB9E-5163-4FD1-8845-D93B9562A343}"/>
              </a:ext>
            </a:extLst>
          </p:cNvPr>
          <p:cNvGrpSpPr/>
          <p:nvPr/>
        </p:nvGrpSpPr>
        <p:grpSpPr>
          <a:xfrm>
            <a:off x="4503805" y="3030305"/>
            <a:ext cx="1508725" cy="1508725"/>
            <a:chOff x="6821217" y="4389946"/>
            <a:chExt cx="1705897" cy="1705897"/>
          </a:xfrm>
        </p:grpSpPr>
        <p:sp>
          <p:nvSpPr>
            <p:cNvPr id="24" name="타원 23">
              <a:extLst>
                <a:ext uri="{FF2B5EF4-FFF2-40B4-BE49-F238E27FC236}">
                  <a16:creationId xmlns:a16="http://schemas.microsoft.com/office/drawing/2014/main" id="{5148FDAD-8984-4C7A-8514-1B4B84D114FA}"/>
                </a:ext>
              </a:extLst>
            </p:cNvPr>
            <p:cNvSpPr/>
            <p:nvPr/>
          </p:nvSpPr>
          <p:spPr>
            <a:xfrm>
              <a:off x="6821217" y="4389946"/>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27" name="TextBox 26">
              <a:extLst>
                <a:ext uri="{FF2B5EF4-FFF2-40B4-BE49-F238E27FC236}">
                  <a16:creationId xmlns:a16="http://schemas.microsoft.com/office/drawing/2014/main" id="{4B158511-A6D0-41C9-8982-BE98BA4F1AA3}"/>
                </a:ext>
              </a:extLst>
            </p:cNvPr>
            <p:cNvSpPr txBox="1"/>
            <p:nvPr/>
          </p:nvSpPr>
          <p:spPr>
            <a:xfrm>
              <a:off x="6960495" y="4892606"/>
              <a:ext cx="1452642" cy="700576"/>
            </a:xfrm>
            <a:prstGeom prst="rect">
              <a:avLst/>
            </a:prstGeom>
          </p:spPr>
          <p:txBody>
            <a:bodyPr wrap="none" rtlCol="0">
              <a:spAutoFit/>
            </a:bodyPr>
            <a:lstStyle/>
            <a:p>
              <a:pPr algn="ctr">
                <a:lnSpc>
                  <a:spcPct val="130000"/>
                </a:lnSpc>
              </a:pPr>
              <a:r>
                <a:rPr lang="en-US" altLang="ko-KR" sz="1600" dirty="0">
                  <a:latin typeface="Times New Roman" panose="02020603050405020304" pitchFamily="18" charset="0"/>
                  <a:ea typeface="a옛날사진관4" panose="02020600000000000000" pitchFamily="18" charset="-127"/>
                  <a:cs typeface="Times New Roman" panose="02020603050405020304" pitchFamily="18" charset="0"/>
                </a:rPr>
                <a:t>Socioeconomic</a:t>
              </a:r>
            </a:p>
            <a:p>
              <a:pPr algn="ctr">
                <a:lnSpc>
                  <a:spcPct val="130000"/>
                </a:lnSpc>
              </a:pPr>
              <a:r>
                <a:rPr lang="en-US" altLang="ko-KR" sz="1600" dirty="0">
                  <a:latin typeface="Times New Roman" panose="02020603050405020304" pitchFamily="18" charset="0"/>
                  <a:ea typeface="a옛날사진관4" panose="02020600000000000000" pitchFamily="18" charset="-127"/>
                  <a:cs typeface="Times New Roman" panose="02020603050405020304" pitchFamily="18" charset="0"/>
                </a:rPr>
                <a:t>Factors</a:t>
              </a:r>
              <a:endParaRPr lang="ko-KR" altLang="en-US" sz="16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sp>
        <p:nvSpPr>
          <p:cNvPr id="31" name="직사각형 30">
            <a:extLst>
              <a:ext uri="{FF2B5EF4-FFF2-40B4-BE49-F238E27FC236}">
                <a16:creationId xmlns:a16="http://schemas.microsoft.com/office/drawing/2014/main" id="{37C6E1BC-22A0-41F7-A45A-36E975154BE2}"/>
              </a:ext>
            </a:extLst>
          </p:cNvPr>
          <p:cNvSpPr/>
          <p:nvPr/>
        </p:nvSpPr>
        <p:spPr>
          <a:xfrm>
            <a:off x="3869458" y="4151651"/>
            <a:ext cx="493391" cy="461665"/>
          </a:xfrm>
          <a:prstGeom prst="rect">
            <a:avLst/>
          </a:prstGeom>
        </p:spPr>
        <p:txBody>
          <a:bodyPr wrap="square">
            <a:spAutoFit/>
          </a:bodyPr>
          <a:lstStyle/>
          <a:p>
            <a:r>
              <a:rPr lang="en-US" altLang="ko-KR" sz="2400" dirty="0">
                <a:latin typeface="a옛날사진관4" panose="02020600000000000000" pitchFamily="18" charset="-127"/>
                <a:ea typeface="a옛날사진관4" panose="02020600000000000000" pitchFamily="18" charset="-127"/>
                <a:cs typeface="KoPubWorld돋움체 Bold" panose="00000800000000000000" pitchFamily="2" charset="-127"/>
              </a:rPr>
              <a:t>+</a:t>
            </a:r>
            <a:endParaRPr lang="ko-KR" altLang="en-US" sz="2400" dirty="0">
              <a:latin typeface="a옛날사진관4" panose="02020600000000000000" pitchFamily="18" charset="-127"/>
              <a:ea typeface="a옛날사진관4" panose="02020600000000000000" pitchFamily="18" charset="-127"/>
              <a:cs typeface="KoPubWorld돋움체 Light" panose="00000300000000000000" pitchFamily="2" charset="-127"/>
            </a:endParaRPr>
          </a:p>
        </p:txBody>
      </p:sp>
      <p:cxnSp>
        <p:nvCxnSpPr>
          <p:cNvPr id="32" name="직선 화살표 연결선 31">
            <a:extLst>
              <a:ext uri="{FF2B5EF4-FFF2-40B4-BE49-F238E27FC236}">
                <a16:creationId xmlns:a16="http://schemas.microsoft.com/office/drawing/2014/main" id="{EE9C37E3-B488-4370-90E2-3D1B897F9E19}"/>
              </a:ext>
            </a:extLst>
          </p:cNvPr>
          <p:cNvCxnSpPr>
            <a:cxnSpLocks/>
          </p:cNvCxnSpPr>
          <p:nvPr/>
        </p:nvCxnSpPr>
        <p:spPr>
          <a:xfrm>
            <a:off x="6272980" y="4636842"/>
            <a:ext cx="648929" cy="0"/>
          </a:xfrm>
          <a:prstGeom prst="straightConnector1">
            <a:avLst/>
          </a:prstGeom>
          <a:ln w="66675" cap="sq"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그룹 32">
            <a:extLst>
              <a:ext uri="{FF2B5EF4-FFF2-40B4-BE49-F238E27FC236}">
                <a16:creationId xmlns:a16="http://schemas.microsoft.com/office/drawing/2014/main" id="{34E42C8D-239C-4BC9-8468-9889583A2CDB}"/>
              </a:ext>
            </a:extLst>
          </p:cNvPr>
          <p:cNvGrpSpPr/>
          <p:nvPr/>
        </p:nvGrpSpPr>
        <p:grpSpPr>
          <a:xfrm>
            <a:off x="7526198" y="3328899"/>
            <a:ext cx="2466017" cy="2466017"/>
            <a:chOff x="6754044" y="4509583"/>
            <a:chExt cx="1705897" cy="1705897"/>
          </a:xfrm>
        </p:grpSpPr>
        <p:sp>
          <p:nvSpPr>
            <p:cNvPr id="34" name="타원 33">
              <a:extLst>
                <a:ext uri="{FF2B5EF4-FFF2-40B4-BE49-F238E27FC236}">
                  <a16:creationId xmlns:a16="http://schemas.microsoft.com/office/drawing/2014/main" id="{BEDF0699-AB25-4CC9-9770-7AC14BA45806}"/>
                </a:ext>
              </a:extLst>
            </p:cNvPr>
            <p:cNvSpPr/>
            <p:nvPr/>
          </p:nvSpPr>
          <p:spPr>
            <a:xfrm>
              <a:off x="6754044" y="4509583"/>
              <a:ext cx="1705897" cy="1705897"/>
            </a:xfrm>
            <a:prstGeom prst="ellipse">
              <a:avLst/>
            </a:prstGeom>
            <a:solidFill>
              <a:schemeClr val="bg1"/>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옛날사진관4" panose="02020600000000000000" pitchFamily="18" charset="-127"/>
                <a:ea typeface="a옛날사진관4" panose="02020600000000000000" pitchFamily="18" charset="-127"/>
              </a:endParaRPr>
            </a:p>
          </p:txBody>
        </p:sp>
        <p:sp>
          <p:nvSpPr>
            <p:cNvPr id="35" name="TextBox 34">
              <a:extLst>
                <a:ext uri="{FF2B5EF4-FFF2-40B4-BE49-F238E27FC236}">
                  <a16:creationId xmlns:a16="http://schemas.microsoft.com/office/drawing/2014/main" id="{0A1278CE-409B-44B1-9523-B47B690D5276}"/>
                </a:ext>
              </a:extLst>
            </p:cNvPr>
            <p:cNvSpPr txBox="1"/>
            <p:nvPr/>
          </p:nvSpPr>
          <p:spPr>
            <a:xfrm>
              <a:off x="7210682" y="4962160"/>
              <a:ext cx="792623" cy="614681"/>
            </a:xfrm>
            <a:prstGeom prst="rect">
              <a:avLst/>
            </a:prstGeom>
          </p:spPr>
          <p:txBody>
            <a:bodyPr wrap="none" rtlCol="0">
              <a:spAutoFit/>
            </a:bodyPr>
            <a:lstStyle/>
            <a:p>
              <a:pPr algn="ctr">
                <a:lnSpc>
                  <a:spcPct val="130000"/>
                </a:lnSpc>
              </a:pPr>
              <a:r>
                <a:rPr lang="en-US" altLang="ko-KR" sz="2400" dirty="0">
                  <a:latin typeface="Times New Roman" panose="02020603050405020304" pitchFamily="18" charset="0"/>
                  <a:ea typeface="a옛날사진관4" panose="02020600000000000000" pitchFamily="18" charset="-127"/>
                  <a:cs typeface="Times New Roman" panose="02020603050405020304" pitchFamily="18" charset="0"/>
                </a:rPr>
                <a:t>Medical</a:t>
              </a:r>
            </a:p>
            <a:p>
              <a:pPr algn="ctr">
                <a:lnSpc>
                  <a:spcPct val="130000"/>
                </a:lnSpc>
              </a:pPr>
              <a:r>
                <a:rPr lang="en-US" altLang="ko-KR" sz="2400" dirty="0">
                  <a:latin typeface="Times New Roman" panose="02020603050405020304" pitchFamily="18" charset="0"/>
                  <a:ea typeface="a옛날사진관4" panose="02020600000000000000" pitchFamily="18" charset="-127"/>
                  <a:cs typeface="Times New Roman" panose="02020603050405020304" pitchFamily="18" charset="0"/>
                </a:rPr>
                <a:t>expenses</a:t>
              </a:r>
              <a:endParaRPr lang="ko-KR" altLang="en-US" sz="2400" dirty="0">
                <a:latin typeface="Times New Roman" panose="02020603050405020304" pitchFamily="18" charset="0"/>
                <a:ea typeface="a옛날사진관4" panose="02020600000000000000" pitchFamily="18" charset="-127"/>
                <a:cs typeface="Times New Roman" panose="02020603050405020304" pitchFamily="18" charset="0"/>
              </a:endParaRPr>
            </a:p>
          </p:txBody>
        </p:sp>
      </p:grpSp>
      <p:sp>
        <p:nvSpPr>
          <p:cNvPr id="19" name="TextBox 18">
            <a:extLst>
              <a:ext uri="{FF2B5EF4-FFF2-40B4-BE49-F238E27FC236}">
                <a16:creationId xmlns:a16="http://schemas.microsoft.com/office/drawing/2014/main" id="{2846B6F3-3F91-44D4-BEC4-0E158812D46B}"/>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5</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415127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2B981-DAAD-4F35-AB7D-F3891B82CD17}"/>
              </a:ext>
            </a:extLst>
          </p:cNvPr>
          <p:cNvSpPr txBox="1"/>
          <p:nvPr/>
        </p:nvSpPr>
        <p:spPr>
          <a:xfrm>
            <a:off x="167148" y="1148649"/>
            <a:ext cx="1740309" cy="400110"/>
          </a:xfrm>
          <a:prstGeom prst="rect">
            <a:avLst/>
          </a:prstGeom>
          <a:noFill/>
        </p:spPr>
        <p:txBody>
          <a:bodyPr wrap="square" rtlCol="0">
            <a:spAutoFit/>
          </a:bodyPr>
          <a:lstStyle/>
          <a:p>
            <a:pPr algn="ctr">
              <a:spcBef>
                <a:spcPts val="1200"/>
              </a:spcBef>
            </a:pPr>
            <a:r>
              <a:rPr lang="en-US" altLang="ko-KR" sz="2000" dirty="0">
                <a:latin typeface="Times New Roman" panose="02020603050405020304" pitchFamily="18" charset="0"/>
                <a:ea typeface="조선일보명조" panose="02030304000000000000" pitchFamily="18" charset="-127"/>
                <a:cs typeface="Times New Roman" panose="02020603050405020304" pitchFamily="18" charset="0"/>
              </a:rPr>
              <a:t>[ Procedure ]</a:t>
            </a:r>
          </a:p>
        </p:txBody>
      </p:sp>
      <p:pic>
        <p:nvPicPr>
          <p:cNvPr id="6" name="그림 5">
            <a:extLst>
              <a:ext uri="{FF2B5EF4-FFF2-40B4-BE49-F238E27FC236}">
                <a16:creationId xmlns:a16="http://schemas.microsoft.com/office/drawing/2014/main" id="{F332053D-16CE-4B35-A3F4-B5F10B0D7892}"/>
              </a:ext>
            </a:extLst>
          </p:cNvPr>
          <p:cNvPicPr>
            <a:picLocks noChangeAspect="1"/>
          </p:cNvPicPr>
          <p:nvPr/>
        </p:nvPicPr>
        <p:blipFill>
          <a:blip r:embed="rId3"/>
          <a:stretch>
            <a:fillRect/>
          </a:stretch>
        </p:blipFill>
        <p:spPr>
          <a:xfrm>
            <a:off x="1797091" y="2160775"/>
            <a:ext cx="8597818" cy="1268225"/>
          </a:xfrm>
          <a:prstGeom prst="rect">
            <a:avLst/>
          </a:prstGeom>
        </p:spPr>
      </p:pic>
      <p:sp>
        <p:nvSpPr>
          <p:cNvPr id="7" name="TextBox 6">
            <a:extLst>
              <a:ext uri="{FF2B5EF4-FFF2-40B4-BE49-F238E27FC236}">
                <a16:creationId xmlns:a16="http://schemas.microsoft.com/office/drawing/2014/main" id="{02CEE9F1-6906-473E-ABBC-1904A40CF7EA}"/>
              </a:ext>
            </a:extLst>
          </p:cNvPr>
          <p:cNvSpPr txBox="1"/>
          <p:nvPr/>
        </p:nvSpPr>
        <p:spPr>
          <a:xfrm>
            <a:off x="1754914" y="3967030"/>
            <a:ext cx="8682172" cy="2241704"/>
          </a:xfrm>
          <a:prstGeom prst="rect">
            <a:avLst/>
          </a:prstGeom>
          <a:noFill/>
        </p:spPr>
        <p:txBody>
          <a:bodyPr wrap="square">
            <a:spAutoFit/>
          </a:bodyPr>
          <a:lstStyle/>
          <a:p>
            <a:pPr>
              <a:lnSpc>
                <a:spcPct val="120000"/>
              </a:lnSpc>
            </a:pPr>
            <a:r>
              <a:rPr lang="en-US" altLang="ko-KR" dirty="0">
                <a:solidFill>
                  <a:srgbClr val="222222"/>
                </a:solidFill>
                <a:effectLst/>
                <a:latin typeface="Times New Roman" panose="02020603050405020304" pitchFamily="18" charset="0"/>
                <a:ea typeface="맑은 고딕" panose="020B0503020000020004" pitchFamily="50" charset="-127"/>
              </a:rPr>
              <a:t>1. Establishing the direction of t</a:t>
            </a:r>
            <a:r>
              <a:rPr lang="en-US" altLang="ko-KR" dirty="0">
                <a:solidFill>
                  <a:srgbClr val="222222"/>
                </a:solidFill>
                <a:latin typeface="Times New Roman" panose="02020603050405020304" pitchFamily="18" charset="0"/>
                <a:ea typeface="맑은 고딕" panose="020B0503020000020004" pitchFamily="50" charset="-127"/>
              </a:rPr>
              <a:t>he research through examining the data provided by Kaggle</a:t>
            </a:r>
          </a:p>
          <a:p>
            <a:pPr>
              <a:lnSpc>
                <a:spcPct val="120000"/>
              </a:lnSpc>
            </a:pPr>
            <a:endParaRPr lang="en-US" altLang="ko-KR" sz="700" dirty="0">
              <a:solidFill>
                <a:srgbClr val="222222"/>
              </a:solidFill>
              <a:effectLst/>
              <a:latin typeface="Times New Roman" panose="02020603050405020304" pitchFamily="18" charset="0"/>
              <a:ea typeface="맑은 고딕" panose="020B0503020000020004" pitchFamily="50" charset="-127"/>
            </a:endParaRPr>
          </a:p>
          <a:p>
            <a:pPr>
              <a:lnSpc>
                <a:spcPct val="120000"/>
              </a:lnSpc>
            </a:pPr>
            <a:r>
              <a:rPr lang="en-US" altLang="ko-KR" dirty="0">
                <a:solidFill>
                  <a:srgbClr val="222222"/>
                </a:solidFill>
                <a:latin typeface="Times New Roman" panose="02020603050405020304" pitchFamily="18" charset="0"/>
                <a:ea typeface="맑은 고딕" panose="020B0503020000020004" pitchFamily="50" charset="-127"/>
              </a:rPr>
              <a:t>2. Looking for statistical data and performing literature survey</a:t>
            </a:r>
          </a:p>
          <a:p>
            <a:pPr>
              <a:lnSpc>
                <a:spcPct val="120000"/>
              </a:lnSpc>
            </a:pPr>
            <a:endParaRPr lang="en-US" altLang="ko-KR" sz="700" dirty="0">
              <a:solidFill>
                <a:srgbClr val="222222"/>
              </a:solidFill>
              <a:latin typeface="Times New Roman" panose="02020603050405020304" pitchFamily="18" charset="0"/>
              <a:ea typeface="맑은 고딕" panose="020B0503020000020004" pitchFamily="50" charset="-127"/>
            </a:endParaRPr>
          </a:p>
          <a:p>
            <a:pPr>
              <a:lnSpc>
                <a:spcPct val="120000"/>
              </a:lnSpc>
            </a:pPr>
            <a:r>
              <a:rPr lang="en-US" altLang="ko-KR" dirty="0">
                <a:solidFill>
                  <a:srgbClr val="222222"/>
                </a:solidFill>
                <a:latin typeface="Times New Roman" panose="02020603050405020304" pitchFamily="18" charset="0"/>
                <a:ea typeface="맑은 고딕" panose="020B0503020000020004" pitchFamily="50" charset="-127"/>
              </a:rPr>
              <a:t>3. Preprocessing data</a:t>
            </a:r>
          </a:p>
          <a:p>
            <a:pPr>
              <a:lnSpc>
                <a:spcPct val="120000"/>
              </a:lnSpc>
            </a:pPr>
            <a:endParaRPr lang="en-US" altLang="ko-KR" sz="700" dirty="0">
              <a:solidFill>
                <a:srgbClr val="222222"/>
              </a:solidFill>
              <a:latin typeface="Times New Roman" panose="02020603050405020304" pitchFamily="18" charset="0"/>
              <a:ea typeface="맑은 고딕" panose="020B0503020000020004" pitchFamily="50" charset="-127"/>
            </a:endParaRPr>
          </a:p>
          <a:p>
            <a:pPr>
              <a:lnSpc>
                <a:spcPct val="120000"/>
              </a:lnSpc>
            </a:pPr>
            <a:r>
              <a:rPr lang="en-US" altLang="ko-KR" dirty="0">
                <a:solidFill>
                  <a:srgbClr val="222222"/>
                </a:solidFill>
                <a:latin typeface="Times New Roman" panose="02020603050405020304" pitchFamily="18" charset="0"/>
                <a:ea typeface="맑은 고딕" panose="020B0503020000020004" pitchFamily="50" charset="-127"/>
              </a:rPr>
              <a:t>4. Conducting a </a:t>
            </a:r>
            <a:r>
              <a:rPr lang="en-US" altLang="ko-KR" dirty="0">
                <a:solidFill>
                  <a:srgbClr val="222222"/>
                </a:solidFill>
                <a:effectLst/>
                <a:latin typeface="Times New Roman" panose="02020603050405020304" pitchFamily="18" charset="0"/>
                <a:ea typeface="맑은 고딕" panose="020B0503020000020004" pitchFamily="50" charset="-127"/>
              </a:rPr>
              <a:t>multi-regression analysis with R to design and validate the model</a:t>
            </a:r>
          </a:p>
          <a:p>
            <a:pPr>
              <a:lnSpc>
                <a:spcPct val="120000"/>
              </a:lnSpc>
            </a:pPr>
            <a:endParaRPr lang="en-US" altLang="ko-KR" sz="700" dirty="0">
              <a:solidFill>
                <a:srgbClr val="222222"/>
              </a:solidFill>
              <a:effectLst/>
              <a:latin typeface="Times New Roman" panose="02020603050405020304" pitchFamily="18" charset="0"/>
              <a:ea typeface="맑은 고딕" panose="020B0503020000020004" pitchFamily="50" charset="-127"/>
            </a:endParaRPr>
          </a:p>
          <a:p>
            <a:pPr>
              <a:lnSpc>
                <a:spcPct val="120000"/>
              </a:lnSpc>
            </a:pPr>
            <a:r>
              <a:rPr lang="en-US" altLang="ko-KR" dirty="0">
                <a:solidFill>
                  <a:srgbClr val="222222"/>
                </a:solidFill>
                <a:latin typeface="Times New Roman" panose="02020603050405020304" pitchFamily="18" charset="0"/>
                <a:ea typeface="맑은 고딕" panose="020B0503020000020004" pitchFamily="50" charset="-127"/>
              </a:rPr>
              <a:t>5. Interpreting the results</a:t>
            </a:r>
            <a:endParaRPr lang="ko-KR" altLang="en-US" dirty="0"/>
          </a:p>
        </p:txBody>
      </p:sp>
      <p:sp>
        <p:nvSpPr>
          <p:cNvPr id="5" name="TextBox 4">
            <a:extLst>
              <a:ext uri="{FF2B5EF4-FFF2-40B4-BE49-F238E27FC236}">
                <a16:creationId xmlns:a16="http://schemas.microsoft.com/office/drawing/2014/main" id="{61CD5052-2BB1-4A4B-8383-1FE09A8AA465}"/>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6</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271384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52F14679-AFCC-438A-ACFA-1693CADB1C1E}"/>
              </a:ext>
            </a:extLst>
          </p:cNvPr>
          <p:cNvPicPr>
            <a:picLocks noChangeAspect="1"/>
          </p:cNvPicPr>
          <p:nvPr/>
        </p:nvPicPr>
        <p:blipFill>
          <a:blip r:embed="rId3"/>
          <a:stretch>
            <a:fillRect/>
          </a:stretch>
        </p:blipFill>
        <p:spPr>
          <a:xfrm>
            <a:off x="2226701" y="1856345"/>
            <a:ext cx="7738596" cy="3361949"/>
          </a:xfrm>
          <a:prstGeom prst="rect">
            <a:avLst/>
          </a:prstGeom>
        </p:spPr>
      </p:pic>
      <p:sp>
        <p:nvSpPr>
          <p:cNvPr id="6" name="TextBox 5">
            <a:extLst>
              <a:ext uri="{FF2B5EF4-FFF2-40B4-BE49-F238E27FC236}">
                <a16:creationId xmlns:a16="http://schemas.microsoft.com/office/drawing/2014/main" id="{D574B4D0-9BA6-4BC1-A6DF-AE17D08F7C8B}"/>
              </a:ext>
            </a:extLst>
          </p:cNvPr>
          <p:cNvSpPr txBox="1"/>
          <p:nvPr/>
        </p:nvSpPr>
        <p:spPr>
          <a:xfrm>
            <a:off x="4580537" y="6347393"/>
            <a:ext cx="3030926" cy="307777"/>
          </a:xfrm>
          <a:prstGeom prst="rect">
            <a:avLst/>
          </a:prstGeom>
          <a:noFill/>
        </p:spPr>
        <p:txBody>
          <a:bodyPr wrap="square">
            <a:spAutoFit/>
          </a:bodyPr>
          <a:lstStyle/>
          <a:p>
            <a:r>
              <a:rPr lang="en-US" altLang="ko-KR" sz="1400" dirty="0">
                <a:latin typeface="Times New Roman" panose="02020603050405020304" pitchFamily="18" charset="0"/>
                <a:ea typeface="굴림" panose="020B0600000101010101" pitchFamily="50" charset="-127"/>
              </a:rPr>
              <a:t>Table2. </a:t>
            </a:r>
            <a:r>
              <a:rPr lang="en-US" altLang="ko-KR" sz="1400" dirty="0">
                <a:effectLst/>
                <a:latin typeface="Times New Roman" panose="02020603050405020304" pitchFamily="18" charset="0"/>
                <a:ea typeface="굴림" panose="020B0600000101010101" pitchFamily="50" charset="-127"/>
              </a:rPr>
              <a:t>Comparison of literature survey</a:t>
            </a:r>
            <a:endParaRPr lang="ko-KR" altLang="en-US"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94D05A2-8A12-4266-916B-4CF7B9422005}"/>
              </a:ext>
            </a:extLst>
          </p:cNvPr>
          <p:cNvSpPr txBox="1"/>
          <p:nvPr/>
        </p:nvSpPr>
        <p:spPr>
          <a:xfrm>
            <a:off x="2226701" y="5218294"/>
            <a:ext cx="7811602" cy="1061829"/>
          </a:xfrm>
          <a:prstGeom prst="rect">
            <a:avLst/>
          </a:prstGeom>
          <a:noFill/>
        </p:spPr>
        <p:txBody>
          <a:bodyPr wrap="square">
            <a:spAutoFit/>
          </a:bodyPr>
          <a:lstStyle/>
          <a:p>
            <a:pPr algn="r"/>
            <a:r>
              <a:rPr lang="en-US" altLang="ko-KR" sz="900" dirty="0">
                <a:effectLst/>
                <a:latin typeface="Times New Roman" panose="02020603050405020304" pitchFamily="18" charset="0"/>
                <a:ea typeface="굴림" panose="020B0600000101010101" pitchFamily="50" charset="-127"/>
              </a:rPr>
              <a:t>(</a:t>
            </a:r>
            <a:r>
              <a:rPr lang="en-US" altLang="ko-KR" sz="900" dirty="0">
                <a:effectLst/>
                <a:latin typeface="Times New Roman" panose="02020603050405020304" pitchFamily="18" charset="0"/>
                <a:ea typeface="맑은 고딕" panose="020B0503020000020004" pitchFamily="50" charset="-127"/>
              </a:rPr>
              <a:t>KHP = Korea Health Panel, ER = Emergency room, I = Inpatient, O = Outpatient</a:t>
            </a:r>
            <a:r>
              <a:rPr lang="en-US" altLang="ko-KR" sz="900" dirty="0">
                <a:effectLst/>
                <a:latin typeface="Times New Roman" panose="02020603050405020304" pitchFamily="18" charset="0"/>
                <a:ea typeface="굴림" panose="020B0600000101010101" pitchFamily="50" charset="-127"/>
              </a:rPr>
              <a:t>)</a:t>
            </a:r>
          </a:p>
          <a:p>
            <a:r>
              <a:rPr lang="en-US" altLang="ko-KR" sz="900" dirty="0">
                <a:effectLst/>
                <a:latin typeface="Times New Roman" panose="02020603050405020304" pitchFamily="18" charset="0"/>
                <a:ea typeface="굴림" panose="020B0600000101010101" pitchFamily="50" charset="-127"/>
              </a:rPr>
              <a:t>* </a:t>
            </a:r>
            <a:r>
              <a:rPr lang="en-US" altLang="ko-KR" sz="900" dirty="0" err="1">
                <a:effectLst/>
                <a:latin typeface="Times New Roman" panose="02020603050405020304" pitchFamily="18" charset="0"/>
                <a:ea typeface="굴림" panose="020B0600000101010101" pitchFamily="50" charset="-127"/>
              </a:rPr>
              <a:t>Chadol</a:t>
            </a:r>
            <a:r>
              <a:rPr lang="en-US" altLang="ko-KR" sz="900" dirty="0">
                <a:effectLst/>
                <a:latin typeface="Times New Roman" panose="02020603050405020304" pitchFamily="18" charset="0"/>
                <a:ea typeface="굴림" panose="020B0600000101010101" pitchFamily="50" charset="-127"/>
              </a:rPr>
              <a:t>: Naver blog owner(data marketing and study blog)</a:t>
            </a:r>
          </a:p>
          <a:p>
            <a:r>
              <a:rPr lang="en-US" altLang="ko-KR" sz="900" dirty="0">
                <a:latin typeface="Times New Roman" panose="02020603050405020304" pitchFamily="18" charset="0"/>
                <a:ea typeface="굴림" panose="020B0600000101010101" pitchFamily="50" charset="-127"/>
              </a:rPr>
              <a:t>* Hwang 2011(</a:t>
            </a:r>
            <a:r>
              <a:rPr lang="en-US" altLang="ko-KR" sz="900" dirty="0">
                <a:latin typeface="Times New Roman" panose="02020603050405020304" pitchFamily="18" charset="0"/>
                <a:ea typeface="맑은 고딕" panose="020B0503020000020004" pitchFamily="50" charset="-127"/>
              </a:rPr>
              <a:t>Ⅰ</a:t>
            </a:r>
            <a:r>
              <a:rPr lang="en-US" altLang="ko-KR" sz="900" dirty="0">
                <a:latin typeface="Times New Roman" panose="02020603050405020304" pitchFamily="18" charset="0"/>
                <a:ea typeface="굴림" panose="020B0600000101010101" pitchFamily="50" charset="-127"/>
              </a:rPr>
              <a:t>): </a:t>
            </a:r>
            <a:r>
              <a:rPr lang="en-US" altLang="ko-KR" sz="900" kern="100" dirty="0">
                <a:effectLst/>
                <a:latin typeface="Times New Roman" panose="02020603050405020304" pitchFamily="18" charset="0"/>
                <a:ea typeface="맑은 고딕" panose="020B0503020000020004" pitchFamily="50" charset="-127"/>
              </a:rPr>
              <a:t>Analysis of Factors Affecting Medical Expenditure by Generation</a:t>
            </a:r>
            <a:endParaRPr lang="en-US" altLang="ko-KR" sz="900" kern="100" dirty="0">
              <a:latin typeface="Times New Roman" panose="02020603050405020304" pitchFamily="18" charset="0"/>
              <a:ea typeface="굴림" panose="020B0600000101010101" pitchFamily="50" charset="-127"/>
            </a:endParaRPr>
          </a:p>
          <a:p>
            <a:r>
              <a:rPr lang="en-US" altLang="ko-KR" sz="900" kern="100" dirty="0">
                <a:latin typeface="Times New Roman" panose="02020603050405020304" pitchFamily="18" charset="0"/>
                <a:ea typeface="굴림" panose="020B0600000101010101" pitchFamily="50" charset="-127"/>
              </a:rPr>
              <a:t>* Hwang 2011(Ⅱ): </a:t>
            </a:r>
            <a:r>
              <a:rPr lang="en-US" altLang="ko-KR" sz="900" dirty="0">
                <a:effectLst/>
                <a:latin typeface="Times New Roman" panose="02020603050405020304" pitchFamily="18" charset="0"/>
                <a:ea typeface="맑은 고딕" panose="020B0503020000020004" pitchFamily="50" charset="-127"/>
              </a:rPr>
              <a:t>Health Service Utilization and Expenditure of the Elderly based on KHP</a:t>
            </a:r>
            <a:endParaRPr lang="en-US" altLang="ko-KR" sz="900" kern="100" dirty="0">
              <a:effectLst/>
              <a:latin typeface="Times New Roman" panose="02020603050405020304" pitchFamily="18" charset="0"/>
              <a:ea typeface="굴림" panose="020B0600000101010101" pitchFamily="50" charset="-127"/>
            </a:endParaRPr>
          </a:p>
          <a:p>
            <a:r>
              <a:rPr lang="en-US" altLang="ko-KR" sz="900" kern="100" dirty="0">
                <a:latin typeface="Times New Roman" panose="02020603050405020304" pitchFamily="18" charset="0"/>
                <a:ea typeface="굴림" panose="020B0600000101010101" pitchFamily="50" charset="-127"/>
              </a:rPr>
              <a:t>* Jung 2011: </a:t>
            </a:r>
            <a:r>
              <a:rPr lang="en-US" altLang="ko-KR" sz="900" dirty="0">
                <a:effectLst/>
                <a:latin typeface="Times New Roman" panose="02020603050405020304" pitchFamily="18" charset="0"/>
                <a:ea typeface="맑은 고딕" panose="020B0503020000020004" pitchFamily="50" charset="-127"/>
              </a:rPr>
              <a:t>A Report on the Korea Health Panel Survey: Health Care Utilizations and Out-of-Pocket Spending</a:t>
            </a:r>
          </a:p>
          <a:p>
            <a:r>
              <a:rPr lang="en-US" altLang="ko-KR" sz="900" dirty="0">
                <a:latin typeface="Times New Roman" panose="02020603050405020304" pitchFamily="18" charset="0"/>
                <a:ea typeface="맑은 고딕" panose="020B0503020000020004" pitchFamily="50" charset="-127"/>
              </a:rPr>
              <a:t>* KHPS 2018(Ⅰ): 2016 Korea Medical Panel Basic Analysis Report(Ⅰ)</a:t>
            </a:r>
          </a:p>
          <a:p>
            <a:r>
              <a:rPr lang="en-US" altLang="ko-KR" sz="900" dirty="0">
                <a:latin typeface="Times New Roman" panose="02020603050405020304" pitchFamily="18" charset="0"/>
                <a:ea typeface="맑은 고딕" panose="020B0503020000020004" pitchFamily="50" charset="-127"/>
              </a:rPr>
              <a:t>* KHPS 2018(Ⅱ): 2016 Korea Medical Panel Basic Analysis Report(Ⅱ)</a:t>
            </a:r>
            <a:endParaRPr lang="ko-KR" altLang="en-US" sz="900" dirty="0"/>
          </a:p>
        </p:txBody>
      </p:sp>
      <p:sp>
        <p:nvSpPr>
          <p:cNvPr id="7" name="TextBox 6">
            <a:extLst>
              <a:ext uri="{FF2B5EF4-FFF2-40B4-BE49-F238E27FC236}">
                <a16:creationId xmlns:a16="http://schemas.microsoft.com/office/drawing/2014/main" id="{E45EC314-9445-40B7-8FB3-735F8CD4B5AE}"/>
              </a:ext>
            </a:extLst>
          </p:cNvPr>
          <p:cNvSpPr txBox="1"/>
          <p:nvPr/>
        </p:nvSpPr>
        <p:spPr>
          <a:xfrm>
            <a:off x="712694" y="988262"/>
            <a:ext cx="10390372" cy="657488"/>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cs typeface="Times New Roman" panose="02020603050405020304" pitchFamily="18" charset="0"/>
              </a:rPr>
              <a:t>Continuity refers to whether one course of study affects the next.</a:t>
            </a:r>
          </a:p>
          <a:p>
            <a:pPr>
              <a:lnSpc>
                <a:spcPct val="120000"/>
              </a:lnSpc>
            </a:pPr>
            <a:r>
              <a:rPr lang="en-US" altLang="ko-KR" sz="1600" dirty="0">
                <a:latin typeface="Times New Roman" panose="02020603050405020304" pitchFamily="18" charset="0"/>
                <a:cs typeface="Times New Roman" panose="02020603050405020304" pitchFamily="18" charset="0"/>
              </a:rPr>
              <a:t>This study was conducted with </a:t>
            </a:r>
            <a:r>
              <a:rPr lang="en-US" altLang="ko-KR" sz="1600" dirty="0">
                <a:effectLst/>
                <a:latin typeface="Times New Roman" panose="02020603050405020304" pitchFamily="18" charset="0"/>
                <a:ea typeface="맑은 고딕" panose="020B0503020000020004" pitchFamily="50" charset="-127"/>
              </a:rPr>
              <a:t>aged 65 and over</a:t>
            </a:r>
            <a:r>
              <a:rPr lang="en-US" altLang="ko-KR" sz="1600" dirty="0">
                <a:latin typeface="Times New Roman" panose="02020603050405020304" pitchFamily="18" charset="0"/>
                <a:cs typeface="Times New Roman" panose="02020603050405020304" pitchFamily="18" charset="0"/>
              </a:rPr>
              <a:t>, and EDA was conducted for each of the three medical services. </a:t>
            </a:r>
          </a:p>
        </p:txBody>
      </p:sp>
      <p:sp>
        <p:nvSpPr>
          <p:cNvPr id="10" name="TextBox 9">
            <a:extLst>
              <a:ext uri="{FF2B5EF4-FFF2-40B4-BE49-F238E27FC236}">
                <a16:creationId xmlns:a16="http://schemas.microsoft.com/office/drawing/2014/main" id="{C350261B-B9F3-4132-9556-657E8BD94A13}"/>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7</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
        <p:nvSpPr>
          <p:cNvPr id="2" name="원형: 비어 있음 1">
            <a:extLst>
              <a:ext uri="{FF2B5EF4-FFF2-40B4-BE49-F238E27FC236}">
                <a16:creationId xmlns:a16="http://schemas.microsoft.com/office/drawing/2014/main" id="{A30FA3FB-EF09-4B84-9E2A-3C2638E2C410}"/>
              </a:ext>
            </a:extLst>
          </p:cNvPr>
          <p:cNvSpPr/>
          <p:nvPr/>
        </p:nvSpPr>
        <p:spPr>
          <a:xfrm>
            <a:off x="2163743" y="4762917"/>
            <a:ext cx="793522" cy="341645"/>
          </a:xfrm>
          <a:prstGeom prst="donut">
            <a:avLst>
              <a:gd name="adj" fmla="val 7821"/>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05698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FA5E9C55-B686-4A93-A99D-06DF22D606BB}"/>
              </a:ext>
            </a:extLst>
          </p:cNvPr>
          <p:cNvPicPr>
            <a:picLocks noChangeAspect="1"/>
          </p:cNvPicPr>
          <p:nvPr/>
        </p:nvPicPr>
        <p:blipFill>
          <a:blip r:embed="rId2"/>
          <a:stretch>
            <a:fillRect/>
          </a:stretch>
        </p:blipFill>
        <p:spPr>
          <a:xfrm>
            <a:off x="3185219" y="2106391"/>
            <a:ext cx="5821561" cy="3908510"/>
          </a:xfrm>
          <a:prstGeom prst="rect">
            <a:avLst/>
          </a:prstGeom>
        </p:spPr>
      </p:pic>
      <p:sp>
        <p:nvSpPr>
          <p:cNvPr id="5" name="TextBox 4">
            <a:extLst>
              <a:ext uri="{FF2B5EF4-FFF2-40B4-BE49-F238E27FC236}">
                <a16:creationId xmlns:a16="http://schemas.microsoft.com/office/drawing/2014/main" id="{B6B8186E-289A-4AC6-B987-6ADFB3F081B3}"/>
              </a:ext>
            </a:extLst>
          </p:cNvPr>
          <p:cNvSpPr txBox="1"/>
          <p:nvPr/>
        </p:nvSpPr>
        <p:spPr>
          <a:xfrm>
            <a:off x="4814118" y="6109098"/>
            <a:ext cx="2563762" cy="307777"/>
          </a:xfrm>
          <a:prstGeom prst="rect">
            <a:avLst/>
          </a:prstGeom>
          <a:noFill/>
        </p:spPr>
        <p:txBody>
          <a:bodyPr wrap="square">
            <a:spAutoFit/>
          </a:bodyPr>
          <a:lstStyle/>
          <a:p>
            <a:r>
              <a:rPr lang="en-US" altLang="ko-KR" sz="1400" dirty="0">
                <a:latin typeface="Times New Roman" panose="02020603050405020304" pitchFamily="18" charset="0"/>
                <a:ea typeface="맑은 고딕" panose="020B0503020000020004" pitchFamily="50" charset="-127"/>
              </a:rPr>
              <a:t>Table3. </a:t>
            </a:r>
            <a:r>
              <a:rPr lang="en-US" altLang="ko-KR" sz="1400" dirty="0">
                <a:effectLst/>
                <a:latin typeface="Times New Roman" panose="02020603050405020304" pitchFamily="18" charset="0"/>
                <a:ea typeface="맑은 고딕" panose="020B0503020000020004" pitchFamily="50" charset="-127"/>
              </a:rPr>
              <a:t>Target data and variables</a:t>
            </a:r>
            <a:endParaRPr lang="ko-KR" altLang="en-US" sz="1400" dirty="0"/>
          </a:p>
        </p:txBody>
      </p:sp>
      <p:sp>
        <p:nvSpPr>
          <p:cNvPr id="7" name="TextBox 6">
            <a:extLst>
              <a:ext uri="{FF2B5EF4-FFF2-40B4-BE49-F238E27FC236}">
                <a16:creationId xmlns:a16="http://schemas.microsoft.com/office/drawing/2014/main" id="{506205F5-D037-4A6E-BFF5-95A534D11314}"/>
              </a:ext>
            </a:extLst>
          </p:cNvPr>
          <p:cNvSpPr txBox="1"/>
          <p:nvPr/>
        </p:nvSpPr>
        <p:spPr>
          <a:xfrm>
            <a:off x="712694" y="1219375"/>
            <a:ext cx="8433038" cy="362022"/>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rPr>
              <a:t>In this study, the variables specified in the under table were used through </a:t>
            </a:r>
            <a:r>
              <a:rPr lang="en-US" altLang="ko-KR" sz="1600" dirty="0">
                <a:solidFill>
                  <a:srgbClr val="222222"/>
                </a:solidFill>
                <a:latin typeface="Times New Roman" panose="02020603050405020304" pitchFamily="18" charset="0"/>
                <a:ea typeface="맑은 고딕" panose="020B0503020000020004" pitchFamily="50" charset="-127"/>
              </a:rPr>
              <a:t>literature survey.</a:t>
            </a:r>
            <a:endParaRPr lang="ko-KR" altLang="en-US" sz="1600" dirty="0">
              <a:latin typeface="Times New Roman" panose="02020603050405020304" pitchFamily="18" charset="0"/>
              <a:cs typeface="Times New Roman" panose="02020603050405020304" pitchFamily="18" charset="0"/>
            </a:endParaRPr>
          </a:p>
        </p:txBody>
      </p:sp>
      <p:sp>
        <p:nvSpPr>
          <p:cNvPr id="2" name="액자 1">
            <a:extLst>
              <a:ext uri="{FF2B5EF4-FFF2-40B4-BE49-F238E27FC236}">
                <a16:creationId xmlns:a16="http://schemas.microsoft.com/office/drawing/2014/main" id="{283F66F4-D18F-4594-AA3F-FFB39B68E5C6}"/>
              </a:ext>
            </a:extLst>
          </p:cNvPr>
          <p:cNvSpPr/>
          <p:nvPr/>
        </p:nvSpPr>
        <p:spPr>
          <a:xfrm>
            <a:off x="7043894" y="2291021"/>
            <a:ext cx="1952837" cy="3729441"/>
          </a:xfrm>
          <a:prstGeom prst="frame">
            <a:avLst>
              <a:gd name="adj1" fmla="val 200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Box 5">
            <a:extLst>
              <a:ext uri="{FF2B5EF4-FFF2-40B4-BE49-F238E27FC236}">
                <a16:creationId xmlns:a16="http://schemas.microsoft.com/office/drawing/2014/main" id="{6C069DB5-1C4B-4201-B604-F70A04CD5B06}"/>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8/20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13407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평행 사변형 3">
            <a:extLst>
              <a:ext uri="{FF2B5EF4-FFF2-40B4-BE49-F238E27FC236}">
                <a16:creationId xmlns:a16="http://schemas.microsoft.com/office/drawing/2014/main" id="{0D9E488B-7590-40AE-AD74-289C94EE7402}"/>
              </a:ext>
            </a:extLst>
          </p:cNvPr>
          <p:cNvSpPr/>
          <p:nvPr/>
        </p:nvSpPr>
        <p:spPr>
          <a:xfrm>
            <a:off x="-408100" y="974356"/>
            <a:ext cx="3490528" cy="382496"/>
          </a:xfrm>
          <a:prstGeom prst="parallelogram">
            <a:avLst>
              <a:gd name="adj" fmla="val 69662"/>
            </a:avLst>
          </a:prstGeom>
          <a:solidFill>
            <a:schemeClr val="bg1"/>
          </a:solidFill>
          <a:ln>
            <a:noFill/>
          </a:ln>
          <a:effectLst>
            <a:outerShdw blurRad="50800" dist="25400" dir="24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r>
              <a:rPr lang="en-US" altLang="ko-KR" dirty="0">
                <a:solidFill>
                  <a:schemeClr val="tx1"/>
                </a:solidFill>
                <a:effectLst/>
                <a:latin typeface="Times New Roman" panose="02020603050405020304" pitchFamily="18" charset="0"/>
                <a:ea typeface="맑은 고딕" panose="020B0503020000020004" pitchFamily="50" charset="-127"/>
                <a:cs typeface="굴림" panose="020B0600000101010101" pitchFamily="50" charset="-127"/>
              </a:rPr>
              <a:t>4.1 Data quality diagnosis</a:t>
            </a:r>
            <a:endParaRPr lang="ko-KR" altLang="en-US" dirty="0">
              <a:solidFill>
                <a:schemeClr val="tx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pic>
        <p:nvPicPr>
          <p:cNvPr id="6" name="그림 5">
            <a:extLst>
              <a:ext uri="{FF2B5EF4-FFF2-40B4-BE49-F238E27FC236}">
                <a16:creationId xmlns:a16="http://schemas.microsoft.com/office/drawing/2014/main" id="{8A6777A0-A561-47B8-AF53-5EB2A28BBD5B}"/>
              </a:ext>
            </a:extLst>
          </p:cNvPr>
          <p:cNvPicPr>
            <a:picLocks noChangeAspect="1"/>
          </p:cNvPicPr>
          <p:nvPr/>
        </p:nvPicPr>
        <p:blipFill>
          <a:blip r:embed="rId3"/>
          <a:stretch>
            <a:fillRect/>
          </a:stretch>
        </p:blipFill>
        <p:spPr>
          <a:xfrm>
            <a:off x="458256" y="1662614"/>
            <a:ext cx="5730093" cy="4505822"/>
          </a:xfrm>
          <a:prstGeom prst="rect">
            <a:avLst/>
          </a:prstGeom>
        </p:spPr>
      </p:pic>
      <p:sp>
        <p:nvSpPr>
          <p:cNvPr id="8" name="TextBox 7">
            <a:extLst>
              <a:ext uri="{FF2B5EF4-FFF2-40B4-BE49-F238E27FC236}">
                <a16:creationId xmlns:a16="http://schemas.microsoft.com/office/drawing/2014/main" id="{A435FCDC-7D84-4443-BE60-CFF1FB9FB82B}"/>
              </a:ext>
            </a:extLst>
          </p:cNvPr>
          <p:cNvSpPr txBox="1"/>
          <p:nvPr/>
        </p:nvSpPr>
        <p:spPr>
          <a:xfrm>
            <a:off x="6835898" y="3517942"/>
            <a:ext cx="4569522" cy="952312"/>
          </a:xfrm>
          <a:prstGeom prst="rect">
            <a:avLst/>
          </a:prstGeom>
          <a:noFill/>
        </p:spPr>
        <p:txBody>
          <a:bodyPr wrap="square">
            <a:spAutoFit/>
          </a:bodyPr>
          <a:lstStyle/>
          <a:p>
            <a:pPr>
              <a:lnSpc>
                <a:spcPct val="120000"/>
              </a:lnSpc>
            </a:pPr>
            <a:r>
              <a:rPr lang="en-US" altLang="ko-KR" sz="1600" dirty="0">
                <a:latin typeface="Times New Roman" panose="02020603050405020304" pitchFamily="18" charset="0"/>
                <a:ea typeface="맑은 고딕" panose="020B0503020000020004" pitchFamily="50" charset="-127"/>
                <a:cs typeface="굴림" panose="020B0600000101010101" pitchFamily="50" charset="-127"/>
              </a:rPr>
              <a:t>W</a:t>
            </a:r>
            <a:r>
              <a:rPr lang="en-US" altLang="ko-KR" sz="1600" dirty="0">
                <a:effectLst/>
                <a:latin typeface="Times New Roman" panose="02020603050405020304" pitchFamily="18" charset="0"/>
                <a:ea typeface="맑은 고딕" panose="020B0503020000020004" pitchFamily="50" charset="-127"/>
                <a:cs typeface="굴림" panose="020B0600000101010101" pitchFamily="50" charset="-127"/>
              </a:rPr>
              <a:t>e examined the quality of the target data to confirm the organization of the variables of each data set and the existence of missing values.</a:t>
            </a:r>
            <a:endParaRPr lang="ko-KR" altLang="en-US" sz="1400" dirty="0"/>
          </a:p>
        </p:txBody>
      </p:sp>
      <p:sp>
        <p:nvSpPr>
          <p:cNvPr id="5" name="TextBox 4">
            <a:extLst>
              <a:ext uri="{FF2B5EF4-FFF2-40B4-BE49-F238E27FC236}">
                <a16:creationId xmlns:a16="http://schemas.microsoft.com/office/drawing/2014/main" id="{54D38309-09F2-4080-970E-28A4463D7210}"/>
              </a:ext>
            </a:extLst>
          </p:cNvPr>
          <p:cNvSpPr txBox="1"/>
          <p:nvPr/>
        </p:nvSpPr>
        <p:spPr>
          <a:xfrm>
            <a:off x="1848463" y="6228724"/>
            <a:ext cx="2949678" cy="327782"/>
          </a:xfrm>
          <a:prstGeom prst="rect">
            <a:avLst/>
          </a:prstGeom>
          <a:noFill/>
        </p:spPr>
        <p:txBody>
          <a:bodyPr wrap="square">
            <a:spAutoFit/>
          </a:bodyPr>
          <a:lstStyle/>
          <a:p>
            <a:pPr>
              <a:lnSpc>
                <a:spcPct val="120000"/>
              </a:lnSpc>
            </a:pPr>
            <a:r>
              <a:rPr lang="en-US" altLang="ko-KR" sz="1400" dirty="0">
                <a:effectLst/>
                <a:latin typeface="Times New Roman" panose="02020603050405020304" pitchFamily="18" charset="0"/>
                <a:ea typeface="맑은 고딕" panose="020B0503020000020004" pitchFamily="50" charset="-127"/>
                <a:cs typeface="굴림" panose="020B0600000101010101" pitchFamily="50" charset="-127"/>
              </a:rPr>
              <a:t>Table4. Data Quality Diagnostic Table</a:t>
            </a:r>
            <a:endParaRPr lang="ko-KR" altLang="en-US" sz="1400" dirty="0"/>
          </a:p>
        </p:txBody>
      </p:sp>
      <p:sp>
        <p:nvSpPr>
          <p:cNvPr id="7" name="TextBox 6">
            <a:extLst>
              <a:ext uri="{FF2B5EF4-FFF2-40B4-BE49-F238E27FC236}">
                <a16:creationId xmlns:a16="http://schemas.microsoft.com/office/drawing/2014/main" id="{4DF544CC-F492-4C58-ABA6-705C559EDAFD}"/>
              </a:ext>
            </a:extLst>
          </p:cNvPr>
          <p:cNvSpPr txBox="1"/>
          <p:nvPr/>
        </p:nvSpPr>
        <p:spPr>
          <a:xfrm>
            <a:off x="11549641" y="6471138"/>
            <a:ext cx="639006" cy="307777"/>
          </a:xfrm>
          <a:prstGeom prst="rect">
            <a:avLst/>
          </a:prstGeom>
          <a:noFill/>
        </p:spPr>
        <p:txBody>
          <a:bodyPr wrap="square">
            <a:spAutoFit/>
          </a:bodyPr>
          <a:lstStyle/>
          <a:p>
            <a:r>
              <a:rPr lang="en-US" altLang="ko-KR" sz="1400" dirty="0">
                <a:solidFill>
                  <a:schemeClr val="bg1">
                    <a:lumMod val="50000"/>
                  </a:schemeClr>
                </a:solidFill>
                <a:latin typeface="Times New Roman" panose="02020603050405020304" pitchFamily="18" charset="0"/>
                <a:ea typeface="맑은 고딕" panose="020B0503020000020004" pitchFamily="50" charset="-127"/>
              </a:rPr>
              <a:t>9</a:t>
            </a:r>
            <a:r>
              <a:rPr lang="en-US" altLang="ko-KR" sz="1400" dirty="0">
                <a:solidFill>
                  <a:schemeClr val="bg1">
                    <a:lumMod val="50000"/>
                  </a:schemeClr>
                </a:solidFill>
                <a:effectLst/>
                <a:latin typeface="Times New Roman" panose="02020603050405020304" pitchFamily="18" charset="0"/>
                <a:ea typeface="맑은 고딕" panose="020B0503020000020004" pitchFamily="50" charset="-127"/>
              </a:rPr>
              <a:t>/20</a:t>
            </a:r>
            <a:endParaRPr lang="ko-KR" altLang="en-US" sz="1400" dirty="0">
              <a:solidFill>
                <a:schemeClr val="bg1">
                  <a:lumMod val="50000"/>
                </a:schemeClr>
              </a:solidFill>
            </a:endParaRPr>
          </a:p>
        </p:txBody>
      </p:sp>
    </p:spTree>
    <p:extLst>
      <p:ext uri="{BB962C8B-B14F-4D97-AF65-F5344CB8AC3E}">
        <p14:creationId xmlns:p14="http://schemas.microsoft.com/office/powerpoint/2010/main" val="75881737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5695</TotalTime>
  <Words>2074</Words>
  <Application>Microsoft Office PowerPoint</Application>
  <PresentationFormat>와이드스크린</PresentationFormat>
  <Paragraphs>222</Paragraphs>
  <Slides>21</Slides>
  <Notes>12</Notes>
  <HiddenSlides>1</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21</vt:i4>
      </vt:variant>
    </vt:vector>
  </HeadingPairs>
  <TitlesOfParts>
    <vt:vector size="29" baseType="lpstr">
      <vt:lpstr>조선일보명조</vt:lpstr>
      <vt:lpstr>맑은 고딕</vt:lpstr>
      <vt:lpstr>a옛날사진관4</vt:lpstr>
      <vt:lpstr>Times New Roman</vt:lpstr>
      <vt:lpstr>굴림</vt:lpstr>
      <vt:lpstr>Arial</vt:lpstr>
      <vt:lpstr>Office 테마</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 영빈</dc:creator>
  <cp:lastModifiedBy>박 영빈</cp:lastModifiedBy>
  <cp:revision>309</cp:revision>
  <dcterms:created xsi:type="dcterms:W3CDTF">2021-04-20T12:10:55Z</dcterms:created>
  <dcterms:modified xsi:type="dcterms:W3CDTF">2021-09-14T14:40:31Z</dcterms:modified>
</cp:coreProperties>
</file>