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18" r:id="rId2"/>
    <p:sldId id="492" r:id="rId3"/>
    <p:sldId id="477" r:id="rId4"/>
    <p:sldId id="479" r:id="rId5"/>
    <p:sldId id="467" r:id="rId6"/>
    <p:sldId id="480" r:id="rId7"/>
    <p:sldId id="481" r:id="rId8"/>
    <p:sldId id="482" r:id="rId9"/>
    <p:sldId id="469" r:id="rId10"/>
    <p:sldId id="493" r:id="rId11"/>
    <p:sldId id="472" r:id="rId12"/>
    <p:sldId id="484" r:id="rId13"/>
    <p:sldId id="485" r:id="rId14"/>
    <p:sldId id="495" r:id="rId15"/>
    <p:sldId id="498" r:id="rId16"/>
    <p:sldId id="497" r:id="rId17"/>
    <p:sldId id="496" r:id="rId18"/>
    <p:sldId id="473" r:id="rId19"/>
    <p:sldId id="486" r:id="rId20"/>
    <p:sldId id="487" r:id="rId21"/>
    <p:sldId id="488" r:id="rId22"/>
    <p:sldId id="474" r:id="rId23"/>
    <p:sldId id="489" r:id="rId24"/>
    <p:sldId id="475" r:id="rId25"/>
    <p:sldId id="490" r:id="rId26"/>
    <p:sldId id="491" r:id="rId27"/>
    <p:sldId id="476" r:id="rId2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8812B21-9FF7-438C-A8E1-637761899A21}">
          <p14:sldIdLst>
            <p14:sldId id="418"/>
          </p14:sldIdLst>
        </p14:section>
        <p14:section name="메뉴 관리" id="{75DB3F9F-D0E1-46D1-AEE6-81E6FD01E296}">
          <p14:sldIdLst>
            <p14:sldId id="492"/>
            <p14:sldId id="477"/>
            <p14:sldId id="479"/>
          </p14:sldIdLst>
        </p14:section>
        <p14:section name="권한 관리" id="{735899F1-DF7F-40C1-9559-A46A37220AA1}">
          <p14:sldIdLst>
            <p14:sldId id="467"/>
            <p14:sldId id="480"/>
            <p14:sldId id="481"/>
            <p14:sldId id="482"/>
          </p14:sldIdLst>
        </p14:section>
        <p14:section name="권한별 메뉴 관리" id="{494A7507-93C4-4574-99FC-75CC60040CC8}">
          <p14:sldIdLst>
            <p14:sldId id="469"/>
            <p14:sldId id="493"/>
          </p14:sldIdLst>
        </p14:section>
        <p14:section name="코드 관리" id="{ED08DC58-A129-4C1F-975C-EF9272A6ADAB}">
          <p14:sldIdLst>
            <p14:sldId id="472"/>
            <p14:sldId id="484"/>
            <p14:sldId id="485"/>
            <p14:sldId id="495"/>
            <p14:sldId id="498"/>
            <p14:sldId id="497"/>
            <p14:sldId id="496"/>
          </p14:sldIdLst>
        </p14:section>
        <p14:section name="관리자계정관리" id="{A3C78E75-7B83-4526-93D3-1B234A051F04}">
          <p14:sldIdLst>
            <p14:sldId id="473"/>
            <p14:sldId id="486"/>
            <p14:sldId id="487"/>
            <p14:sldId id="488"/>
          </p14:sldIdLst>
        </p14:section>
        <p14:section name="접근IP관리" id="{C64F20E4-F556-48D9-9FF6-1AFB1F77468C}">
          <p14:sldIdLst>
            <p14:sldId id="474"/>
            <p14:sldId id="489"/>
          </p14:sldIdLst>
        </p14:section>
        <p14:section name="키워드관리" id="{2D1B8E27-07AE-4B11-84D8-065C855EA97D}">
          <p14:sldIdLst>
            <p14:sldId id="475"/>
            <p14:sldId id="490"/>
            <p14:sldId id="491"/>
          </p14:sldIdLst>
        </p14:section>
        <p14:section name="문자전송 관리" id="{8DE81EF7-AC5A-462D-A804-D6E042F77AEA}">
          <p14:sldIdLst>
            <p14:sldId id="4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95959"/>
    <a:srgbClr val="E615EB"/>
    <a:srgbClr val="7B0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93374" autoAdjust="0"/>
  </p:normalViewPr>
  <p:slideViewPr>
    <p:cSldViewPr>
      <p:cViewPr varScale="1">
        <p:scale>
          <a:sx n="118" d="100"/>
          <a:sy n="118" d="100"/>
        </p:scale>
        <p:origin x="-180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06F88-858A-4C10-8BCD-8845A345378F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26301-FA86-494B-9FB2-7E7A60713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19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52C9-B1A9-49EC-8E4F-7558162E5E20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1FFF-EE84-48EC-AE16-28247EBB7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3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52C9-B1A9-49EC-8E4F-7558162E5E20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1FFF-EE84-48EC-AE16-28247EBB7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4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52C9-B1A9-49EC-8E4F-7558162E5E20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1FFF-EE84-48EC-AE16-28247EBB7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12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T3Q\5. 디자인\3. 플랫폼\플랫폼 소스\white-blue-effect-backgrounds-for-powerpoin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144000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707782" y="1582153"/>
            <a:ext cx="8061080" cy="686602"/>
          </a:xfrm>
        </p:spPr>
        <p:txBody>
          <a:bodyPr wrap="none" anchor="t">
            <a:normAutofit/>
          </a:bodyPr>
          <a:lstStyle>
            <a:lvl1pPr>
              <a:defRPr lang="ko-KR" altLang="en-US" sz="4000" b="1" kern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ko-KR" altLang="en-US" dirty="0"/>
              <a:t>제목을 입력하세요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34158" y="2375083"/>
            <a:ext cx="2512590" cy="415498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>
              <a:lnSpc>
                <a:spcPct val="150000"/>
              </a:lnSpc>
            </a:pPr>
            <a:r>
              <a:rPr lang="en-US" altLang="ko-KR"/>
              <a:t>IT</a:t>
            </a:r>
            <a:r>
              <a:rPr lang="ko-KR" altLang="en-US"/>
              <a:t>팀 </a:t>
            </a:r>
            <a:r>
              <a:rPr lang="en-US" altLang="ko-KR"/>
              <a:t>/ </a:t>
            </a:r>
            <a:r>
              <a:rPr lang="ko-KR" altLang="en-US"/>
              <a:t>이름  </a:t>
            </a:r>
            <a:r>
              <a:rPr lang="en-US" altLang="ko-KR"/>
              <a:t>|  YYYY.MM.DD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3F94271-7F37-4A60-8A71-AA77DB976A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7" y="432301"/>
            <a:ext cx="1083504" cy="37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9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9144000" cy="665312"/>
            <a:chOff x="0" y="0"/>
            <a:chExt cx="9144000" cy="665312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0" y="0"/>
              <a:ext cx="9144000" cy="332656"/>
            </a:xfrm>
            <a:prstGeom prst="rect">
              <a:avLst/>
            </a:prstGeom>
            <a:solidFill>
              <a:srgbClr val="2F7B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/>
            <a:lstStyle/>
            <a:p>
              <a:pPr algn="r"/>
              <a:endParaRPr lang="ko-KR" altLang="en-US" sz="1200" b="1" dirty="0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0" y="332656"/>
              <a:ext cx="9144000" cy="332656"/>
            </a:xfrm>
            <a:prstGeom prst="rect">
              <a:avLst/>
            </a:prstGeom>
            <a:solidFill>
              <a:srgbClr val="58A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88000" rtlCol="0" anchor="ctr"/>
            <a:lstStyle/>
            <a:p>
              <a:pPr algn="r"/>
              <a:endParaRPr lang="ko-KR" altLang="en-US" sz="1100" b="1" dirty="0" smtClean="0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316416" y="369602"/>
            <a:ext cx="567597" cy="241853"/>
          </a:xfrm>
          <a:prstGeom prst="rect">
            <a:avLst/>
          </a:prstGeom>
        </p:spPr>
        <p:txBody>
          <a:bodyPr lIns="0" tIns="0" rIns="107980" bIns="0" anchor="ctr" anchorCtr="0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24B71BA9-08C6-4C26-B814-5196DD5519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395537" y="72487"/>
            <a:ext cx="8480010" cy="188163"/>
          </a:xfrm>
        </p:spPr>
        <p:txBody>
          <a:bodyPr lIns="0" tIns="0" rIns="107980" bIns="0" anchor="ctr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smtClean="0"/>
              <a:t>중제목을 넣으세요</a:t>
            </a:r>
            <a:r>
              <a:rPr lang="en-US" altLang="ko-KR" smtClean="0"/>
              <a:t>. </a:t>
            </a:r>
            <a:r>
              <a:rPr lang="ko-KR" altLang="en-US" smtClean="0"/>
              <a:t>없으면 스페이스로 비우기</a:t>
            </a:r>
            <a:endParaRPr lang="ko-KR" altLang="en-US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08835" y="836712"/>
            <a:ext cx="7403526" cy="216024"/>
          </a:xfrm>
        </p:spPr>
        <p:txBody>
          <a:bodyPr lIns="0" anchor="ctr">
            <a:noAutofit/>
          </a:bodyPr>
          <a:lstStyle>
            <a:lvl1pPr marL="0" indent="0" algn="l" defTabSz="914235" rtl="0" eaLnBrk="1" latinLnBrk="1" hangingPunct="1">
              <a:lnSpc>
                <a:spcPts val="2000"/>
              </a:lnSpc>
              <a:buFont typeface="맑은 고딕" pitchFamily="50" charset="-127"/>
              <a:buNone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err="1" smtClean="0"/>
              <a:t>장표</a:t>
            </a:r>
            <a:r>
              <a:rPr lang="ko-KR" altLang="en-US" dirty="0" smtClean="0"/>
              <a:t> 제목이 필요한 경우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없으면 스페이스로 지우기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341841"/>
            <a:ext cx="7776864" cy="288032"/>
          </a:xfrm>
        </p:spPr>
        <p:txBody>
          <a:bodyPr lIns="0" tIns="0" rIns="10798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소제목을 넣으세요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없으면 스페이스로 비우기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332656"/>
            <a:ext cx="9144000" cy="3326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67601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4922" y="128264"/>
            <a:ext cx="6132102" cy="400110"/>
          </a:xfrm>
          <a:noFill/>
        </p:spPr>
        <p:txBody>
          <a:bodyPr wrap="non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2000" b="1" spc="-162" baseline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/>
            <a:r>
              <a:rPr lang="ko-KR" altLang="en-US"/>
              <a:t>과제코드</a:t>
            </a:r>
            <a:r>
              <a:rPr lang="en-US" altLang="ko-KR"/>
              <a:t>, </a:t>
            </a:r>
            <a:r>
              <a:rPr lang="ko-KR" altLang="en-US"/>
              <a:t>과제명</a:t>
            </a:r>
            <a:r>
              <a:rPr lang="en-US" altLang="ko-KR"/>
              <a:t>, </a:t>
            </a:r>
            <a:r>
              <a:rPr lang="ko-KR" altLang="en-US"/>
              <a:t>소제목을 입력합니다</a:t>
            </a:r>
          </a:p>
        </p:txBody>
      </p:sp>
      <p:sp>
        <p:nvSpPr>
          <p:cNvPr id="20" name="날짜 개체 틀 19"/>
          <p:cNvSpPr>
            <a:spLocks noGrp="1"/>
          </p:cNvSpPr>
          <p:nvPr userDrawn="1">
            <p:ph type="dt" sz="half" idx="15"/>
          </p:nvPr>
        </p:nvSpPr>
        <p:spPr/>
        <p:txBody>
          <a:bodyPr/>
          <a:lstStyle/>
          <a:p>
            <a:fld id="{743FEC99-901E-4A7B-95A4-A45D33A5D9A5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2/2/2023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바닥글 개체 틀 20"/>
          <p:cNvSpPr>
            <a:spLocks noGrp="1"/>
          </p:cNvSpPr>
          <p:nvPr userDrawn="1"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슬라이드 번호 개체 틀 21"/>
          <p:cNvSpPr>
            <a:spLocks noGrp="1"/>
          </p:cNvSpPr>
          <p:nvPr userDrawn="1">
            <p:ph type="sldNum" sz="quarter" idx="17"/>
          </p:nvPr>
        </p:nvSpPr>
        <p:spPr>
          <a:xfrm>
            <a:off x="8708780" y="6584948"/>
            <a:ext cx="435220" cy="273052"/>
          </a:xfrm>
        </p:spPr>
        <p:txBody>
          <a:bodyPr anchor="b"/>
          <a:lstStyle>
            <a:lvl1pPr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34CB23D-9A8C-4175-AE72-9B2E79C92CF9}"/>
              </a:ext>
            </a:extLst>
          </p:cNvPr>
          <p:cNvSpPr/>
          <p:nvPr userDrawn="1"/>
        </p:nvSpPr>
        <p:spPr>
          <a:xfrm>
            <a:off x="357800" y="554218"/>
            <a:ext cx="445292" cy="32400"/>
          </a:xfrm>
          <a:prstGeom prst="rect">
            <a:avLst/>
          </a:prstGeom>
          <a:noFill/>
          <a:ln w="3175">
            <a:solidFill>
              <a:srgbClr val="2F3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289E03DA-4C63-45B0-9A3D-30D73C2EC08B}"/>
              </a:ext>
            </a:extLst>
          </p:cNvPr>
          <p:cNvSpPr/>
          <p:nvPr userDrawn="1"/>
        </p:nvSpPr>
        <p:spPr>
          <a:xfrm>
            <a:off x="0" y="554218"/>
            <a:ext cx="357282" cy="32400"/>
          </a:xfrm>
          <a:prstGeom prst="rect">
            <a:avLst/>
          </a:prstGeom>
          <a:solidFill>
            <a:srgbClr val="4283C5"/>
          </a:solidFill>
          <a:ln w="3175">
            <a:solidFill>
              <a:srgbClr val="428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2BADE9AC-7FA3-4720-B5EA-03AA53356990}"/>
              </a:ext>
            </a:extLst>
          </p:cNvPr>
          <p:cNvSpPr/>
          <p:nvPr userDrawn="1"/>
        </p:nvSpPr>
        <p:spPr>
          <a:xfrm>
            <a:off x="803344" y="554218"/>
            <a:ext cx="8340923" cy="32400"/>
          </a:xfrm>
          <a:prstGeom prst="rect">
            <a:avLst/>
          </a:prstGeom>
          <a:solidFill>
            <a:srgbClr val="2F3C72"/>
          </a:solidFill>
          <a:ln w="3175">
            <a:solidFill>
              <a:srgbClr val="2F3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118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4922" y="128264"/>
            <a:ext cx="6132102" cy="400110"/>
          </a:xfrm>
          <a:noFill/>
        </p:spPr>
        <p:txBody>
          <a:bodyPr wrap="non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2000" b="1" spc="-162" baseline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/>
            <a:r>
              <a:rPr lang="ko-KR" altLang="en-US"/>
              <a:t>과제코드</a:t>
            </a:r>
            <a:r>
              <a:rPr lang="en-US" altLang="ko-KR"/>
              <a:t>, </a:t>
            </a:r>
            <a:r>
              <a:rPr lang="ko-KR" altLang="en-US"/>
              <a:t>과제명</a:t>
            </a:r>
            <a:r>
              <a:rPr lang="en-US" altLang="ko-KR"/>
              <a:t>, </a:t>
            </a:r>
            <a:r>
              <a:rPr lang="ko-KR" altLang="en-US"/>
              <a:t>소제목을 입력합니다</a:t>
            </a:r>
          </a:p>
        </p:txBody>
      </p:sp>
      <p:sp>
        <p:nvSpPr>
          <p:cNvPr id="20" name="날짜 개체 틀 19"/>
          <p:cNvSpPr>
            <a:spLocks noGrp="1"/>
          </p:cNvSpPr>
          <p:nvPr userDrawn="1">
            <p:ph type="dt" sz="half" idx="15"/>
          </p:nvPr>
        </p:nvSpPr>
        <p:spPr/>
        <p:txBody>
          <a:bodyPr/>
          <a:lstStyle/>
          <a:p>
            <a:fld id="{743FEC99-901E-4A7B-95A4-A45D33A5D9A5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2/2/2023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바닥글 개체 틀 20"/>
          <p:cNvSpPr>
            <a:spLocks noGrp="1"/>
          </p:cNvSpPr>
          <p:nvPr userDrawn="1"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슬라이드 번호 개체 틀 21"/>
          <p:cNvSpPr>
            <a:spLocks noGrp="1"/>
          </p:cNvSpPr>
          <p:nvPr userDrawn="1">
            <p:ph type="sldNum" sz="quarter" idx="17"/>
          </p:nvPr>
        </p:nvSpPr>
        <p:spPr>
          <a:xfrm>
            <a:off x="8708780" y="6584948"/>
            <a:ext cx="435220" cy="273052"/>
          </a:xfrm>
        </p:spPr>
        <p:txBody>
          <a:bodyPr anchor="b"/>
          <a:lstStyle>
            <a:lvl1pPr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34CB23D-9A8C-4175-AE72-9B2E79C92CF9}"/>
              </a:ext>
            </a:extLst>
          </p:cNvPr>
          <p:cNvSpPr/>
          <p:nvPr userDrawn="1"/>
        </p:nvSpPr>
        <p:spPr>
          <a:xfrm>
            <a:off x="357800" y="554218"/>
            <a:ext cx="445292" cy="32400"/>
          </a:xfrm>
          <a:prstGeom prst="rect">
            <a:avLst/>
          </a:prstGeom>
          <a:noFill/>
          <a:ln w="3175">
            <a:solidFill>
              <a:srgbClr val="2F3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289E03DA-4C63-45B0-9A3D-30D73C2EC08B}"/>
              </a:ext>
            </a:extLst>
          </p:cNvPr>
          <p:cNvSpPr/>
          <p:nvPr userDrawn="1"/>
        </p:nvSpPr>
        <p:spPr>
          <a:xfrm>
            <a:off x="0" y="554218"/>
            <a:ext cx="357282" cy="32400"/>
          </a:xfrm>
          <a:prstGeom prst="rect">
            <a:avLst/>
          </a:prstGeom>
          <a:solidFill>
            <a:srgbClr val="4283C5"/>
          </a:solidFill>
          <a:ln w="3175">
            <a:solidFill>
              <a:srgbClr val="428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2BADE9AC-7FA3-4720-B5EA-03AA53356990}"/>
              </a:ext>
            </a:extLst>
          </p:cNvPr>
          <p:cNvSpPr/>
          <p:nvPr userDrawn="1"/>
        </p:nvSpPr>
        <p:spPr>
          <a:xfrm>
            <a:off x="803344" y="554218"/>
            <a:ext cx="8340923" cy="32400"/>
          </a:xfrm>
          <a:prstGeom prst="rect">
            <a:avLst/>
          </a:prstGeom>
          <a:solidFill>
            <a:srgbClr val="2F3C72"/>
          </a:solidFill>
          <a:ln w="3175">
            <a:solidFill>
              <a:srgbClr val="2F3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11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JC\Desktop\2021](3.14~3.19)티쓰리큐_통일부\04 템플릿\02 제안서\티쓰리큐_통일부 제안서 마스터(A3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" y="0"/>
            <a:ext cx="91429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5480CE5-1550-4F9D-B9FE-1C1DCB34E6A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3029" y="870578"/>
            <a:ext cx="8637943" cy="5608432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55564" tIns="27783" rIns="55564" bIns="27783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555677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100" b="0" i="0" u="none" strike="noStrike" cap="none" normalizeH="0" baseline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82662" y="329142"/>
            <a:ext cx="3750488" cy="400110"/>
            <a:chOff x="124007" y="475351"/>
            <a:chExt cx="5626384" cy="577844"/>
          </a:xfrm>
        </p:grpSpPr>
        <p:sp>
          <p:nvSpPr>
            <p:cNvPr id="17" name="Rectangle 95"/>
            <p:cNvSpPr txBox="1">
              <a:spLocks noChangeArrowheads="1"/>
            </p:cNvSpPr>
            <p:nvPr userDrawn="1"/>
          </p:nvSpPr>
          <p:spPr>
            <a:xfrm>
              <a:off x="1292121" y="624180"/>
              <a:ext cx="4458270" cy="2769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defTabSz="1001260" fontAlgn="base" latinLnBrk="0">
                <a:spcAft>
                  <a:spcPct val="0"/>
                </a:spcAft>
              </a:pPr>
              <a:r>
                <a:rPr lang="ko-KR" altLang="en-US" sz="1200" dirty="0">
                  <a:ln>
                    <a:solidFill>
                      <a:srgbClr val="0D519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+mn-cs"/>
                </a:rPr>
                <a:t>전략 및 방법론</a:t>
              </a:r>
            </a:p>
          </p:txBody>
        </p:sp>
        <p:grpSp>
          <p:nvGrpSpPr>
            <p:cNvPr id="18" name="그룹 17"/>
            <p:cNvGrpSpPr/>
            <p:nvPr userDrawn="1"/>
          </p:nvGrpSpPr>
          <p:grpSpPr>
            <a:xfrm>
              <a:off x="124007" y="475351"/>
              <a:ext cx="964314" cy="577844"/>
              <a:chOff x="10130741" y="480111"/>
              <a:chExt cx="964314" cy="577844"/>
            </a:xfrm>
          </p:grpSpPr>
          <p:sp>
            <p:nvSpPr>
              <p:cNvPr id="19" name="Rectangle 95"/>
              <p:cNvSpPr txBox="1">
                <a:spLocks noChangeArrowheads="1"/>
              </p:cNvSpPr>
              <p:nvPr/>
            </p:nvSpPr>
            <p:spPr>
              <a:xfrm>
                <a:off x="10594859" y="480111"/>
                <a:ext cx="500196" cy="577844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defTabSz="1001260" fontAlgn="base" latinLnBrk="0">
                  <a:spcAft>
                    <a:spcPct val="0"/>
                  </a:spcAft>
                </a:pPr>
                <a:r>
                  <a:rPr lang="en-US" altLang="ko-KR" sz="2600" dirty="0">
                    <a:ln>
                      <a:solidFill>
                        <a:srgbClr val="0D5192">
                          <a:alpha val="0"/>
                        </a:srgbClr>
                      </a:solidFill>
                    </a:ln>
                    <a:solidFill>
                      <a:srgbClr val="003669"/>
                    </a:solidFill>
                    <a:latin typeface="-파랑새L" panose="02030504000101010101" pitchFamily="18" charset="-127"/>
                    <a:ea typeface="-파랑새L" panose="02030504000101010101" pitchFamily="18" charset="-127"/>
                    <a:cs typeface="+mn-cs"/>
                  </a:rPr>
                  <a:t>Ⅱ</a:t>
                </a:r>
                <a:endParaRPr lang="ko-KR" altLang="en-US" sz="2600" dirty="0">
                  <a:ln>
                    <a:solidFill>
                      <a:srgbClr val="0D5192">
                        <a:alpha val="0"/>
                      </a:srgbClr>
                    </a:solidFill>
                  </a:ln>
                  <a:solidFill>
                    <a:srgbClr val="003669"/>
                  </a:solidFill>
                  <a:latin typeface="-파랑새L" panose="02030504000101010101" pitchFamily="18" charset="-127"/>
                  <a:ea typeface="-파랑새L" panose="02030504000101010101" pitchFamily="18" charset="-127"/>
                  <a:cs typeface="+mn-cs"/>
                </a:endParaRPr>
              </a:p>
            </p:txBody>
          </p:sp>
          <p:sp>
            <p:nvSpPr>
              <p:cNvPr id="20" name="Rectangle 95"/>
              <p:cNvSpPr txBox="1">
                <a:spLocks noChangeArrowheads="1"/>
              </p:cNvSpPr>
              <p:nvPr/>
            </p:nvSpPr>
            <p:spPr>
              <a:xfrm>
                <a:off x="10130741" y="807128"/>
                <a:ext cx="517029" cy="155573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defTabSz="1001260" fontAlgn="base" latinLnBrk="0">
                  <a:spcAft>
                    <a:spcPct val="0"/>
                  </a:spcAft>
                </a:pPr>
                <a:r>
                  <a:rPr lang="en-US" altLang="ko-KR" sz="700" dirty="0">
                    <a:ln>
                      <a:solidFill>
                        <a:srgbClr val="0D5192">
                          <a:alpha val="0"/>
                        </a:srgbClr>
                      </a:solidFill>
                    </a:ln>
                    <a:solidFill>
                      <a:srgbClr val="003669"/>
                    </a:solidFill>
                    <a:latin typeface="Futura Md BT" panose="020B0602020204020303" pitchFamily="34" charset="0"/>
                    <a:ea typeface="-파랑새L" panose="02030504000101010101" pitchFamily="18" charset="-127"/>
                    <a:cs typeface="+mn-cs"/>
                  </a:rPr>
                  <a:t>Chapter</a:t>
                </a:r>
                <a:endParaRPr lang="ko-KR" altLang="en-US" sz="700" dirty="0">
                  <a:ln>
                    <a:solidFill>
                      <a:srgbClr val="0D5192">
                        <a:alpha val="0"/>
                      </a:srgbClr>
                    </a:solidFill>
                  </a:ln>
                  <a:solidFill>
                    <a:srgbClr val="003669"/>
                  </a:solidFill>
                  <a:latin typeface="Futura Md BT" panose="020B0602020204020303" pitchFamily="34" charset="0"/>
                  <a:ea typeface="-파랑새L" panose="02030504000101010101" pitchFamily="18" charset="-127"/>
                  <a:cs typeface="+mn-cs"/>
                </a:endParaRPr>
              </a:p>
            </p:txBody>
          </p:sp>
        </p:grpSp>
      </p:grpSp>
      <p:sp>
        <p:nvSpPr>
          <p:cNvPr id="21" name="모서리가 둥근 직사각형 20"/>
          <p:cNvSpPr/>
          <p:nvPr userDrawn="1"/>
        </p:nvSpPr>
        <p:spPr>
          <a:xfrm>
            <a:off x="4341956" y="6583855"/>
            <a:ext cx="460089" cy="171993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41" tIns="30971" rIns="61941" bIns="30971" rtlCol="0" anchor="ctr"/>
          <a:lstStyle/>
          <a:p>
            <a:pPr algn="ctr" latinLnBrk="0"/>
            <a:endParaRPr lang="ko-KR" altLang="en-US">
              <a:ln>
                <a:solidFill>
                  <a:srgbClr val="0D5192">
                    <a:alpha val="0"/>
                  </a:srgbClr>
                </a:solidFill>
              </a:ln>
            </a:endParaRPr>
          </a:p>
        </p:txBody>
      </p:sp>
      <p:sp>
        <p:nvSpPr>
          <p:cNvPr id="22" name="Rectangle 75"/>
          <p:cNvSpPr>
            <a:spLocks noChangeArrowheads="1"/>
          </p:cNvSpPr>
          <p:nvPr userDrawn="1"/>
        </p:nvSpPr>
        <p:spPr bwMode="auto">
          <a:xfrm>
            <a:off x="4340368" y="6589943"/>
            <a:ext cx="463265" cy="15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 defTabSz="61941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292929"/>
                </a:solidFill>
                <a:latin typeface="-파랑새L" panose="02030504000101010101" pitchFamily="18" charset="-127"/>
                <a:ea typeface="-파랑새L" panose="02030504000101010101" pitchFamily="18" charset="-127"/>
                <a:cs typeface="굴림" pitchFamily="50" charset="-127"/>
              </a:rPr>
              <a:t>Ⅱ</a:t>
            </a:r>
            <a:r>
              <a:rPr kumimoji="1" lang="en-US" altLang="ko-KR" sz="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292929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굴림" pitchFamily="50" charset="-127"/>
              </a:rPr>
              <a:t>-</a:t>
            </a:r>
            <a:fld id="{4E81BA3D-65FB-4B09-89EB-BF3511329DF3}" type="slidenum">
              <a:rPr kumimoji="1" lang="en-US" altLang="ko-KR" sz="60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292929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굴림" pitchFamily="50" charset="-127"/>
              </a:rPr>
              <a:pPr lvl="0" algn="ctr" defTabSz="61941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292929"/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12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4921" y="128264"/>
            <a:ext cx="7567679" cy="400110"/>
          </a:xfrm>
          <a:noFill/>
        </p:spPr>
        <p:txBody>
          <a:bodyPr wrap="non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2000" b="1" spc="-162" baseline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/>
            <a:r>
              <a:rPr lang="en-US" altLang="ko-KR"/>
              <a:t>[</a:t>
            </a:r>
            <a:r>
              <a:rPr lang="ko-KR" altLang="en-US"/>
              <a:t>과제코드</a:t>
            </a:r>
            <a:r>
              <a:rPr lang="en-US" altLang="ko-KR"/>
              <a:t>] </a:t>
            </a:r>
            <a:r>
              <a:rPr lang="ko-KR" altLang="en-US"/>
              <a:t>과제명</a:t>
            </a:r>
            <a:r>
              <a:rPr lang="en-US" altLang="ko-KR"/>
              <a:t> - </a:t>
            </a:r>
            <a:r>
              <a:rPr lang="ko-KR" altLang="en-US"/>
              <a:t>소제목 을 입력합니다</a:t>
            </a:r>
          </a:p>
        </p:txBody>
      </p:sp>
      <p:sp>
        <p:nvSpPr>
          <p:cNvPr id="17" name="텍스트 개체 틀 16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622600" y="269842"/>
            <a:ext cx="1490103" cy="258532"/>
          </a:xfrm>
          <a:noFill/>
        </p:spPr>
        <p:txBody>
          <a:bodyPr wrap="none" rtlCol="0" anchor="b">
            <a:noAutofit/>
          </a:bodyPr>
          <a:lstStyle>
            <a:lvl1pPr marL="0" indent="0" algn="r">
              <a:buNone/>
              <a:defRPr lang="ko-KR" altLang="en-US" sz="1200" baseline="0" smtClean="0"/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algn="r"/>
            <a:r>
              <a:rPr lang="ko-KR" altLang="en-US"/>
              <a:t>작성일 </a:t>
            </a:r>
            <a:r>
              <a:rPr lang="en-US" altLang="ko-KR"/>
              <a:t>YYYY.MM.DD </a:t>
            </a:r>
            <a:r>
              <a:rPr lang="ko-KR" altLang="en-US"/>
              <a:t>입력합니다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34CB23D-9A8C-4175-AE72-9B2E79C92CF9}"/>
              </a:ext>
            </a:extLst>
          </p:cNvPr>
          <p:cNvSpPr/>
          <p:nvPr userDrawn="1"/>
        </p:nvSpPr>
        <p:spPr>
          <a:xfrm>
            <a:off x="357800" y="554218"/>
            <a:ext cx="445292" cy="32400"/>
          </a:xfrm>
          <a:prstGeom prst="rect">
            <a:avLst/>
          </a:prstGeom>
          <a:noFill/>
          <a:ln w="3175">
            <a:solidFill>
              <a:srgbClr val="2F3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289E03DA-4C63-45B0-9A3D-30D73C2EC08B}"/>
              </a:ext>
            </a:extLst>
          </p:cNvPr>
          <p:cNvSpPr/>
          <p:nvPr userDrawn="1"/>
        </p:nvSpPr>
        <p:spPr>
          <a:xfrm>
            <a:off x="0" y="554218"/>
            <a:ext cx="357282" cy="32400"/>
          </a:xfrm>
          <a:prstGeom prst="rect">
            <a:avLst/>
          </a:prstGeom>
          <a:solidFill>
            <a:srgbClr val="4283C5"/>
          </a:solidFill>
          <a:ln w="3175">
            <a:solidFill>
              <a:srgbClr val="428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BADE9AC-7FA3-4720-B5EA-03AA53356990}"/>
              </a:ext>
            </a:extLst>
          </p:cNvPr>
          <p:cNvSpPr/>
          <p:nvPr userDrawn="1"/>
        </p:nvSpPr>
        <p:spPr>
          <a:xfrm>
            <a:off x="803344" y="554218"/>
            <a:ext cx="8340923" cy="32400"/>
          </a:xfrm>
          <a:prstGeom prst="rect">
            <a:avLst/>
          </a:prstGeom>
          <a:solidFill>
            <a:srgbClr val="2F3C72"/>
          </a:solidFill>
          <a:ln w="3175">
            <a:solidFill>
              <a:srgbClr val="2F3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77187C5-45A7-48C3-9E2C-688738B83E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107" y="627003"/>
            <a:ext cx="8872600" cy="5523611"/>
          </a:xfrm>
        </p:spPr>
        <p:txBody>
          <a:bodyPr/>
          <a:lstStyle>
            <a:lvl1pPr>
              <a:buFont typeface="맑은 고딕" panose="020B0503020000020004" pitchFamily="50" charset="-127"/>
              <a:buChar char="□"/>
              <a:defRPr lang="ko-KR" altLang="en-US" sz="1400" b="1" kern="1200" spc="-32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  <a:lvl2pPr marL="349250" indent="-120650">
              <a:buFont typeface="맑은 고딕 Semilight" panose="020B0502040204020203" pitchFamily="50" charset="-127"/>
              <a:buChar char="­"/>
              <a:defRPr lang="ko-KR" altLang="en-US" sz="1200" b="1" kern="1200" spc="-32" smtClean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2pPr>
            <a:lvl3pPr marL="476250" indent="-107950">
              <a:buFont typeface="Calibri" panose="020F0502020204030204" pitchFamily="34" charset="0"/>
              <a:buChar char="․"/>
              <a:defRPr sz="1200" b="0"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 </a:t>
            </a:r>
            <a:r>
              <a:rPr lang="en-US" altLang="ko-KR"/>
              <a:t>: </a:t>
            </a:r>
            <a:r>
              <a:rPr lang="ko-KR" altLang="en-US"/>
              <a:t>내용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4" name="바닥글 개체 틀 20">
            <a:extLst>
              <a:ext uri="{FF2B5EF4-FFF2-40B4-BE49-F238E27FC236}">
                <a16:creationId xmlns:a16="http://schemas.microsoft.com/office/drawing/2014/main" xmlns="" id="{2E1DD560-3DBB-4B48-B8F3-02B1714375C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724" y="6636255"/>
            <a:ext cx="1509676" cy="208252"/>
          </a:xfrm>
        </p:spPr>
        <p:txBody>
          <a:bodyPr anchor="b"/>
          <a:lstStyle>
            <a:lvl1pPr algn="l">
              <a:defRPr sz="8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endParaRPr lang="en-US" sz="800" dirty="0"/>
          </a:p>
        </p:txBody>
      </p:sp>
      <p:sp>
        <p:nvSpPr>
          <p:cNvPr id="15" name="슬라이드 번호 개체 틀 21">
            <a:extLst>
              <a:ext uri="{FF2B5EF4-FFF2-40B4-BE49-F238E27FC236}">
                <a16:creationId xmlns:a16="http://schemas.microsoft.com/office/drawing/2014/main" xmlns="" id="{E81CA703-925E-4610-846A-B8AF54B238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97790" y="6571455"/>
            <a:ext cx="435220" cy="273052"/>
          </a:xfrm>
        </p:spPr>
        <p:txBody>
          <a:bodyPr anchor="b"/>
          <a:lstStyle>
            <a:lvl1pPr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9689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52C9-B1A9-49EC-8E4F-7558162E5E20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1FFF-EE84-48EC-AE16-28247EBB7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0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52C9-B1A9-49EC-8E4F-7558162E5E20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1FFF-EE84-48EC-AE16-28247EBB7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74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52C9-B1A9-49EC-8E4F-7558162E5E20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1FFF-EE84-48EC-AE16-28247EBB7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52C9-B1A9-49EC-8E4F-7558162E5E20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1FFF-EE84-48EC-AE16-28247EBB7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9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52C9-B1A9-49EC-8E4F-7558162E5E20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1FFF-EE84-48EC-AE16-28247EBB7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0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52C9-B1A9-49EC-8E4F-7558162E5E20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1FFF-EE84-48EC-AE16-28247EBB7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0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52C9-B1A9-49EC-8E4F-7558162E5E20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1FFF-EE84-48EC-AE16-28247EBB7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52C9-B1A9-49EC-8E4F-7558162E5E20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1FFF-EE84-48EC-AE16-28247EBB7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8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952C9-B1A9-49EC-8E4F-7558162E5E20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1FFF-EE84-48EC-AE16-28247EBB7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5" r:id="rId14"/>
    <p:sldLayoutId id="2147483666" r:id="rId15"/>
    <p:sldLayoutId id="2147483669" r:id="rId16"/>
    <p:sldLayoutId id="2147483671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95536" y="5992960"/>
            <a:ext cx="2808312" cy="892424"/>
            <a:chOff x="467545" y="5431379"/>
            <a:chExt cx="2520280" cy="823775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467545" y="5431379"/>
              <a:ext cx="2520280" cy="823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733" b="1" dirty="0">
                  <a:solidFill>
                    <a:srgbClr val="351B6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대외비</a:t>
              </a:r>
              <a:r>
                <a:rPr lang="ko-KR" altLang="en-US" sz="1733" dirty="0">
                  <a:solidFill>
                    <a:srgbClr val="351B6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733" dirty="0">
                  <a:solidFill>
                    <a:srgbClr val="351B6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Internal Use only</a:t>
              </a:r>
              <a:endParaRPr lang="en-US" altLang="ko-KR" sz="1733" spc="-108" dirty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" name="직선 연결선 13"/>
            <p:cNvCxnSpPr/>
            <p:nvPr userDrawn="1"/>
          </p:nvCxnSpPr>
          <p:spPr>
            <a:xfrm flipV="1">
              <a:off x="557767" y="5877272"/>
              <a:ext cx="2340000" cy="0"/>
            </a:xfrm>
            <a:prstGeom prst="line">
              <a:avLst/>
            </a:prstGeom>
            <a:ln w="19050" cmpd="sng">
              <a:solidFill>
                <a:srgbClr val="351B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539552" y="2022318"/>
            <a:ext cx="8170949" cy="686602"/>
          </a:xfrm>
        </p:spPr>
        <p:txBody>
          <a:bodyPr>
            <a:normAutofit fontScale="90000"/>
          </a:bodyPr>
          <a:lstStyle/>
          <a:p>
            <a:r>
              <a:rPr lang="ko-KR" altLang="en-US" sz="3200" dirty="0" smtClean="0"/>
              <a:t>관리자시스템 운영관리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1800" dirty="0" smtClean="0"/>
              <a:t>설명 및 테스트 시나리오</a:t>
            </a:r>
            <a:endParaRPr lang="ko-KR" altLang="en-US" sz="3200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>
          <a:xfrm>
            <a:off x="6588224" y="6131395"/>
            <a:ext cx="2448272" cy="307777"/>
          </a:xfrm>
        </p:spPr>
        <p:txBody>
          <a:bodyPr/>
          <a:lstStyle/>
          <a:p>
            <a:pPr algn="r"/>
            <a:r>
              <a:rPr lang="en-US" altLang="ko-KR" dirty="0" smtClean="0"/>
              <a:t>T3Q</a:t>
            </a:r>
            <a:r>
              <a:rPr lang="ko-KR" altLang="en-US" dirty="0" smtClean="0"/>
              <a:t> </a:t>
            </a:r>
            <a:r>
              <a:rPr lang="en-US" altLang="ko-KR" dirty="0"/>
              <a:t>| </a:t>
            </a:r>
            <a:r>
              <a:rPr lang="en-US" altLang="ko-KR" dirty="0" smtClean="0"/>
              <a:t>2023.02.02</a:t>
            </a:r>
            <a:endParaRPr lang="en-US" altLang="ko-KR" dirty="0" smtClean="0"/>
          </a:p>
        </p:txBody>
      </p:sp>
      <p:sp>
        <p:nvSpPr>
          <p:cNvPr id="7" name="텍스트 개체 틀 19"/>
          <p:cNvSpPr txBox="1">
            <a:spLocks/>
          </p:cNvSpPr>
          <p:nvPr/>
        </p:nvSpPr>
        <p:spPr>
          <a:xfrm>
            <a:off x="7092280" y="5805264"/>
            <a:ext cx="1728192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4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 smtClean="0"/>
              <a:t>V.1.0.1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628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권한별 메뉴 관리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권한별메뉴추가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79512" y="569685"/>
            <a:ext cx="8872600" cy="55236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>
                <a:latin typeface="맑은 고딕"/>
                <a:ea typeface="맑은 고딕"/>
              </a:rPr>
              <a:t>① </a:t>
            </a:r>
            <a:r>
              <a:rPr lang="ko-KR" altLang="en-US" b="0" dirty="0">
                <a:latin typeface="맑은 고딕"/>
                <a:ea typeface="맑은 고딕"/>
              </a:rPr>
              <a:t>좌</a:t>
            </a:r>
            <a:r>
              <a:rPr lang="ko-KR" altLang="en-US" b="0" dirty="0" smtClean="0">
                <a:latin typeface="맑은 고딕"/>
                <a:ea typeface="맑은 고딕"/>
              </a:rPr>
              <a:t>측 메뉴 </a:t>
            </a:r>
            <a:r>
              <a:rPr lang="ko-KR" altLang="en-US" b="0" dirty="0" err="1" smtClean="0">
                <a:latin typeface="맑은 고딕"/>
                <a:ea typeface="맑은 고딕"/>
              </a:rPr>
              <a:t>트리를</a:t>
            </a:r>
            <a:r>
              <a:rPr lang="ko-KR" altLang="en-US" b="0" dirty="0" smtClean="0">
                <a:latin typeface="맑은 고딕"/>
                <a:ea typeface="맑은 고딕"/>
              </a:rPr>
              <a:t> 통해 관리자와 사용자 </a:t>
            </a:r>
            <a:r>
              <a:rPr lang="ko-KR" altLang="en-US" b="0" dirty="0" err="1" smtClean="0">
                <a:latin typeface="맑은 고딕"/>
                <a:ea typeface="맑은 고딕"/>
              </a:rPr>
              <a:t>권한별로</a:t>
            </a:r>
            <a:r>
              <a:rPr lang="ko-KR" altLang="en-US" b="0" dirty="0" smtClean="0">
                <a:latin typeface="맑은 고딕"/>
                <a:ea typeface="맑은 고딕"/>
              </a:rPr>
              <a:t> 보여질 메뉴 활성화</a:t>
            </a:r>
            <a:r>
              <a:rPr lang="en-US" altLang="ko-KR" b="0" dirty="0" smtClean="0">
                <a:latin typeface="맑은 고딕"/>
                <a:ea typeface="맑은 고딕"/>
              </a:rPr>
              <a:t>/</a:t>
            </a:r>
            <a:r>
              <a:rPr lang="ko-KR" altLang="en-US" b="0" dirty="0" smtClean="0">
                <a:latin typeface="맑은 고딕"/>
                <a:ea typeface="맑은 고딕"/>
              </a:rPr>
              <a:t>비활성화할 수 있는 기능 제공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② </a:t>
            </a:r>
            <a:r>
              <a:rPr lang="ko-KR" altLang="en-US" b="0" dirty="0" smtClean="0">
                <a:latin typeface="맑은 고딕"/>
                <a:ea typeface="맑은 고딕"/>
              </a:rPr>
              <a:t>사용자 </a:t>
            </a:r>
            <a:r>
              <a:rPr lang="ko-KR" altLang="en-US" b="0" dirty="0" err="1" smtClean="0">
                <a:latin typeface="맑은 고딕"/>
                <a:ea typeface="맑은 고딕"/>
              </a:rPr>
              <a:t>권한별로</a:t>
            </a:r>
            <a:r>
              <a:rPr lang="ko-KR" altLang="en-US" b="0" dirty="0" smtClean="0">
                <a:latin typeface="맑은 고딕"/>
                <a:ea typeface="맑은 고딕"/>
              </a:rPr>
              <a:t> 접근 가능한 메뉴 확인 가능</a:t>
            </a:r>
            <a:endParaRPr lang="en-US" altLang="ko-KR" b="0" dirty="0" smtClean="0">
              <a:latin typeface="맑은 고딕"/>
              <a:ea typeface="맑은 고딕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40995"/>
            <a:ext cx="8506800" cy="326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619672" y="2924944"/>
            <a:ext cx="57606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" idx="0"/>
          </p:cNvCxnSpPr>
          <p:nvPr/>
        </p:nvCxnSpPr>
        <p:spPr>
          <a:xfrm rot="5400000" flipH="1" flipV="1">
            <a:off x="2411760" y="1124744"/>
            <a:ext cx="1296144" cy="230425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3968" y="1419889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CMS : </a:t>
            </a:r>
            <a:r>
              <a:rPr lang="ko-KR" altLang="en-US" sz="1100" b="1" dirty="0" smtClean="0"/>
              <a:t>관리자</a:t>
            </a:r>
            <a:endParaRPr lang="en-US" altLang="ko-KR" sz="1100" b="1" dirty="0" smtClean="0"/>
          </a:p>
          <a:p>
            <a:r>
              <a:rPr lang="en-US" altLang="ko-KR" sz="1100" b="1" dirty="0" smtClean="0"/>
              <a:t>WEB : </a:t>
            </a:r>
            <a:r>
              <a:rPr lang="ko-KR" altLang="en-US" sz="1100" b="1" dirty="0" smtClean="0"/>
              <a:t>사용자</a:t>
            </a:r>
            <a:endParaRPr lang="ko-KR" altLang="en-US" sz="1100" b="1" dirty="0"/>
          </a:p>
        </p:txBody>
      </p:sp>
      <p:sp>
        <p:nvSpPr>
          <p:cNvPr id="4" name="직사각형 3"/>
          <p:cNvSpPr/>
          <p:nvPr/>
        </p:nvSpPr>
        <p:spPr>
          <a:xfrm>
            <a:off x="5148064" y="2780928"/>
            <a:ext cx="3610256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9712" y="3861048"/>
            <a:ext cx="115212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/>
          <p:nvPr/>
        </p:nvCxnSpPr>
        <p:spPr>
          <a:xfrm>
            <a:off x="2555776" y="4725144"/>
            <a:ext cx="1872208" cy="1368152"/>
          </a:xfrm>
          <a:prstGeom prst="bentConnector3">
            <a:avLst>
              <a:gd name="adj1" fmla="val -217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69842" y="5805264"/>
            <a:ext cx="14703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체크박스로 해당 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권한에 메뉴 활성화 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여부 지정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543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코드 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r>
              <a:rPr lang="ko-KR" altLang="en-US" b="0" dirty="0" smtClean="0"/>
              <a:t>코드 관리는 사용중인 코드들을 등록 및 수정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삭제할 수 있는 기능을 제공한다</a:t>
            </a:r>
            <a:r>
              <a:rPr lang="en-US" altLang="ko-KR" b="0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506800" cy="3817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028384" y="4869160"/>
            <a:ext cx="648072" cy="288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47664" y="4797152"/>
            <a:ext cx="720080" cy="360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7" idx="2"/>
          </p:cNvCxnSpPr>
          <p:nvPr/>
        </p:nvCxnSpPr>
        <p:spPr>
          <a:xfrm rot="16200000" flipH="1">
            <a:off x="2556213" y="4509557"/>
            <a:ext cx="1007238" cy="230425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3968" y="5949280"/>
            <a:ext cx="3312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캐쉬</a:t>
            </a:r>
            <a:r>
              <a:rPr lang="ko-KR" altLang="en-US" sz="1100" b="1" dirty="0" smtClean="0"/>
              <a:t> </a:t>
            </a:r>
            <a:r>
              <a:rPr lang="ko-KR" altLang="en-US" sz="1100" b="1" dirty="0" err="1" smtClean="0"/>
              <a:t>새로고침</a:t>
            </a:r>
            <a:r>
              <a:rPr lang="ko-KR" altLang="en-US" sz="1100" b="1" dirty="0" smtClean="0"/>
              <a:t> 시 코드 관리의 모든 변경 사항이 즉시 적용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647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코드 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 그룹 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>
                <a:latin typeface="맑은 고딕"/>
                <a:ea typeface="맑은 고딕"/>
              </a:rPr>
              <a:t>① </a:t>
            </a:r>
            <a:r>
              <a:rPr lang="ko-KR" altLang="en-US" b="0" dirty="0" smtClean="0">
                <a:latin typeface="맑은 고딕"/>
                <a:ea typeface="맑은 고딕"/>
              </a:rPr>
              <a:t>그룹</a:t>
            </a:r>
            <a:r>
              <a:rPr lang="en-US" altLang="ko-KR" b="0" dirty="0" smtClean="0">
                <a:latin typeface="맑은 고딕"/>
                <a:ea typeface="맑은 고딕"/>
              </a:rPr>
              <a:t>ID</a:t>
            </a:r>
            <a:r>
              <a:rPr lang="ko-KR" altLang="en-US" b="0" dirty="0" smtClean="0">
                <a:latin typeface="맑은 고딕"/>
                <a:ea typeface="맑은 고딕"/>
              </a:rPr>
              <a:t>를 통해 코드 그룹을 등록할 수 있는 기능 제공 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>
                <a:latin typeface="맑은 고딕"/>
                <a:ea typeface="맑은 고딕"/>
              </a:rPr>
              <a:t>② </a:t>
            </a:r>
            <a:r>
              <a:rPr lang="ko-KR" altLang="en-US" b="0" dirty="0" smtClean="0">
                <a:latin typeface="맑은 고딕"/>
                <a:ea typeface="맑은 고딕"/>
              </a:rPr>
              <a:t>등록하려는 권한에 따라 그룹코드명과 영문그룹코드명을 등록할 수 있는 기능 제공 </a:t>
            </a:r>
            <a:endParaRPr lang="en-US" altLang="ko-KR" b="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97" y="2254557"/>
            <a:ext cx="8821807" cy="234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19672" y="3068960"/>
            <a:ext cx="720080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코드 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 그룹 수정 및 코드 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>
                <a:latin typeface="맑은 고딕"/>
                <a:ea typeface="맑은 고딕"/>
              </a:rPr>
              <a:t>① </a:t>
            </a:r>
            <a:r>
              <a:rPr lang="ko-KR" altLang="en-US" b="0" dirty="0" smtClean="0">
                <a:latin typeface="맑은 고딕"/>
                <a:ea typeface="맑은 고딕"/>
              </a:rPr>
              <a:t>등록된 코드 그룹 수정 기능 제공 </a:t>
            </a:r>
            <a:r>
              <a:rPr lang="en-US" altLang="ko-KR" b="0" dirty="0" smtClean="0">
                <a:latin typeface="맑은 고딕"/>
                <a:ea typeface="맑은 고딕"/>
              </a:rPr>
              <a:t>(</a:t>
            </a:r>
            <a:r>
              <a:rPr lang="ko-KR" altLang="en-US" b="0" dirty="0" smtClean="0">
                <a:latin typeface="맑은 고딕"/>
                <a:ea typeface="맑은 고딕"/>
              </a:rPr>
              <a:t>단</a:t>
            </a:r>
            <a:r>
              <a:rPr lang="en-US" altLang="ko-KR" b="0" dirty="0" smtClean="0">
                <a:latin typeface="맑은 고딕"/>
                <a:ea typeface="맑은 고딕"/>
              </a:rPr>
              <a:t>, </a:t>
            </a:r>
            <a:r>
              <a:rPr lang="ko-KR" altLang="en-US" b="0" dirty="0" smtClean="0">
                <a:latin typeface="맑은 고딕"/>
                <a:ea typeface="맑은 고딕"/>
              </a:rPr>
              <a:t>그룹 </a:t>
            </a:r>
            <a:r>
              <a:rPr lang="en-US" altLang="ko-KR" b="0" dirty="0" smtClean="0">
                <a:latin typeface="맑은 고딕"/>
                <a:ea typeface="맑은 고딕"/>
              </a:rPr>
              <a:t>ID</a:t>
            </a:r>
            <a:r>
              <a:rPr lang="ko-KR" altLang="en-US" b="0" dirty="0" smtClean="0">
                <a:latin typeface="맑은 고딕"/>
                <a:ea typeface="맑은 고딕"/>
              </a:rPr>
              <a:t>는 수정 불가</a:t>
            </a:r>
            <a:r>
              <a:rPr lang="en-US" altLang="ko-KR" b="0" dirty="0" smtClean="0">
                <a:latin typeface="맑은 고딕"/>
                <a:ea typeface="맑은 고딕"/>
              </a:rPr>
              <a:t>) </a:t>
            </a: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>
                <a:latin typeface="맑은 고딕"/>
                <a:ea typeface="맑은 고딕"/>
              </a:rPr>
              <a:t>② </a:t>
            </a:r>
            <a:r>
              <a:rPr lang="ko-KR" altLang="en-US" b="0" dirty="0" smtClean="0">
                <a:latin typeface="맑은 고딕"/>
                <a:ea typeface="맑은 고딕"/>
              </a:rPr>
              <a:t>신규등록 버튼을 통해 등록된 코드 그룹의 코드를 추가할 수 있는 기능 제공 </a:t>
            </a:r>
            <a:endParaRPr lang="en-US" altLang="ko-KR" b="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8" y="1988840"/>
            <a:ext cx="8811885" cy="42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884368" y="5877272"/>
            <a:ext cx="648072" cy="350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/>
          <p:nvPr/>
        </p:nvCxnSpPr>
        <p:spPr>
          <a:xfrm rot="10800000" flipV="1">
            <a:off x="5364088" y="6227314"/>
            <a:ext cx="2844316" cy="442045"/>
          </a:xfrm>
          <a:prstGeom prst="bentConnector3">
            <a:avLst>
              <a:gd name="adj1" fmla="val -26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9871" y="6512879"/>
            <a:ext cx="194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코드 그룹에 신규 등록 가능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722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코드 관리 </a:t>
            </a:r>
            <a:r>
              <a:rPr lang="en-US" altLang="ko-KR" dirty="0" smtClean="0"/>
              <a:t>(</a:t>
            </a:r>
            <a:r>
              <a:rPr lang="ko-KR" altLang="en-US" dirty="0"/>
              <a:t>수정 </a:t>
            </a:r>
            <a:r>
              <a:rPr lang="ko-KR" altLang="en-US" dirty="0" smtClean="0"/>
              <a:t>가능한 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① </a:t>
            </a:r>
            <a:r>
              <a:rPr lang="ko-KR" altLang="en-US" b="0" dirty="0" smtClean="0">
                <a:latin typeface="맑은 고딕"/>
                <a:ea typeface="맑은 고딕"/>
              </a:rPr>
              <a:t>활용목적 </a:t>
            </a:r>
            <a:r>
              <a:rPr lang="en-US" altLang="ko-KR" b="0" dirty="0" smtClean="0">
                <a:latin typeface="맑은 고딕"/>
                <a:ea typeface="맑은 고딕"/>
              </a:rPr>
              <a:t>: </a:t>
            </a:r>
            <a:r>
              <a:rPr lang="ko-KR" altLang="en-US" b="0" dirty="0" smtClean="0">
                <a:latin typeface="맑은 고딕"/>
                <a:ea typeface="맑은 고딕"/>
              </a:rPr>
              <a:t>활용목적의 코드 추가 가능 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lvl="1">
              <a:buFontTx/>
              <a:buChar char="-"/>
            </a:pPr>
            <a:r>
              <a:rPr lang="ko-KR" altLang="en-US" sz="1100" b="0" dirty="0" smtClean="0">
                <a:latin typeface="맑은 고딕"/>
                <a:ea typeface="맑은 고딕"/>
              </a:rPr>
              <a:t>사용자 화면에서 </a:t>
            </a:r>
            <a:r>
              <a:rPr lang="ko-KR" altLang="en-US" sz="1100" b="0" dirty="0" err="1" smtClean="0">
                <a:latin typeface="맑은 고딕"/>
                <a:ea typeface="맑은 고딕"/>
              </a:rPr>
              <a:t>마이페이지</a:t>
            </a:r>
            <a:r>
              <a:rPr lang="ko-KR" altLang="en-US" sz="1100" b="0" dirty="0" smtClean="0">
                <a:latin typeface="맑은 고딕"/>
                <a:ea typeface="맑은 고딕"/>
              </a:rPr>
              <a:t> </a:t>
            </a:r>
            <a:r>
              <a:rPr lang="en-US" altLang="ko-KR" sz="1100" b="0" dirty="0" smtClean="0">
                <a:latin typeface="맑은 고딕"/>
                <a:ea typeface="맑은 고딕"/>
              </a:rPr>
              <a:t>&gt; </a:t>
            </a:r>
            <a:r>
              <a:rPr lang="ko-KR" altLang="en-US" sz="1100" b="0" dirty="0" smtClean="0">
                <a:latin typeface="맑은 고딕"/>
                <a:ea typeface="맑은 고딕"/>
              </a:rPr>
              <a:t>장바구니 조회</a:t>
            </a:r>
            <a:r>
              <a:rPr lang="en-US" altLang="ko-KR" sz="1100" b="0" dirty="0">
                <a:latin typeface="맑은 고딕"/>
                <a:ea typeface="맑은 고딕"/>
              </a:rPr>
              <a:t> </a:t>
            </a:r>
            <a:r>
              <a:rPr lang="en-US" altLang="ko-KR" sz="1100" b="0" dirty="0" smtClean="0">
                <a:latin typeface="맑은 고딕"/>
                <a:ea typeface="맑은 고딕"/>
              </a:rPr>
              <a:t>&gt; </a:t>
            </a:r>
            <a:r>
              <a:rPr lang="ko-KR" altLang="en-US" sz="1100" b="0" dirty="0" smtClean="0">
                <a:latin typeface="맑은 고딕"/>
                <a:ea typeface="맑은 고딕"/>
              </a:rPr>
              <a:t>이용신청 시 활용목적에 추가한 내용 확인 가능</a:t>
            </a:r>
            <a:endParaRPr lang="en-US" altLang="ko-KR" sz="1100" b="0" dirty="0" smtClean="0">
              <a:latin typeface="맑은 고딕"/>
              <a:ea typeface="맑은 고딕"/>
            </a:endParaRPr>
          </a:p>
          <a:p>
            <a:pPr marL="228600" lvl="1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>
                <a:latin typeface="맑은 고딕"/>
                <a:ea typeface="맑은 고딕"/>
              </a:rPr>
              <a:t>② </a:t>
            </a:r>
            <a:r>
              <a:rPr lang="ko-KR" altLang="en-US" b="0" dirty="0" err="1" smtClean="0">
                <a:latin typeface="맑은 고딕"/>
                <a:ea typeface="맑은 고딕"/>
              </a:rPr>
              <a:t>활용처</a:t>
            </a:r>
            <a:r>
              <a:rPr lang="ko-KR" altLang="en-US" b="0" dirty="0" smtClean="0">
                <a:latin typeface="맑은 고딕"/>
                <a:ea typeface="맑은 고딕"/>
              </a:rPr>
              <a:t> </a:t>
            </a:r>
            <a:r>
              <a:rPr lang="en-US" altLang="ko-KR" b="0" dirty="0" smtClean="0">
                <a:latin typeface="맑은 고딕"/>
                <a:ea typeface="맑은 고딕"/>
              </a:rPr>
              <a:t>: </a:t>
            </a:r>
            <a:r>
              <a:rPr lang="ko-KR" altLang="en-US" b="0" dirty="0" err="1" smtClean="0">
                <a:latin typeface="맑은 고딕"/>
                <a:ea typeface="맑은 고딕"/>
              </a:rPr>
              <a:t>활용처의</a:t>
            </a:r>
            <a:r>
              <a:rPr lang="ko-KR" altLang="en-US" b="0" dirty="0" smtClean="0">
                <a:latin typeface="맑은 고딕"/>
                <a:ea typeface="맑은 고딕"/>
              </a:rPr>
              <a:t> 코드 추가 가능 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lvl="1">
              <a:buFontTx/>
              <a:buChar char="-"/>
            </a:pPr>
            <a:r>
              <a:rPr lang="ko-KR" altLang="en-US" sz="1100" b="0" dirty="0">
                <a:latin typeface="맑은 고딕"/>
                <a:ea typeface="맑은 고딕"/>
              </a:rPr>
              <a:t>사용자 화면에서 </a:t>
            </a:r>
            <a:r>
              <a:rPr lang="ko-KR" altLang="en-US" sz="1100" b="0" dirty="0" err="1">
                <a:latin typeface="맑은 고딕"/>
                <a:ea typeface="맑은 고딕"/>
              </a:rPr>
              <a:t>마이페이지</a:t>
            </a:r>
            <a:r>
              <a:rPr lang="ko-KR" altLang="en-US" sz="1100" b="0" dirty="0">
                <a:latin typeface="맑은 고딕"/>
                <a:ea typeface="맑은 고딕"/>
              </a:rPr>
              <a:t> </a:t>
            </a:r>
            <a:r>
              <a:rPr lang="en-US" altLang="ko-KR" sz="1100" b="0" dirty="0">
                <a:latin typeface="맑은 고딕"/>
                <a:ea typeface="맑은 고딕"/>
              </a:rPr>
              <a:t>&gt; </a:t>
            </a:r>
            <a:r>
              <a:rPr lang="ko-KR" altLang="en-US" sz="1100" b="0" dirty="0">
                <a:latin typeface="맑은 고딕"/>
                <a:ea typeface="맑은 고딕"/>
              </a:rPr>
              <a:t>장바구니 조회</a:t>
            </a:r>
            <a:r>
              <a:rPr lang="en-US" altLang="ko-KR" sz="1100" b="0" dirty="0">
                <a:latin typeface="맑은 고딕"/>
                <a:ea typeface="맑은 고딕"/>
              </a:rPr>
              <a:t> &gt; </a:t>
            </a:r>
            <a:r>
              <a:rPr lang="ko-KR" altLang="en-US" sz="1100" b="0" dirty="0">
                <a:latin typeface="맑은 고딕"/>
                <a:ea typeface="맑은 고딕"/>
              </a:rPr>
              <a:t>이용신청 시 </a:t>
            </a:r>
            <a:r>
              <a:rPr lang="ko-KR" altLang="en-US" sz="1100" b="0" dirty="0" err="1" smtClean="0">
                <a:latin typeface="맑은 고딕"/>
                <a:ea typeface="맑은 고딕"/>
              </a:rPr>
              <a:t>활용처에</a:t>
            </a:r>
            <a:r>
              <a:rPr lang="ko-KR" altLang="en-US" sz="1100" b="0" dirty="0" smtClean="0">
                <a:latin typeface="맑은 고딕"/>
                <a:ea typeface="맑은 고딕"/>
              </a:rPr>
              <a:t> </a:t>
            </a:r>
            <a:r>
              <a:rPr lang="ko-KR" altLang="en-US" sz="1100" b="0" dirty="0">
                <a:latin typeface="맑은 고딕"/>
                <a:ea typeface="맑은 고딕"/>
              </a:rPr>
              <a:t>추가한 내용 확인 </a:t>
            </a:r>
            <a:r>
              <a:rPr lang="ko-KR" altLang="en-US" sz="1100" b="0" dirty="0" smtClean="0">
                <a:latin typeface="맑은 고딕"/>
                <a:ea typeface="맑은 고딕"/>
              </a:rPr>
              <a:t>가능</a:t>
            </a:r>
            <a:endParaRPr lang="en-US" altLang="ko-KR" sz="1100" b="0" dirty="0" smtClean="0">
              <a:latin typeface="맑은 고딕"/>
              <a:ea typeface="맑은 고딕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976547" y="4927401"/>
            <a:ext cx="5190906" cy="1597943"/>
            <a:chOff x="2256077" y="2987168"/>
            <a:chExt cx="5190906" cy="159794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077" y="2987168"/>
              <a:ext cx="5190906" cy="1597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328085" y="3789040"/>
              <a:ext cx="3324035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99" y="1844824"/>
            <a:ext cx="7254403" cy="248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043608" y="2996952"/>
            <a:ext cx="705678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52320" y="4005064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6147" idx="2"/>
            <a:endCxn id="6146" idx="0"/>
          </p:cNvCxnSpPr>
          <p:nvPr/>
        </p:nvCxnSpPr>
        <p:spPr>
          <a:xfrm flipH="1">
            <a:off x="4572000" y="4333638"/>
            <a:ext cx="1" cy="5937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코드 관리 </a:t>
            </a:r>
            <a:r>
              <a:rPr lang="en-US" altLang="ko-KR" dirty="0" smtClean="0"/>
              <a:t>(</a:t>
            </a:r>
            <a:r>
              <a:rPr lang="ko-KR" altLang="en-US" dirty="0"/>
              <a:t>수정 </a:t>
            </a:r>
            <a:r>
              <a:rPr lang="ko-KR" altLang="en-US" dirty="0" smtClean="0"/>
              <a:t>가능한 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③</a:t>
            </a:r>
            <a:r>
              <a:rPr lang="en-US" altLang="ko-KR" b="0" dirty="0" smtClean="0">
                <a:latin typeface="맑은 고딕"/>
                <a:ea typeface="맑은 고딕"/>
              </a:rPr>
              <a:t> </a:t>
            </a:r>
            <a:r>
              <a:rPr lang="ko-KR" altLang="en-US" b="0" dirty="0" smtClean="0">
                <a:latin typeface="맑은 고딕"/>
                <a:ea typeface="맑은 고딕"/>
              </a:rPr>
              <a:t>기관 구분 코드 </a:t>
            </a:r>
            <a:r>
              <a:rPr lang="en-US" altLang="ko-KR" b="0" dirty="0" smtClean="0">
                <a:latin typeface="맑은 고딕"/>
                <a:ea typeface="맑은 고딕"/>
              </a:rPr>
              <a:t>: </a:t>
            </a:r>
            <a:r>
              <a:rPr lang="ko-KR" altLang="en-US" b="0" dirty="0" smtClean="0">
                <a:latin typeface="맑은 고딕"/>
                <a:ea typeface="맑은 고딕"/>
              </a:rPr>
              <a:t>기관 구분 코드 추가 가능 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lvl="1">
              <a:buFontTx/>
              <a:buChar char="-"/>
            </a:pPr>
            <a:r>
              <a:rPr lang="ko-KR" altLang="en-US" sz="1100" b="0" dirty="0" smtClean="0">
                <a:latin typeface="맑은 고딕"/>
                <a:ea typeface="맑은 고딕"/>
              </a:rPr>
              <a:t>사용자 화면에서 회원가입에 추가한 내용 확인 가능</a:t>
            </a:r>
            <a:endParaRPr lang="en-US" altLang="ko-KR" sz="1100" b="0" dirty="0" smtClean="0">
              <a:latin typeface="맑은 고딕"/>
              <a:ea typeface="맑은 고딕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24632"/>
            <a:ext cx="7254000" cy="390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484784"/>
            <a:ext cx="2077432" cy="47316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3284984"/>
            <a:ext cx="1944216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4" idx="3"/>
          </p:cNvCxnSpPr>
          <p:nvPr/>
        </p:nvCxnSpPr>
        <p:spPr>
          <a:xfrm flipV="1">
            <a:off x="2843808" y="3850598"/>
            <a:ext cx="4032448" cy="334486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948264" y="5013176"/>
            <a:ext cx="1944216" cy="1203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42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코드 관리 </a:t>
            </a:r>
            <a:r>
              <a:rPr lang="en-US" altLang="ko-KR" dirty="0" smtClean="0"/>
              <a:t>(</a:t>
            </a:r>
            <a:r>
              <a:rPr lang="ko-KR" altLang="en-US" dirty="0"/>
              <a:t>수정 </a:t>
            </a:r>
            <a:r>
              <a:rPr lang="ko-KR" altLang="en-US" dirty="0" smtClean="0"/>
              <a:t>가능한 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④ </a:t>
            </a:r>
            <a:r>
              <a:rPr lang="ko-KR" altLang="en-US" b="0" dirty="0" smtClean="0">
                <a:latin typeface="맑은 고딕"/>
                <a:ea typeface="맑은 고딕"/>
              </a:rPr>
              <a:t>방문승인거부사유 </a:t>
            </a:r>
            <a:r>
              <a:rPr lang="en-US" altLang="ko-KR" b="0" dirty="0" smtClean="0">
                <a:latin typeface="맑은 고딕"/>
                <a:ea typeface="맑은 고딕"/>
              </a:rPr>
              <a:t>: </a:t>
            </a:r>
            <a:r>
              <a:rPr lang="ko-KR" altLang="en-US" b="0" dirty="0" smtClean="0">
                <a:latin typeface="맑은 고딕"/>
                <a:ea typeface="맑은 고딕"/>
              </a:rPr>
              <a:t>방문승인거부사유의 코드 추가 가능 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lvl="1">
              <a:buFontTx/>
              <a:buChar char="-"/>
            </a:pPr>
            <a:r>
              <a:rPr lang="ko-KR" altLang="en-US" sz="1100" b="0" dirty="0" smtClean="0">
                <a:latin typeface="맑은 고딕"/>
                <a:ea typeface="맑은 고딕"/>
              </a:rPr>
              <a:t>관리</a:t>
            </a:r>
            <a:r>
              <a:rPr lang="ko-KR" altLang="en-US" sz="1100" b="0" dirty="0">
                <a:latin typeface="맑은 고딕"/>
                <a:ea typeface="맑은 고딕"/>
              </a:rPr>
              <a:t>자</a:t>
            </a:r>
            <a:r>
              <a:rPr lang="ko-KR" altLang="en-US" sz="1100" b="0" dirty="0" smtClean="0">
                <a:latin typeface="맑은 고딕"/>
                <a:ea typeface="맑은 고딕"/>
              </a:rPr>
              <a:t> </a:t>
            </a:r>
            <a:r>
              <a:rPr lang="ko-KR" altLang="en-US" sz="1100" b="0" dirty="0">
                <a:latin typeface="맑은 고딕"/>
                <a:ea typeface="맑은 고딕"/>
              </a:rPr>
              <a:t>화면에서 </a:t>
            </a:r>
            <a:r>
              <a:rPr lang="ko-KR" altLang="en-US" sz="1100" b="0" dirty="0" smtClean="0">
                <a:latin typeface="맑은 고딕"/>
                <a:ea typeface="맑은 고딕"/>
              </a:rPr>
              <a:t>사용자관리 </a:t>
            </a:r>
            <a:r>
              <a:rPr lang="en-US" altLang="ko-KR" sz="1100" b="0" dirty="0" smtClean="0">
                <a:latin typeface="맑은 고딕"/>
                <a:ea typeface="맑은 고딕"/>
              </a:rPr>
              <a:t>&gt; </a:t>
            </a:r>
            <a:r>
              <a:rPr lang="ko-KR" altLang="en-US" sz="1100" b="0" dirty="0" smtClean="0">
                <a:latin typeface="맑은 고딕"/>
                <a:ea typeface="맑은 고딕"/>
              </a:rPr>
              <a:t>방문신청관리에서 승인상태 반려로 변경 시 반려사유에 추가한 </a:t>
            </a:r>
            <a:r>
              <a:rPr lang="ko-KR" altLang="en-US" sz="1100" b="0" dirty="0">
                <a:latin typeface="맑은 고딕"/>
                <a:ea typeface="맑은 고딕"/>
              </a:rPr>
              <a:t>내용 확인 </a:t>
            </a:r>
            <a:r>
              <a:rPr lang="ko-KR" altLang="en-US" sz="1100" b="0" dirty="0" smtClean="0">
                <a:latin typeface="맑은 고딕"/>
                <a:ea typeface="맑은 고딕"/>
              </a:rPr>
              <a:t>가능</a:t>
            </a:r>
            <a:endParaRPr lang="en-US" altLang="ko-KR" sz="1100" b="0" dirty="0" smtClean="0">
              <a:latin typeface="맑은 고딕"/>
              <a:ea typeface="맑은 고딕"/>
            </a:endParaRPr>
          </a:p>
          <a:p>
            <a:pPr lvl="1">
              <a:buFontTx/>
              <a:buChar char="-"/>
            </a:pPr>
            <a:endParaRPr lang="en-US" altLang="ko-KR" sz="1100" b="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⑤ </a:t>
            </a:r>
            <a:r>
              <a:rPr lang="ko-KR" altLang="en-US" b="0" dirty="0" smtClean="0">
                <a:latin typeface="맑은 고딕"/>
                <a:ea typeface="맑은 고딕"/>
              </a:rPr>
              <a:t>방문유형 </a:t>
            </a:r>
            <a:r>
              <a:rPr lang="en-US" altLang="ko-KR" b="0" dirty="0">
                <a:latin typeface="맑은 고딕"/>
                <a:ea typeface="맑은 고딕"/>
              </a:rPr>
              <a:t>: </a:t>
            </a:r>
            <a:r>
              <a:rPr lang="ko-KR" altLang="en-US" b="0" dirty="0" smtClean="0">
                <a:latin typeface="맑은 고딕"/>
                <a:ea typeface="맑은 고딕"/>
              </a:rPr>
              <a:t>방문유형 코드 </a:t>
            </a:r>
            <a:r>
              <a:rPr lang="ko-KR" altLang="en-US" b="0" dirty="0">
                <a:latin typeface="맑은 고딕"/>
                <a:ea typeface="맑은 고딕"/>
              </a:rPr>
              <a:t>추가 가능 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marL="298450" lvl="2" indent="-171450">
              <a:buFontTx/>
              <a:buChar char="-"/>
            </a:pPr>
            <a:r>
              <a:rPr lang="ko-KR" altLang="en-US" sz="1100" dirty="0" smtClean="0">
                <a:latin typeface="맑은 고딕"/>
                <a:ea typeface="맑은 고딕"/>
              </a:rPr>
              <a:t>사용</a:t>
            </a:r>
            <a:r>
              <a:rPr lang="ko-KR" altLang="en-US" sz="1100" dirty="0">
                <a:latin typeface="맑은 고딕"/>
                <a:ea typeface="맑은 고딕"/>
              </a:rPr>
              <a:t>자</a:t>
            </a:r>
            <a:r>
              <a:rPr lang="ko-KR" altLang="en-US" sz="1100" b="0" dirty="0" smtClean="0">
                <a:latin typeface="맑은 고딕"/>
                <a:ea typeface="맑은 고딕"/>
              </a:rPr>
              <a:t> </a:t>
            </a:r>
            <a:r>
              <a:rPr lang="ko-KR" altLang="en-US" sz="1100" b="0" dirty="0">
                <a:latin typeface="맑은 고딕"/>
                <a:ea typeface="맑은 고딕"/>
              </a:rPr>
              <a:t>화면에서 </a:t>
            </a:r>
            <a:r>
              <a:rPr lang="ko-KR" altLang="en-US" sz="1100" dirty="0" err="1" smtClean="0">
                <a:latin typeface="맑은 고딕"/>
                <a:ea typeface="맑은 고딕"/>
              </a:rPr>
              <a:t>메인화면</a:t>
            </a:r>
            <a:r>
              <a:rPr lang="ko-KR" altLang="en-US" sz="1100" dirty="0" smtClean="0">
                <a:latin typeface="맑은 고딕"/>
                <a:ea typeface="맑은 고딕"/>
              </a:rPr>
              <a:t> 상단 우측 방문신청 버튼 클릭 시 보여지는 방문신청 등록 화면에 등록한 방문유형 코드 확인 가능</a:t>
            </a:r>
            <a:endParaRPr lang="en-US" altLang="ko-KR" sz="1100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⑥ </a:t>
            </a:r>
            <a:r>
              <a:rPr lang="ko-KR" altLang="en-US" b="0" dirty="0" smtClean="0">
                <a:latin typeface="맑은 고딕"/>
                <a:ea typeface="맑은 고딕"/>
              </a:rPr>
              <a:t>방문목적 코드 </a:t>
            </a:r>
            <a:r>
              <a:rPr lang="en-US" altLang="ko-KR" b="0" dirty="0" smtClean="0">
                <a:latin typeface="맑은 고딕"/>
                <a:ea typeface="맑은 고딕"/>
              </a:rPr>
              <a:t>: </a:t>
            </a:r>
            <a:r>
              <a:rPr lang="ko-KR" altLang="en-US" b="0" dirty="0" smtClean="0">
                <a:latin typeface="맑은 고딕"/>
                <a:ea typeface="맑은 고딕"/>
              </a:rPr>
              <a:t>방문목적 코드 추가 가능 </a:t>
            </a:r>
            <a:endParaRPr lang="en-US" altLang="ko-KR" b="0" dirty="0">
              <a:latin typeface="맑은 고딕"/>
              <a:ea typeface="맑은 고딕"/>
            </a:endParaRPr>
          </a:p>
          <a:p>
            <a:pPr marL="298450" lvl="2" indent="-171450">
              <a:buFontTx/>
              <a:buChar char="-"/>
            </a:pPr>
            <a:r>
              <a:rPr lang="ko-KR" altLang="en-US" sz="1100" dirty="0"/>
              <a:t>사용자 화면에서 </a:t>
            </a:r>
            <a:r>
              <a:rPr lang="ko-KR" altLang="en-US" sz="1100" dirty="0" err="1"/>
              <a:t>메인화면</a:t>
            </a:r>
            <a:r>
              <a:rPr lang="ko-KR" altLang="en-US" sz="1100" dirty="0"/>
              <a:t> 상단 우측 방문신청 버튼 클릭 시 보여지는 방문신청 등록 화면에 등록한 </a:t>
            </a:r>
            <a:r>
              <a:rPr lang="ko-KR" altLang="en-US" sz="1100" dirty="0" smtClean="0"/>
              <a:t>방문목적 </a:t>
            </a:r>
            <a:r>
              <a:rPr lang="ko-KR" altLang="en-US" sz="1100" dirty="0"/>
              <a:t>코드 확인 </a:t>
            </a:r>
            <a:r>
              <a:rPr lang="ko-KR" altLang="en-US" sz="1100" dirty="0" smtClean="0"/>
              <a:t>가능</a:t>
            </a:r>
            <a:endParaRPr lang="en-US" altLang="ko-KR" sz="1100" dirty="0"/>
          </a:p>
          <a:p>
            <a:pPr marL="0" indent="0">
              <a:buNone/>
            </a:pP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⑦ </a:t>
            </a:r>
            <a:r>
              <a:rPr lang="ko-KR" altLang="en-US" b="0" dirty="0" smtClean="0">
                <a:latin typeface="맑은 고딕"/>
                <a:ea typeface="맑은 고딕"/>
              </a:rPr>
              <a:t>연락처 구분 코드 </a:t>
            </a:r>
            <a:r>
              <a:rPr lang="en-US" altLang="ko-KR" b="0" dirty="0" smtClean="0">
                <a:latin typeface="맑은 고딕"/>
                <a:ea typeface="맑은 고딕"/>
              </a:rPr>
              <a:t>: </a:t>
            </a:r>
            <a:r>
              <a:rPr lang="ko-KR" altLang="en-US" b="0" dirty="0" smtClean="0">
                <a:latin typeface="맑은 고딕"/>
                <a:ea typeface="맑은 고딕"/>
              </a:rPr>
              <a:t>연락처 구분 코드 추가 가능 </a:t>
            </a:r>
            <a:endParaRPr lang="en-US" altLang="ko-KR" b="0" dirty="0">
              <a:latin typeface="맑은 고딕"/>
              <a:ea typeface="맑은 고딕"/>
            </a:endParaRPr>
          </a:p>
          <a:p>
            <a:pPr marL="298450" lvl="2" indent="-171450">
              <a:buFontTx/>
              <a:buChar char="-"/>
            </a:pPr>
            <a:r>
              <a:rPr lang="ko-KR" altLang="en-US" sz="1100" dirty="0" smtClean="0"/>
              <a:t>관리</a:t>
            </a:r>
            <a:r>
              <a:rPr lang="ko-KR" altLang="en-US" sz="1100" dirty="0"/>
              <a:t>자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화면에서 </a:t>
            </a:r>
            <a:r>
              <a:rPr lang="ko-KR" altLang="en-US" sz="1100" dirty="0" smtClean="0"/>
              <a:t>운영관리 </a:t>
            </a:r>
            <a:r>
              <a:rPr lang="en-US" altLang="ko-KR" sz="1100" dirty="0" smtClean="0"/>
              <a:t>&gt; </a:t>
            </a:r>
            <a:r>
              <a:rPr lang="ko-KR" altLang="en-US" sz="1100" dirty="0" smtClean="0"/>
              <a:t>관리자계정관리 </a:t>
            </a:r>
            <a:r>
              <a:rPr lang="en-US" altLang="ko-KR" sz="1100" dirty="0" smtClean="0"/>
              <a:t>&gt; </a:t>
            </a:r>
            <a:r>
              <a:rPr lang="ko-KR" altLang="en-US" sz="1100" dirty="0" smtClean="0"/>
              <a:t>관리자 등록 시 부가정보에 입력하는 </a:t>
            </a:r>
            <a:r>
              <a:rPr lang="ko-KR" altLang="en-US" sz="1100" dirty="0" err="1" smtClean="0"/>
              <a:t>연락처란에</a:t>
            </a:r>
            <a:r>
              <a:rPr lang="ko-KR" altLang="en-US" sz="1100" dirty="0" smtClean="0"/>
              <a:t> 추가한 연락처 코드 확인 가능</a:t>
            </a:r>
            <a:endParaRPr lang="en-US" altLang="ko-KR" sz="1100" dirty="0"/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45000" y="3429000"/>
            <a:ext cx="7254000" cy="2199974"/>
            <a:chOff x="-180528" y="3645024"/>
            <a:chExt cx="7254000" cy="2199974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528" y="3645024"/>
              <a:ext cx="7254000" cy="21999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4141384"/>
              <a:ext cx="3384376" cy="12072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05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코드 관리 </a:t>
            </a:r>
            <a:r>
              <a:rPr lang="en-US" altLang="ko-KR" dirty="0" smtClean="0"/>
              <a:t>(</a:t>
            </a:r>
            <a:r>
              <a:rPr lang="ko-KR" altLang="en-US" dirty="0"/>
              <a:t>수정 </a:t>
            </a:r>
            <a:r>
              <a:rPr lang="ko-KR" altLang="en-US" dirty="0" smtClean="0"/>
              <a:t>불가능한 코드 </a:t>
            </a:r>
            <a:r>
              <a:rPr lang="en-US" altLang="ko-KR" dirty="0" smtClean="0"/>
              <a:t>&amp; </a:t>
            </a:r>
            <a:r>
              <a:rPr lang="ko-KR" altLang="en-US" dirty="0"/>
              <a:t>신규 코드 등록 시 사용여부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① </a:t>
            </a:r>
            <a:r>
              <a:rPr lang="ko-KR" altLang="en-US" b="0" dirty="0" smtClean="0">
                <a:latin typeface="맑은 고딕"/>
                <a:ea typeface="맑은 고딕"/>
              </a:rPr>
              <a:t>수정 가능한 코드를 제외한 나머지 코드는 소스상에서 해당 코드를 사용하는 부분이 있어 수정 시 실제 운영에 영향도 존재 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>
                <a:latin typeface="맑은 고딕"/>
                <a:ea typeface="맑은 고딕"/>
              </a:rPr>
              <a:t>② </a:t>
            </a:r>
            <a:r>
              <a:rPr lang="ko-KR" altLang="en-US" b="0" dirty="0" smtClean="0">
                <a:latin typeface="맑은 고딕"/>
                <a:ea typeface="맑은 고딕"/>
              </a:rPr>
              <a:t>코드관리 메뉴는 소스 상에서 사용중인 코드들을 관리하는 메뉴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 b="0" dirty="0" smtClean="0">
                <a:latin typeface="맑은 고딕"/>
                <a:ea typeface="맑은 고딕"/>
              </a:rPr>
              <a:t>신규 코드 등록 시 소스 상에서 해당 코드를 사용한다는 내용이 있으면 사용 가능함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 </a:t>
            </a: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 smtClean="0">
              <a:latin typeface="맑은 고딕"/>
              <a:ea typeface="맑은 고딕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23" y="2499600"/>
            <a:ext cx="7997155" cy="11402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42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관리자계정관리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r>
              <a:rPr lang="ko-KR" altLang="en-US" b="0" dirty="0" smtClean="0"/>
              <a:t>관리자계정관리 메뉴에서는 관리자시스템 사용자의 계정을 등록 및 수정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삭제할 수 있는 기능을 제공한다</a:t>
            </a:r>
            <a:r>
              <a:rPr lang="en-US" altLang="ko-KR" b="0" dirty="0" smtClean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8" y="1572749"/>
            <a:ext cx="8949665" cy="3712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0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관리자계정관리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>
                <a:latin typeface="맑은 고딕"/>
                <a:ea typeface="맑은 고딕"/>
              </a:rPr>
              <a:t>① </a:t>
            </a:r>
            <a:r>
              <a:rPr lang="ko-KR" altLang="en-US" b="0" dirty="0" smtClean="0">
                <a:latin typeface="맑은 고딕"/>
                <a:ea typeface="맑은 고딕"/>
              </a:rPr>
              <a:t>사용자 권한과 사용자 </a:t>
            </a:r>
            <a:r>
              <a:rPr lang="en-US" altLang="ko-KR" b="0" dirty="0" smtClean="0">
                <a:latin typeface="맑은 고딕"/>
                <a:ea typeface="맑은 고딕"/>
              </a:rPr>
              <a:t>ID</a:t>
            </a:r>
            <a:r>
              <a:rPr lang="ko-KR" altLang="en-US" b="0" dirty="0" smtClean="0">
                <a:latin typeface="맑은 고딕"/>
                <a:ea typeface="맑은 고딕"/>
              </a:rPr>
              <a:t>를 통해 관리자 계정을 등록할 수 있는 기능 제공</a:t>
            </a: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>
                <a:latin typeface="맑은 고딕"/>
                <a:ea typeface="맑은 고딕"/>
              </a:rPr>
              <a:t>② </a:t>
            </a:r>
            <a:r>
              <a:rPr lang="ko-KR" altLang="en-US" b="0" dirty="0" smtClean="0">
                <a:latin typeface="맑은 고딕"/>
                <a:ea typeface="맑은 고딕"/>
              </a:rPr>
              <a:t>등록하려는 사용자 권한에 따라 관리자시스템 사용제한 기능 제공 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③ </a:t>
            </a:r>
            <a:r>
              <a:rPr lang="ko-KR" altLang="en-US" b="0" dirty="0" smtClean="0">
                <a:latin typeface="맑은 고딕"/>
                <a:ea typeface="맑은 고딕"/>
              </a:rPr>
              <a:t>등록하려는 관리자 계정의 사용자 상태 선택 가능 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endParaRPr lang="en-US" altLang="ko-KR" b="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060848"/>
            <a:ext cx="8568952" cy="432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67544" y="2708920"/>
            <a:ext cx="8280920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메뉴 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r>
              <a:rPr lang="ko-KR" altLang="en-US" b="0" dirty="0" smtClean="0"/>
              <a:t>메뉴 관리는 관리자시스템과 활용플랫폼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사용자 화면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에 등록된 전 메뉴들을 등록 및 수정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삭제가 가능한 기능을 제공한다</a:t>
            </a:r>
            <a:r>
              <a:rPr lang="en-US" altLang="ko-KR" b="0" dirty="0" smtClean="0"/>
              <a:t>. </a:t>
            </a:r>
            <a:br>
              <a:rPr lang="en-US" altLang="ko-KR" b="0" dirty="0" smtClean="0"/>
            </a:br>
            <a:r>
              <a:rPr lang="en-US" altLang="ko-KR" b="0" dirty="0" smtClean="0"/>
              <a:t>* </a:t>
            </a:r>
            <a:r>
              <a:rPr lang="ko-KR" altLang="en-US" sz="1200" dirty="0" smtClean="0"/>
              <a:t>새로운 페이지 추가 시 메뉴 관리에 해당 </a:t>
            </a:r>
            <a:r>
              <a:rPr lang="en-US" altLang="ko-KR" sz="1200" dirty="0" err="1" smtClean="0"/>
              <a:t>url</a:t>
            </a:r>
            <a:r>
              <a:rPr lang="ko-KR" altLang="en-US" sz="1200" dirty="0" smtClean="0"/>
              <a:t>을 등록해주어야 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등록하지 않으면 해당 신규 메뉴에 접근이 불가</a:t>
            </a:r>
            <a:r>
              <a:rPr lang="en-US" altLang="ko-KR" sz="1200" dirty="0" smtClean="0"/>
              <a:t>)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214409"/>
            <a:ext cx="7848872" cy="359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23728" y="3073732"/>
            <a:ext cx="57606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4" idx="0"/>
          </p:cNvCxnSpPr>
          <p:nvPr/>
        </p:nvCxnSpPr>
        <p:spPr>
          <a:xfrm rot="5400000" flipH="1" flipV="1">
            <a:off x="2915816" y="1273532"/>
            <a:ext cx="1296144" cy="230425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8024" y="1568677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CMS : </a:t>
            </a:r>
            <a:r>
              <a:rPr lang="ko-KR" altLang="en-US" sz="1100" b="1" dirty="0" smtClean="0"/>
              <a:t>관리자</a:t>
            </a:r>
            <a:endParaRPr lang="en-US" altLang="ko-KR" sz="1100" b="1" dirty="0" smtClean="0"/>
          </a:p>
          <a:p>
            <a:r>
              <a:rPr lang="en-US" altLang="ko-KR" sz="1100" b="1" dirty="0" smtClean="0"/>
              <a:t>WEB : </a:t>
            </a:r>
            <a:r>
              <a:rPr lang="ko-KR" altLang="en-US" sz="1100" b="1" dirty="0" smtClean="0"/>
              <a:t>사용자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4565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관리자계정관리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>
                <a:latin typeface="맑은 고딕"/>
                <a:ea typeface="맑은 고딕"/>
              </a:rPr>
              <a:t>① </a:t>
            </a:r>
            <a:r>
              <a:rPr lang="ko-KR" altLang="en-US" b="0" dirty="0" smtClean="0">
                <a:latin typeface="맑은 고딕"/>
                <a:ea typeface="맑은 고딕"/>
              </a:rPr>
              <a:t>관리자 계정 상세 화면을 통해 관리자 계정을 수정할 수 있는 기능 제공 </a:t>
            </a:r>
            <a:r>
              <a:rPr lang="en-US" altLang="ko-KR" b="0" dirty="0" smtClean="0">
                <a:latin typeface="맑은 고딕"/>
                <a:ea typeface="맑은 고딕"/>
              </a:rPr>
              <a:t>(</a:t>
            </a:r>
            <a:r>
              <a:rPr lang="ko-KR" altLang="en-US" b="0" dirty="0" smtClean="0">
                <a:latin typeface="맑은 고딕"/>
                <a:ea typeface="맑은 고딕"/>
              </a:rPr>
              <a:t>단</a:t>
            </a:r>
            <a:r>
              <a:rPr lang="en-US" altLang="ko-KR" b="0" dirty="0" smtClean="0">
                <a:latin typeface="맑은 고딕"/>
                <a:ea typeface="맑은 고딕"/>
              </a:rPr>
              <a:t>, </a:t>
            </a:r>
            <a:r>
              <a:rPr lang="ko-KR" altLang="en-US" b="0" dirty="0" smtClean="0">
                <a:latin typeface="맑은 고딕"/>
                <a:ea typeface="맑은 고딕"/>
              </a:rPr>
              <a:t>사용자 </a:t>
            </a:r>
            <a:r>
              <a:rPr lang="en-US" altLang="ko-KR" b="0" dirty="0" smtClean="0">
                <a:latin typeface="맑은 고딕"/>
                <a:ea typeface="맑은 고딕"/>
              </a:rPr>
              <a:t>ID</a:t>
            </a:r>
            <a:r>
              <a:rPr lang="ko-KR" altLang="en-US" b="0" dirty="0" smtClean="0">
                <a:latin typeface="맑은 고딕"/>
                <a:ea typeface="맑은 고딕"/>
              </a:rPr>
              <a:t>는 변경 불가</a:t>
            </a:r>
            <a:r>
              <a:rPr lang="en-US" altLang="ko-KR" b="0" dirty="0" smtClean="0">
                <a:latin typeface="맑은 고딕"/>
                <a:ea typeface="맑은 고딕"/>
              </a:rPr>
              <a:t>)</a:t>
            </a: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>
                <a:latin typeface="맑은 고딕"/>
                <a:ea typeface="맑은 고딕"/>
              </a:rPr>
              <a:t>② </a:t>
            </a:r>
            <a:r>
              <a:rPr lang="ko-KR" altLang="en-US" b="0" dirty="0" smtClean="0">
                <a:latin typeface="맑은 고딕"/>
                <a:ea typeface="맑은 고딕"/>
              </a:rPr>
              <a:t>비밀번호의 수정 체크박스를 체크하여 비밀번호 변경 기능 제공 </a:t>
            </a: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endParaRPr lang="en-US" altLang="ko-KR" b="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784976" cy="482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43808" y="3645024"/>
            <a:ext cx="576064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관리자계정관리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</a:t>
            </a:r>
            <a:r>
              <a:rPr lang="ko-KR" altLang="en-US" dirty="0"/>
              <a:t>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① </a:t>
            </a:r>
            <a:r>
              <a:rPr lang="ko-KR" altLang="en-US" b="0" dirty="0" smtClean="0">
                <a:latin typeface="맑은 고딕"/>
                <a:ea typeface="맑은 고딕"/>
              </a:rPr>
              <a:t>해당 관리자 계정 삭제 기능 제공 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>
                <a:latin typeface="맑은 고딕"/>
                <a:ea typeface="맑은 고딕"/>
              </a:rPr>
              <a:t>② </a:t>
            </a:r>
            <a:r>
              <a:rPr lang="ko-KR" altLang="en-US" b="0" dirty="0" smtClean="0">
                <a:latin typeface="맑은 고딕"/>
                <a:ea typeface="맑은 고딕"/>
              </a:rPr>
              <a:t>비밀번호 초기화 버튼을 통해 비밀번호 초기화 가능하도록 기능 제공 </a:t>
            </a:r>
            <a:r>
              <a:rPr lang="en-US" altLang="ko-KR" b="0" dirty="0" smtClean="0">
                <a:latin typeface="맑은 고딕"/>
                <a:ea typeface="맑은 고딕"/>
              </a:rPr>
              <a:t>(</a:t>
            </a:r>
            <a:r>
              <a:rPr lang="ko-KR" altLang="en-US" b="0" dirty="0" smtClean="0">
                <a:latin typeface="맑은 고딕"/>
                <a:ea typeface="맑은 고딕"/>
              </a:rPr>
              <a:t>초기화 시 비밀번호 </a:t>
            </a:r>
            <a:r>
              <a:rPr lang="en-US" altLang="ko-KR" b="0" dirty="0" smtClean="0">
                <a:latin typeface="맑은 고딕"/>
                <a:ea typeface="맑은 고딕"/>
              </a:rPr>
              <a:t>: </a:t>
            </a:r>
            <a:r>
              <a:rPr lang="en-US" altLang="ko-KR" dirty="0"/>
              <a:t>cyber123</a:t>
            </a:r>
            <a:r>
              <a:rPr lang="en-US" altLang="ko-KR" dirty="0" smtClean="0"/>
              <a:t>!@#</a:t>
            </a:r>
            <a:r>
              <a:rPr lang="en-US" altLang="ko-KR" b="0" dirty="0" smtClean="0"/>
              <a:t>)</a:t>
            </a:r>
            <a:r>
              <a:rPr lang="ko-KR" altLang="en-US" b="0" dirty="0" smtClean="0">
                <a:latin typeface="맑은 고딕"/>
                <a:ea typeface="맑은 고딕"/>
              </a:rPr>
              <a:t> </a:t>
            </a: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endParaRPr lang="en-US" altLang="ko-KR" b="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4" y="1988840"/>
            <a:ext cx="8762012" cy="392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732240" y="3501008"/>
            <a:ext cx="1152128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8424" y="5445224"/>
            <a:ext cx="504056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접근</a:t>
            </a:r>
            <a:r>
              <a:rPr lang="en-US" altLang="ko-KR" dirty="0" smtClean="0"/>
              <a:t>IP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r>
              <a:rPr lang="ko-KR" altLang="en-US" b="0" dirty="0" smtClean="0"/>
              <a:t>접근 </a:t>
            </a:r>
            <a:r>
              <a:rPr lang="en-US" altLang="ko-KR" b="0" dirty="0" smtClean="0"/>
              <a:t>IP</a:t>
            </a:r>
            <a:r>
              <a:rPr lang="ko-KR" altLang="en-US" b="0" dirty="0"/>
              <a:t> </a:t>
            </a:r>
            <a:r>
              <a:rPr lang="ko-KR" altLang="en-US" b="0" dirty="0" smtClean="0"/>
              <a:t>관리에서는 관리자시스템에 접근을 허용하는 </a:t>
            </a:r>
            <a:r>
              <a:rPr lang="en-US" altLang="ko-KR" b="0" dirty="0" smtClean="0"/>
              <a:t>IP</a:t>
            </a:r>
            <a:r>
              <a:rPr lang="ko-KR" altLang="en-US" b="0" dirty="0" smtClean="0"/>
              <a:t>를 등록 및 수정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삭제할 수 있는 기능을 제공한다</a:t>
            </a:r>
            <a:r>
              <a:rPr lang="en-US" altLang="ko-KR" b="0" dirty="0" smtClean="0"/>
              <a:t>.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789649"/>
            <a:ext cx="8856984" cy="3278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6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접근</a:t>
            </a:r>
            <a:r>
              <a:rPr lang="en-US" altLang="ko-KR" dirty="0" smtClean="0"/>
              <a:t>IP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6074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① </a:t>
            </a:r>
            <a:r>
              <a:rPr lang="ko-KR" altLang="en-US" b="0" dirty="0" smtClean="0">
                <a:latin typeface="맑은 고딕"/>
                <a:ea typeface="맑은 고딕"/>
              </a:rPr>
              <a:t>접근 가능한 </a:t>
            </a:r>
            <a:r>
              <a:rPr lang="en-US" altLang="ko-KR" b="0" dirty="0" smtClean="0">
                <a:latin typeface="맑은 고딕"/>
                <a:ea typeface="맑은 고딕"/>
              </a:rPr>
              <a:t>IP</a:t>
            </a:r>
            <a:r>
              <a:rPr lang="ko-KR" altLang="en-US" b="0" dirty="0" smtClean="0">
                <a:latin typeface="맑은 고딕"/>
                <a:ea typeface="맑은 고딕"/>
              </a:rPr>
              <a:t>를 등록할 수 있는 기능을 제공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② </a:t>
            </a:r>
            <a:r>
              <a:rPr lang="ko-KR" altLang="en-US" b="0" dirty="0" smtClean="0">
                <a:latin typeface="맑은 고딕"/>
                <a:ea typeface="맑은 고딕"/>
              </a:rPr>
              <a:t>접근 </a:t>
            </a:r>
            <a:r>
              <a:rPr lang="en-US" altLang="ko-KR" b="0" dirty="0" smtClean="0">
                <a:latin typeface="맑은 고딕"/>
                <a:ea typeface="맑은 고딕"/>
              </a:rPr>
              <a:t>IP </a:t>
            </a:r>
            <a:r>
              <a:rPr lang="ko-KR" altLang="en-US" b="0" dirty="0" smtClean="0">
                <a:latin typeface="맑은 고딕"/>
                <a:ea typeface="맑은 고딕"/>
              </a:rPr>
              <a:t>상세 화면을 통해 접근 </a:t>
            </a:r>
            <a:r>
              <a:rPr lang="en-US" altLang="ko-KR" b="0" dirty="0" smtClean="0">
                <a:latin typeface="맑은 고딕"/>
                <a:ea typeface="맑은 고딕"/>
              </a:rPr>
              <a:t>IP</a:t>
            </a:r>
            <a:r>
              <a:rPr lang="ko-KR" altLang="en-US" b="0" dirty="0" smtClean="0">
                <a:latin typeface="맑은 고딕"/>
                <a:ea typeface="맑은 고딕"/>
              </a:rPr>
              <a:t>를 수정할 수 있는 기능 제공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③ </a:t>
            </a:r>
            <a:r>
              <a:rPr lang="ko-KR" altLang="en-US" b="0" dirty="0" smtClean="0">
                <a:latin typeface="맑은 고딕"/>
                <a:ea typeface="맑은 고딕"/>
              </a:rPr>
              <a:t>해당 접근 </a:t>
            </a:r>
            <a:r>
              <a:rPr lang="en-US" altLang="ko-KR" b="0" dirty="0" smtClean="0">
                <a:latin typeface="맑은 고딕"/>
                <a:ea typeface="맑은 고딕"/>
              </a:rPr>
              <a:t>IP</a:t>
            </a:r>
            <a:r>
              <a:rPr lang="ko-KR" altLang="en-US" b="0" dirty="0" smtClean="0">
                <a:latin typeface="맑은 고딕"/>
                <a:ea typeface="맑은 고딕"/>
              </a:rPr>
              <a:t>가 맞는지 확인 가능 </a:t>
            </a: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>
                <a:latin typeface="맑은 고딕"/>
                <a:ea typeface="맑은 고딕"/>
              </a:rPr>
              <a:t>④ </a:t>
            </a:r>
            <a:r>
              <a:rPr lang="ko-KR" altLang="en-US" b="0" dirty="0" smtClean="0">
                <a:latin typeface="맑은 고딕"/>
                <a:ea typeface="맑은 고딕"/>
              </a:rPr>
              <a:t>해당 접근 </a:t>
            </a:r>
            <a:r>
              <a:rPr lang="en-US" altLang="ko-KR" b="0" dirty="0" smtClean="0">
                <a:latin typeface="맑은 고딕"/>
                <a:ea typeface="맑은 고딕"/>
              </a:rPr>
              <a:t>IP </a:t>
            </a:r>
            <a:r>
              <a:rPr lang="ko-KR" altLang="en-US" b="0" dirty="0" smtClean="0">
                <a:latin typeface="맑은 고딕"/>
                <a:ea typeface="맑은 고딕"/>
              </a:rPr>
              <a:t>삭제 기능 제공 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7" y="908720"/>
            <a:ext cx="8796706" cy="163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0" y="2996952"/>
            <a:ext cx="8798400" cy="162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0" y="5272792"/>
            <a:ext cx="8798400" cy="1568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2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키워드관리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r>
              <a:rPr lang="ko-KR" altLang="en-US" b="0" dirty="0" smtClean="0"/>
              <a:t>키워드관리 메뉴에서는 활용플랫폼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사용자 화면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에서 보여지는 </a:t>
            </a:r>
            <a:r>
              <a:rPr lang="ko-KR" altLang="en-US" b="0" dirty="0" err="1" smtClean="0"/>
              <a:t>데이터셋별</a:t>
            </a:r>
            <a:r>
              <a:rPr lang="ko-KR" altLang="en-US" b="0" dirty="0" smtClean="0"/>
              <a:t> 키워드를 등록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수정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삭제하는 기능을 제공한다</a:t>
            </a:r>
            <a:r>
              <a:rPr lang="en-US" altLang="ko-KR" b="0" dirty="0" smtClean="0"/>
              <a:t>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5" y="1729368"/>
            <a:ext cx="8874330" cy="3399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94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키워드관리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① </a:t>
            </a:r>
            <a:r>
              <a:rPr lang="ko-KR" altLang="en-US" b="0" dirty="0" smtClean="0">
                <a:latin typeface="맑은 고딕"/>
                <a:ea typeface="맑은 고딕"/>
              </a:rPr>
              <a:t>좌측 </a:t>
            </a:r>
            <a:r>
              <a:rPr lang="ko-KR" altLang="en-US" b="0" dirty="0" err="1" smtClean="0">
                <a:latin typeface="맑은 고딕"/>
                <a:ea typeface="맑은 고딕"/>
              </a:rPr>
              <a:t>트리에서</a:t>
            </a:r>
            <a:r>
              <a:rPr lang="ko-KR" altLang="en-US" b="0" dirty="0" smtClean="0">
                <a:latin typeface="맑은 고딕"/>
                <a:ea typeface="맑은 고딕"/>
              </a:rPr>
              <a:t> </a:t>
            </a:r>
            <a:r>
              <a:rPr lang="en-US" altLang="ko-KR" b="0" dirty="0" smtClean="0">
                <a:latin typeface="맑은 고딕"/>
                <a:ea typeface="맑은 고딕"/>
              </a:rPr>
              <a:t>2depth(</a:t>
            </a:r>
            <a:r>
              <a:rPr lang="ko-KR" altLang="en-US" b="0" dirty="0" smtClean="0">
                <a:latin typeface="맑은 고딕"/>
                <a:ea typeface="맑은 고딕"/>
              </a:rPr>
              <a:t>카테고리</a:t>
            </a:r>
            <a:r>
              <a:rPr lang="en-US" altLang="ko-KR" b="0" dirty="0" smtClean="0">
                <a:latin typeface="맑은 고딕"/>
                <a:ea typeface="맑은 고딕"/>
              </a:rPr>
              <a:t>) </a:t>
            </a:r>
            <a:r>
              <a:rPr lang="ko-KR" altLang="en-US" b="0" dirty="0" smtClean="0">
                <a:latin typeface="맑은 고딕"/>
                <a:ea typeface="맑은 고딕"/>
              </a:rPr>
              <a:t>클릭 시 해당 카테고리 아래에 키워드 등록 기능 제공 </a:t>
            </a:r>
            <a:endParaRPr lang="en-US" altLang="ko-KR" b="0" dirty="0">
              <a:latin typeface="맑은 고딕"/>
              <a:ea typeface="맑은 고딕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412049"/>
            <a:ext cx="8712968" cy="2033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11560" y="3429000"/>
            <a:ext cx="504056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51920" y="2636912"/>
            <a:ext cx="5076564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키워드관리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 및 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① </a:t>
            </a:r>
            <a:r>
              <a:rPr lang="ko-KR" altLang="en-US" b="0" dirty="0" smtClean="0">
                <a:latin typeface="맑은 고딕"/>
                <a:ea typeface="맑은 고딕"/>
              </a:rPr>
              <a:t>좌측 </a:t>
            </a:r>
            <a:r>
              <a:rPr lang="ko-KR" altLang="en-US" b="0" dirty="0" err="1" smtClean="0">
                <a:latin typeface="맑은 고딕"/>
                <a:ea typeface="맑은 고딕"/>
              </a:rPr>
              <a:t>트리에서</a:t>
            </a:r>
            <a:r>
              <a:rPr lang="ko-KR" altLang="en-US" b="0" dirty="0" smtClean="0">
                <a:latin typeface="맑은 고딕"/>
                <a:ea typeface="맑은 고딕"/>
              </a:rPr>
              <a:t> 수정할 키워드 </a:t>
            </a:r>
            <a:r>
              <a:rPr lang="en-US" altLang="ko-KR" b="0" dirty="0" smtClean="0">
                <a:latin typeface="맑은 고딕"/>
                <a:ea typeface="맑은 고딕"/>
              </a:rPr>
              <a:t>(3depth) </a:t>
            </a:r>
            <a:r>
              <a:rPr lang="ko-KR" altLang="en-US" b="0" dirty="0" smtClean="0">
                <a:latin typeface="맑은 고딕"/>
                <a:ea typeface="맑은 고딕"/>
              </a:rPr>
              <a:t>클릭 시 키워드 수정 및 삭제 화면 확인 가능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>
                <a:latin typeface="맑은 고딕"/>
                <a:ea typeface="맑은 고딕"/>
              </a:rPr>
              <a:t>② </a:t>
            </a:r>
            <a:r>
              <a:rPr lang="ko-KR" altLang="en-US" b="0" dirty="0" smtClean="0">
                <a:latin typeface="맑은 고딕"/>
                <a:ea typeface="맑은 고딕"/>
              </a:rPr>
              <a:t>수정 및 삭제 화면에서 키워드 명</a:t>
            </a:r>
            <a:r>
              <a:rPr lang="en-US" altLang="ko-KR" b="0" dirty="0" smtClean="0">
                <a:latin typeface="맑은 고딕"/>
                <a:ea typeface="맑은 고딕"/>
              </a:rPr>
              <a:t>, </a:t>
            </a:r>
            <a:r>
              <a:rPr lang="ko-KR" altLang="en-US" b="0" dirty="0" smtClean="0">
                <a:latin typeface="맑은 고딕"/>
                <a:ea typeface="맑은 고딕"/>
              </a:rPr>
              <a:t>활성화 여부</a:t>
            </a:r>
            <a:r>
              <a:rPr lang="en-US" altLang="ko-KR" b="0" dirty="0" smtClean="0">
                <a:latin typeface="맑은 고딕"/>
                <a:ea typeface="맑은 고딕"/>
              </a:rPr>
              <a:t>, </a:t>
            </a:r>
            <a:r>
              <a:rPr lang="ko-KR" altLang="en-US" b="0" dirty="0" smtClean="0">
                <a:latin typeface="맑은 고딕"/>
                <a:ea typeface="맑은 고딕"/>
              </a:rPr>
              <a:t>정렬순서 등 수정 기능 가능 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③ </a:t>
            </a:r>
            <a:r>
              <a:rPr lang="ko-KR" altLang="en-US" b="0" dirty="0" smtClean="0">
                <a:latin typeface="맑은 고딕"/>
                <a:ea typeface="맑은 고딕"/>
              </a:rPr>
              <a:t>키워드 선택 후 삭제 버튼 클릭 시 해당 키워드 삭제 가능 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" y="2631946"/>
            <a:ext cx="9036496" cy="2117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39552" y="3933056"/>
            <a:ext cx="792088" cy="216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60432" y="4293096"/>
            <a:ext cx="504056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문자전송 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r>
              <a:rPr lang="ko-KR" altLang="en-US" b="0" dirty="0" smtClean="0"/>
              <a:t>문자전송 관리에서는 문자내역을 관리하는 기능을 제공한다</a:t>
            </a:r>
            <a:r>
              <a:rPr lang="en-US" altLang="ko-KR" b="0" dirty="0" smtClean="0"/>
              <a:t>.</a:t>
            </a:r>
            <a:r>
              <a:rPr lang="ko-KR" altLang="en-US" b="0" dirty="0" smtClean="0"/>
              <a:t> </a:t>
            </a:r>
            <a:r>
              <a:rPr lang="ko-KR" altLang="en-US" b="0" dirty="0" smtClean="0"/>
              <a:t>전화번호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메시지로 검색할 수 있다</a:t>
            </a:r>
            <a:r>
              <a:rPr lang="en-US" altLang="ko-KR" b="0" dirty="0" smtClean="0"/>
              <a:t>.</a:t>
            </a:r>
            <a:endParaRPr lang="en-US" altLang="ko-KR" b="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" y="1268760"/>
            <a:ext cx="9036000" cy="390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380312" y="2132856"/>
            <a:ext cx="165618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메뉴 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① </a:t>
            </a:r>
            <a:r>
              <a:rPr lang="ko-KR" altLang="en-US" b="0" dirty="0" smtClean="0">
                <a:latin typeface="맑은 고딕"/>
                <a:ea typeface="맑은 고딕"/>
              </a:rPr>
              <a:t>등록하고 싶은 상단 메뉴가 선택된 가정 하에 신규등록 버튼을 통해 메뉴를 신규 등록할 수 있는 기능 제공 </a:t>
            </a:r>
            <a:r>
              <a:rPr lang="en-US" altLang="ko-KR" b="0" dirty="0" smtClean="0">
                <a:latin typeface="맑은 고딕"/>
                <a:ea typeface="맑은 고딕"/>
              </a:rPr>
              <a:t>(</a:t>
            </a:r>
            <a:r>
              <a:rPr lang="ko-KR" altLang="en-US" b="0" dirty="0" smtClean="0">
                <a:latin typeface="맑은 고딕"/>
                <a:ea typeface="맑은 고딕"/>
              </a:rPr>
              <a:t>신규등록 메뉴 영역은 상단 메뉴가 되는 수정 화면 밑에 입력 가능한 영역이 보여짐</a:t>
            </a:r>
            <a:r>
              <a:rPr lang="en-US" altLang="ko-KR" b="0" dirty="0" smtClean="0">
                <a:latin typeface="맑은 고딕"/>
                <a:ea typeface="맑은 고딕"/>
              </a:rPr>
              <a:t>)</a:t>
            </a:r>
          </a:p>
          <a:p>
            <a:pPr marL="0" indent="0">
              <a:buNone/>
            </a:pP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② </a:t>
            </a:r>
            <a:r>
              <a:rPr lang="ko-KR" altLang="en-US" b="0" dirty="0" smtClean="0">
                <a:latin typeface="맑은 고딕"/>
                <a:ea typeface="맑은 고딕"/>
              </a:rPr>
              <a:t>선택하는 메뉴 유형에 따라 메뉴 아이콘을 추가할 수 있는 기능 제공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③ </a:t>
            </a:r>
            <a:r>
              <a:rPr lang="ko-KR" altLang="en-US" b="0" dirty="0" smtClean="0">
                <a:latin typeface="맑은 고딕"/>
                <a:ea typeface="맑은 고딕"/>
              </a:rPr>
              <a:t>선택하는 </a:t>
            </a:r>
            <a:r>
              <a:rPr lang="en-US" altLang="ko-KR" b="0" dirty="0" smtClean="0">
                <a:latin typeface="맑은 고딕"/>
                <a:ea typeface="맑은 고딕"/>
              </a:rPr>
              <a:t>URL </a:t>
            </a:r>
            <a:r>
              <a:rPr lang="ko-KR" altLang="en-US" b="0" dirty="0" smtClean="0">
                <a:latin typeface="맑은 고딕"/>
                <a:ea typeface="맑은 고딕"/>
              </a:rPr>
              <a:t>유형 </a:t>
            </a:r>
            <a:r>
              <a:rPr lang="en-US" altLang="ko-KR" b="0" dirty="0" smtClean="0">
                <a:latin typeface="맑은 고딕"/>
                <a:ea typeface="맑은 고딕"/>
              </a:rPr>
              <a:t>(</a:t>
            </a:r>
            <a:r>
              <a:rPr lang="ko-KR" altLang="en-US" b="0" dirty="0" smtClean="0">
                <a:latin typeface="맑은 고딕"/>
                <a:ea typeface="맑은 고딕"/>
              </a:rPr>
              <a:t>게시판코드</a:t>
            </a:r>
            <a:r>
              <a:rPr lang="en-US" altLang="ko-KR" b="0" dirty="0" smtClean="0">
                <a:latin typeface="맑은 고딕"/>
                <a:ea typeface="맑은 고딕"/>
              </a:rPr>
              <a:t>, </a:t>
            </a:r>
            <a:r>
              <a:rPr lang="ko-KR" altLang="en-US" b="0" dirty="0" err="1" smtClean="0">
                <a:latin typeface="맑은 고딕"/>
                <a:ea typeface="맑은 고딕"/>
              </a:rPr>
              <a:t>콘텐츠</a:t>
            </a:r>
            <a:r>
              <a:rPr lang="ko-KR" altLang="en-US" b="0" dirty="0" smtClean="0">
                <a:latin typeface="맑은 고딕"/>
                <a:ea typeface="맑은 고딕"/>
              </a:rPr>
              <a:t> </a:t>
            </a:r>
            <a:r>
              <a:rPr lang="en-US" altLang="ko-KR" b="0" dirty="0" smtClean="0">
                <a:latin typeface="맑은 고딕"/>
                <a:ea typeface="맑은 고딕"/>
              </a:rPr>
              <a:t>ID, </a:t>
            </a:r>
            <a:r>
              <a:rPr lang="ko-KR" altLang="en-US" b="0" dirty="0" smtClean="0">
                <a:latin typeface="맑은 고딕"/>
                <a:ea typeface="맑은 고딕"/>
              </a:rPr>
              <a:t>직접입력</a:t>
            </a:r>
            <a:r>
              <a:rPr lang="en-US" altLang="ko-KR" b="0" dirty="0" smtClean="0">
                <a:latin typeface="맑은 고딕"/>
                <a:ea typeface="맑은 고딕"/>
              </a:rPr>
              <a:t>)</a:t>
            </a:r>
            <a:r>
              <a:rPr lang="ko-KR" altLang="en-US" b="0" dirty="0" smtClean="0">
                <a:latin typeface="맑은 고딕"/>
                <a:ea typeface="맑은 고딕"/>
              </a:rPr>
              <a:t>에 따라 메뉴의 </a:t>
            </a:r>
            <a:r>
              <a:rPr lang="ko-KR" altLang="en-US" b="0" dirty="0" err="1" smtClean="0">
                <a:latin typeface="맑은 고딕"/>
                <a:ea typeface="맑은 고딕"/>
              </a:rPr>
              <a:t>입력폼이</a:t>
            </a:r>
            <a:r>
              <a:rPr lang="ko-KR" altLang="en-US" b="0" dirty="0" smtClean="0">
                <a:latin typeface="맑은 고딕"/>
                <a:ea typeface="맑은 고딕"/>
              </a:rPr>
              <a:t> 변경되는 기능 제공 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④ </a:t>
            </a:r>
            <a:r>
              <a:rPr lang="ko-KR" altLang="en-US" b="0" dirty="0" smtClean="0">
                <a:latin typeface="맑은 고딕"/>
                <a:ea typeface="맑은 고딕"/>
              </a:rPr>
              <a:t>복제 버튼을 통해 등록 전 입력한 내용과 동일한 메뉴가 하단에 보여지게 되는 기능 제공 </a:t>
            </a:r>
            <a:r>
              <a:rPr lang="en-US" altLang="ko-KR" b="0" dirty="0" smtClean="0">
                <a:latin typeface="맑은 고딕"/>
                <a:ea typeface="맑은 고딕"/>
              </a:rPr>
              <a:t>(</a:t>
            </a:r>
            <a:r>
              <a:rPr lang="ko-KR" altLang="en-US" b="0" dirty="0" smtClean="0">
                <a:latin typeface="맑은 고딕"/>
                <a:ea typeface="맑은 고딕"/>
              </a:rPr>
              <a:t>단</a:t>
            </a:r>
            <a:r>
              <a:rPr lang="en-US" altLang="ko-KR" b="0" dirty="0" smtClean="0">
                <a:latin typeface="맑은 고딕"/>
                <a:ea typeface="맑은 고딕"/>
              </a:rPr>
              <a:t>, </a:t>
            </a:r>
            <a:r>
              <a:rPr lang="ko-KR" altLang="en-US" b="0" dirty="0" smtClean="0">
                <a:latin typeface="맑은 고딕"/>
                <a:ea typeface="맑은 고딕"/>
              </a:rPr>
              <a:t>등록되지 않고 변경이 가능하며</a:t>
            </a:r>
            <a:r>
              <a:rPr lang="en-US" altLang="ko-KR" b="0" dirty="0" smtClean="0">
                <a:latin typeface="맑은 고딕"/>
                <a:ea typeface="맑은 고딕"/>
              </a:rPr>
              <a:t>, </a:t>
            </a:r>
            <a:r>
              <a:rPr lang="ko-KR" altLang="en-US" b="0" dirty="0" smtClean="0">
                <a:latin typeface="맑은 고딕"/>
                <a:ea typeface="맑은 고딕"/>
              </a:rPr>
              <a:t>메뉴 </a:t>
            </a:r>
            <a:r>
              <a:rPr lang="en-US" altLang="ko-KR" b="0" dirty="0" smtClean="0">
                <a:latin typeface="맑은 고딕"/>
                <a:ea typeface="맑은 고딕"/>
              </a:rPr>
              <a:t>ID</a:t>
            </a:r>
            <a:r>
              <a:rPr lang="ko-KR" altLang="en-US" b="0" dirty="0" smtClean="0">
                <a:latin typeface="맑은 고딕"/>
                <a:ea typeface="맑은 고딕"/>
              </a:rPr>
              <a:t>는 자동적으로 변경 됨</a:t>
            </a:r>
            <a:r>
              <a:rPr lang="en-US" altLang="ko-KR" b="0" dirty="0" smtClean="0">
                <a:latin typeface="맑은 고딕"/>
                <a:ea typeface="맑은 고딕"/>
              </a:rPr>
              <a:t>)</a:t>
            </a: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2925300"/>
            <a:ext cx="5688632" cy="370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228184" y="5805264"/>
            <a:ext cx="648072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5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메뉴 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① </a:t>
            </a:r>
            <a:r>
              <a:rPr lang="ko-KR" altLang="en-US" b="0" dirty="0" smtClean="0">
                <a:latin typeface="맑은 고딕"/>
                <a:ea typeface="맑은 고딕"/>
              </a:rPr>
              <a:t>좌측에 존재하는 메뉴 </a:t>
            </a:r>
            <a:r>
              <a:rPr lang="ko-KR" altLang="en-US" b="0" dirty="0" err="1" smtClean="0">
                <a:latin typeface="맑은 고딕"/>
                <a:ea typeface="맑은 고딕"/>
              </a:rPr>
              <a:t>트리를</a:t>
            </a:r>
            <a:r>
              <a:rPr lang="ko-KR" altLang="en-US" b="0" dirty="0" smtClean="0">
                <a:latin typeface="맑은 고딕"/>
                <a:ea typeface="맑은 고딕"/>
              </a:rPr>
              <a:t> 통해 수정하고 싶은 메뉴를 선택하면 우측 수정 영역에 해당 메뉴 정보가 양식에 맞게 보여지며</a:t>
            </a:r>
            <a:r>
              <a:rPr lang="en-US" altLang="ko-KR" b="0" dirty="0" smtClean="0">
                <a:latin typeface="맑은 고딕"/>
                <a:ea typeface="맑은 고딕"/>
              </a:rPr>
              <a:t>, </a:t>
            </a:r>
            <a:r>
              <a:rPr lang="ko-KR" altLang="en-US" b="0" dirty="0" smtClean="0">
                <a:latin typeface="맑은 고딕"/>
                <a:ea typeface="맑은 고딕"/>
              </a:rPr>
              <a:t>메뉴 수정이 가능</a:t>
            </a:r>
            <a:r>
              <a:rPr lang="en-US" altLang="ko-KR" b="0" dirty="0" smtClean="0">
                <a:latin typeface="맑은 고딕"/>
                <a:ea typeface="맑은 고딕"/>
              </a:rPr>
              <a:t>. (</a:t>
            </a:r>
            <a:r>
              <a:rPr lang="ko-KR" altLang="en-US" b="0" dirty="0" smtClean="0">
                <a:latin typeface="맑은 고딕"/>
                <a:ea typeface="맑은 고딕"/>
              </a:rPr>
              <a:t>단</a:t>
            </a:r>
            <a:r>
              <a:rPr lang="en-US" altLang="ko-KR" b="0" dirty="0" smtClean="0">
                <a:latin typeface="맑은 고딕"/>
                <a:ea typeface="맑은 고딕"/>
              </a:rPr>
              <a:t>, </a:t>
            </a:r>
            <a:r>
              <a:rPr lang="ko-KR" altLang="en-US" b="0" dirty="0" smtClean="0">
                <a:latin typeface="맑은 고딕"/>
                <a:ea typeface="맑은 고딕"/>
              </a:rPr>
              <a:t>고유 값이 되는 일부 항목은 수정이 불가</a:t>
            </a:r>
            <a:r>
              <a:rPr lang="en-US" altLang="ko-KR" b="0" dirty="0" smtClean="0">
                <a:latin typeface="맑은 고딕"/>
                <a:ea typeface="맑은 고딕"/>
              </a:rPr>
              <a:t>)</a:t>
            </a: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② </a:t>
            </a:r>
            <a:r>
              <a:rPr lang="ko-KR" altLang="en-US" b="0" dirty="0" smtClean="0">
                <a:latin typeface="맑은 고딕"/>
                <a:ea typeface="맑은 고딕"/>
              </a:rPr>
              <a:t>메뉴 </a:t>
            </a:r>
            <a:r>
              <a:rPr lang="ko-KR" altLang="en-US" b="0" dirty="0" err="1" smtClean="0">
                <a:latin typeface="맑은 고딕"/>
                <a:ea typeface="맑은 고딕"/>
              </a:rPr>
              <a:t>트리를</a:t>
            </a:r>
            <a:r>
              <a:rPr lang="ko-KR" altLang="en-US" b="0" dirty="0" smtClean="0">
                <a:latin typeface="맑은 고딕"/>
                <a:ea typeface="맑은 고딕"/>
              </a:rPr>
              <a:t> 통해 잘못 등록되거나</a:t>
            </a:r>
            <a:r>
              <a:rPr lang="en-US" altLang="ko-KR" b="0" dirty="0" smtClean="0">
                <a:latin typeface="맑은 고딕"/>
                <a:ea typeface="맑은 고딕"/>
              </a:rPr>
              <a:t>, </a:t>
            </a:r>
            <a:r>
              <a:rPr lang="ko-KR" altLang="en-US" b="0" dirty="0" smtClean="0">
                <a:latin typeface="맑은 고딕"/>
                <a:ea typeface="맑은 고딕"/>
              </a:rPr>
              <a:t>필요 없는 메뉴 삭제 기능 제공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③ </a:t>
            </a:r>
            <a:r>
              <a:rPr lang="ko-KR" altLang="en-US" b="0" dirty="0" smtClean="0">
                <a:latin typeface="맑은 고딕"/>
                <a:ea typeface="맑은 고딕"/>
              </a:rPr>
              <a:t>메뉴이동 버튼을 통해 다른 메뉴로 이동 가능한 기능 제공</a:t>
            </a: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2276872"/>
            <a:ext cx="6696744" cy="432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940152" y="6021288"/>
            <a:ext cx="93610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9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권한 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r>
              <a:rPr lang="ko-KR" altLang="en-US" b="0" dirty="0" smtClean="0"/>
              <a:t>권한 관리 메뉴에서는 권한 등록 및 수정  권한에 따른 사용자 확인이 가능하다</a:t>
            </a:r>
            <a:r>
              <a:rPr lang="en-US" altLang="ko-KR" b="0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" y="1471368"/>
            <a:ext cx="8698363" cy="391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47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권한 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>
                <a:latin typeface="맑은 고딕"/>
                <a:ea typeface="맑은 고딕"/>
              </a:rPr>
              <a:t>① </a:t>
            </a:r>
            <a:r>
              <a:rPr lang="ko-KR" altLang="en-US" b="0" dirty="0" smtClean="0">
                <a:latin typeface="맑은 고딕"/>
                <a:ea typeface="맑은 고딕"/>
              </a:rPr>
              <a:t>사용자 구분을 통해 관리자와 사용자 권한을 등록 할 수 있는 기능 제공 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②</a:t>
            </a:r>
            <a:r>
              <a:rPr lang="ko-KR" altLang="en-US" b="0" dirty="0" smtClean="0">
                <a:latin typeface="맑은 고딕"/>
                <a:ea typeface="맑은 고딕"/>
              </a:rPr>
              <a:t>등록하려는 권한에 따라 리소스 정보를 등록할 수 있는 기능 </a:t>
            </a:r>
            <a:r>
              <a:rPr lang="ko-KR" altLang="en-US" b="0" dirty="0" smtClean="0">
                <a:latin typeface="맑은 고딕"/>
                <a:ea typeface="맑은 고딕"/>
              </a:rPr>
              <a:t>제공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>
                <a:latin typeface="맑은 고딕"/>
                <a:ea typeface="맑은 고딕"/>
              </a:rPr>
              <a:t>③ </a:t>
            </a:r>
            <a:r>
              <a:rPr lang="ko-KR" altLang="en-US" b="0" dirty="0" smtClean="0">
                <a:latin typeface="맑은 고딕"/>
                <a:ea typeface="맑은 고딕"/>
              </a:rPr>
              <a:t>등록하려는 게시판이 관리자시스템인지 홈페이지인지 선택 가능 </a:t>
            </a: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8" y="2276872"/>
            <a:ext cx="8697600" cy="3555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388424" y="5373216"/>
            <a:ext cx="50405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권한 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>
                <a:latin typeface="맑은 고딕"/>
                <a:ea typeface="맑은 고딕"/>
              </a:rPr>
              <a:t>① </a:t>
            </a:r>
            <a:r>
              <a:rPr lang="ko-KR" altLang="en-US" b="0" dirty="0" smtClean="0">
                <a:latin typeface="맑은 고딕"/>
                <a:ea typeface="맑은 고딕"/>
              </a:rPr>
              <a:t>등록된 권한의 내용 수정 기능 제공 </a:t>
            </a:r>
            <a:r>
              <a:rPr lang="en-US" altLang="ko-KR" b="0" dirty="0" smtClean="0">
                <a:latin typeface="맑은 고딕"/>
                <a:ea typeface="맑은 고딕"/>
              </a:rPr>
              <a:t>(</a:t>
            </a:r>
            <a:r>
              <a:rPr lang="ko-KR" altLang="en-US" b="0" dirty="0" smtClean="0">
                <a:latin typeface="맑은 고딕"/>
                <a:ea typeface="맑은 고딕"/>
              </a:rPr>
              <a:t>단</a:t>
            </a:r>
            <a:r>
              <a:rPr lang="en-US" altLang="ko-KR" b="0" dirty="0" smtClean="0">
                <a:latin typeface="맑은 고딕"/>
                <a:ea typeface="맑은 고딕"/>
              </a:rPr>
              <a:t>, </a:t>
            </a:r>
            <a:r>
              <a:rPr lang="ko-KR" altLang="en-US" b="0" dirty="0" smtClean="0">
                <a:latin typeface="맑은 고딕"/>
                <a:ea typeface="맑은 고딕"/>
              </a:rPr>
              <a:t>권한 </a:t>
            </a:r>
            <a:r>
              <a:rPr lang="en-US" altLang="ko-KR" b="0" dirty="0" smtClean="0">
                <a:latin typeface="맑은 고딕"/>
                <a:ea typeface="맑은 고딕"/>
              </a:rPr>
              <a:t>ID</a:t>
            </a:r>
            <a:r>
              <a:rPr lang="ko-KR" altLang="en-US" b="0" dirty="0" smtClean="0">
                <a:latin typeface="맑은 고딕"/>
                <a:ea typeface="맑은 고딕"/>
              </a:rPr>
              <a:t>는 수정 불가</a:t>
            </a:r>
            <a:r>
              <a:rPr lang="en-US" altLang="ko-KR" b="0" dirty="0" smtClean="0">
                <a:latin typeface="맑은 고딕"/>
                <a:ea typeface="맑은 고딕"/>
              </a:rPr>
              <a:t>)</a:t>
            </a: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 smtClean="0">
                <a:latin typeface="맑은 고딕"/>
                <a:ea typeface="맑은 고딕"/>
              </a:rPr>
              <a:t>② </a:t>
            </a:r>
            <a:r>
              <a:rPr lang="ko-KR" altLang="en-US" b="0" dirty="0" smtClean="0">
                <a:latin typeface="맑은 고딕"/>
                <a:ea typeface="맑은 고딕"/>
              </a:rPr>
              <a:t>권한</a:t>
            </a:r>
            <a:r>
              <a:rPr lang="en-US" altLang="ko-KR" b="0" dirty="0" smtClean="0">
                <a:latin typeface="맑은 고딕"/>
                <a:ea typeface="맑은 고딕"/>
              </a:rPr>
              <a:t>ID LV3 / LV4</a:t>
            </a:r>
            <a:r>
              <a:rPr lang="ko-KR" altLang="en-US" b="0" dirty="0" smtClean="0">
                <a:latin typeface="맑은 고딕"/>
                <a:ea typeface="맑은 고딕"/>
              </a:rPr>
              <a:t>는 리소스 수정 기능 제공</a:t>
            </a:r>
            <a:endParaRPr lang="en-US" altLang="ko-KR" b="0" dirty="0">
              <a:latin typeface="맑은 고딕"/>
              <a:ea typeface="맑은 고딕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697600" cy="377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956376" y="5013176"/>
            <a:ext cx="57606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3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권한 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권한 사용자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>
                <a:latin typeface="맑은 고딕"/>
                <a:ea typeface="맑은 고딕"/>
              </a:rPr>
              <a:t>① </a:t>
            </a:r>
            <a:r>
              <a:rPr lang="ko-KR" altLang="en-US" b="0" dirty="0" smtClean="0">
                <a:latin typeface="맑은 고딕"/>
                <a:ea typeface="맑은 고딕"/>
              </a:rPr>
              <a:t>수정 화면 하단에 등록된 권한으로 사용중인 </a:t>
            </a:r>
            <a:r>
              <a:rPr lang="ko-KR" altLang="en-US" b="0" dirty="0" smtClean="0">
                <a:latin typeface="맑은 고딕"/>
                <a:ea typeface="맑은 고딕"/>
              </a:rPr>
              <a:t>관리자</a:t>
            </a:r>
            <a:r>
              <a:rPr lang="en-US" altLang="ko-KR" b="0" dirty="0" smtClean="0">
                <a:latin typeface="맑은 고딕"/>
                <a:ea typeface="맑은 고딕"/>
              </a:rPr>
              <a:t>/</a:t>
            </a:r>
            <a:r>
              <a:rPr lang="ko-KR" altLang="en-US" b="0" dirty="0" smtClean="0">
                <a:latin typeface="맑은 고딕"/>
                <a:ea typeface="맑은 고딕"/>
              </a:rPr>
              <a:t>사용자 </a:t>
            </a:r>
            <a:r>
              <a:rPr lang="ko-KR" altLang="en-US" b="0" dirty="0" smtClean="0">
                <a:latin typeface="맑은 고딕"/>
                <a:ea typeface="맑은 고딕"/>
              </a:rPr>
              <a:t>계정 정보 목록을 볼 수 있는 기능 </a:t>
            </a:r>
            <a:r>
              <a:rPr lang="ko-KR" altLang="en-US" b="0" dirty="0" smtClean="0">
                <a:latin typeface="맑은 고딕"/>
                <a:ea typeface="맑은 고딕"/>
              </a:rPr>
              <a:t>제공</a:t>
            </a:r>
            <a:endParaRPr lang="en-US" altLang="ko-KR" b="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b="0" dirty="0">
                <a:latin typeface="맑은 고딕"/>
                <a:ea typeface="맑은 고딕"/>
              </a:rPr>
              <a:t>② </a:t>
            </a:r>
            <a:r>
              <a:rPr lang="ko-KR" altLang="en-US" b="0" dirty="0" smtClean="0">
                <a:latin typeface="맑은 고딕"/>
                <a:ea typeface="맑은 고딕"/>
              </a:rPr>
              <a:t>해당 권한 사용자 검색 시 사용자</a:t>
            </a:r>
            <a:r>
              <a:rPr lang="en-US" altLang="ko-KR" b="0" dirty="0" smtClean="0">
                <a:latin typeface="맑은 고딕"/>
                <a:ea typeface="맑은 고딕"/>
              </a:rPr>
              <a:t>/</a:t>
            </a:r>
            <a:r>
              <a:rPr lang="ko-KR" altLang="en-US" b="0" dirty="0" smtClean="0">
                <a:latin typeface="맑은 고딕"/>
                <a:ea typeface="맑은 고딕"/>
              </a:rPr>
              <a:t>관리자</a:t>
            </a:r>
            <a:r>
              <a:rPr lang="en-US" altLang="ko-KR" b="0" dirty="0" smtClean="0">
                <a:latin typeface="맑은 고딕"/>
                <a:ea typeface="맑은 고딕"/>
              </a:rPr>
              <a:t>, </a:t>
            </a:r>
            <a:r>
              <a:rPr lang="ko-KR" altLang="en-US" b="0" dirty="0" smtClean="0">
                <a:latin typeface="맑은 고딕"/>
                <a:ea typeface="맑은 고딕"/>
              </a:rPr>
              <a:t>활동여부 등 검색 기능 제공</a:t>
            </a:r>
            <a:endParaRPr lang="en-US" altLang="ko-KR" b="0" dirty="0">
              <a:latin typeface="맑은 고딕"/>
              <a:ea typeface="맑은 고딕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0" y="1818169"/>
            <a:ext cx="8697600" cy="369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436096" y="2060848"/>
            <a:ext cx="338437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73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권한별 메뉴 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2023.02.02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613562" y="6542678"/>
            <a:ext cx="435220" cy="273052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60828" y="595187"/>
            <a:ext cx="8872600" cy="5523611"/>
          </a:xfrm>
        </p:spPr>
        <p:txBody>
          <a:bodyPr/>
          <a:lstStyle/>
          <a:p>
            <a:r>
              <a:rPr lang="ko-KR" altLang="en-US" b="0" dirty="0" smtClean="0"/>
              <a:t>권한별 메뉴 관리에서는 사용자 권한별 메뉴를 등록 및 수정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삭제할 수 있는 기능을 제공한다</a:t>
            </a:r>
            <a:r>
              <a:rPr lang="en-US" altLang="ko-KR" b="0" dirty="0" smtClean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27" y="1704163"/>
            <a:ext cx="8506747" cy="34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1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28215</TotalTime>
  <Words>1110</Words>
  <Application>Microsoft Office PowerPoint</Application>
  <PresentationFormat>화면 슬라이드 쇼(4:3)</PresentationFormat>
  <Paragraphs>193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관리자시스템 운영관리 설명 및 테스트 시나리오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Lenovo</dc:creator>
  <cp:lastModifiedBy>hnpark</cp:lastModifiedBy>
  <cp:revision>713</cp:revision>
  <cp:lastPrinted>2021-05-04T05:58:56Z</cp:lastPrinted>
  <dcterms:created xsi:type="dcterms:W3CDTF">2020-09-14T05:28:45Z</dcterms:created>
  <dcterms:modified xsi:type="dcterms:W3CDTF">2023-02-02T12:11:41Z</dcterms:modified>
</cp:coreProperties>
</file>