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71" r:id="rId4"/>
    <p:sldId id="258" r:id="rId5"/>
    <p:sldId id="262" r:id="rId6"/>
    <p:sldId id="259" r:id="rId7"/>
    <p:sldId id="263" r:id="rId8"/>
    <p:sldId id="264" r:id="rId9"/>
    <p:sldId id="260" r:id="rId10"/>
    <p:sldId id="265" r:id="rId11"/>
    <p:sldId id="266" r:id="rId12"/>
    <p:sldId id="267" r:id="rId13"/>
    <p:sldId id="268" r:id="rId14"/>
    <p:sldId id="269" r:id="rId15"/>
    <p:sldId id="270" r:id="rId16"/>
    <p:sldId id="261" r:id="rId1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24" autoAdjust="0"/>
    <p:restoredTop sz="94660"/>
  </p:normalViewPr>
  <p:slideViewPr>
    <p:cSldViewPr snapToGrid="0">
      <p:cViewPr varScale="1">
        <p:scale>
          <a:sx n="72" d="100"/>
          <a:sy n="72" d="100"/>
        </p:scale>
        <p:origin x="6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072FE9-DA64-4AA1-964E-1E1F2EFF911C}" type="datetimeFigureOut">
              <a:rPr lang="ko-KR" altLang="en-US" smtClean="0"/>
              <a:t>2020-09-20</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7B1550-F169-4385-A61E-BA9F4C9EBE14}" type="slidenum">
              <a:rPr lang="ko-KR" altLang="en-US" smtClean="0"/>
              <a:t>‹#›</a:t>
            </a:fld>
            <a:endParaRPr lang="ko-KR" altLang="en-US"/>
          </a:p>
        </p:txBody>
      </p:sp>
    </p:spTree>
    <p:extLst>
      <p:ext uri="{BB962C8B-B14F-4D97-AF65-F5344CB8AC3E}">
        <p14:creationId xmlns:p14="http://schemas.microsoft.com/office/powerpoint/2010/main" val="412178769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ko-KR" altLang="en-US"/>
          </a:p>
        </p:txBody>
      </p:sp>
      <p:sp>
        <p:nvSpPr>
          <p:cNvPr id="4" name="날짜 개체 틀 3"/>
          <p:cNvSpPr>
            <a:spLocks noGrp="1"/>
          </p:cNvSpPr>
          <p:nvPr>
            <p:ph type="dt" sz="half" idx="10"/>
          </p:nvPr>
        </p:nvSpPr>
        <p:spPr/>
        <p:txBody>
          <a:bodyPr/>
          <a:lstStyle/>
          <a:p>
            <a:fld id="{9382D89F-7E72-48B6-A26C-2D6BC664FE85}" type="datetime1">
              <a:rPr lang="ko-KR" altLang="en-US" smtClean="0"/>
              <a:t>2020-09-20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F1E2BE9-1F1D-4A8F-9C3D-E684085387AF}" type="slidenum">
              <a:rPr lang="ko-KR" altLang="en-US" smtClean="0"/>
              <a:t>‹#›</a:t>
            </a:fld>
            <a:endParaRPr lang="ko-KR" altLang="en-US"/>
          </a:p>
        </p:txBody>
      </p:sp>
    </p:spTree>
    <p:extLst>
      <p:ext uri="{BB962C8B-B14F-4D97-AF65-F5344CB8AC3E}">
        <p14:creationId xmlns:p14="http://schemas.microsoft.com/office/powerpoint/2010/main" val="3755530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A520A7D0-6075-4636-9784-FFAFC65A698A}" type="datetime1">
              <a:rPr lang="ko-KR" altLang="en-US" smtClean="0"/>
              <a:t>2020-09-20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F1E2BE9-1F1D-4A8F-9C3D-E684085387AF}" type="slidenum">
              <a:rPr lang="ko-KR" altLang="en-US" smtClean="0"/>
              <a:t>‹#›</a:t>
            </a:fld>
            <a:endParaRPr lang="ko-KR" altLang="en-US"/>
          </a:p>
        </p:txBody>
      </p:sp>
    </p:spTree>
    <p:extLst>
      <p:ext uri="{BB962C8B-B14F-4D97-AF65-F5344CB8AC3E}">
        <p14:creationId xmlns:p14="http://schemas.microsoft.com/office/powerpoint/2010/main" val="1825169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D18FC8AB-CC2D-407A-BC78-01379039BD0B}" type="datetime1">
              <a:rPr lang="ko-KR" altLang="en-US" smtClean="0"/>
              <a:t>2020-09-20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F1E2BE9-1F1D-4A8F-9C3D-E684085387AF}" type="slidenum">
              <a:rPr lang="ko-KR" altLang="en-US" smtClean="0"/>
              <a:t>‹#›</a:t>
            </a:fld>
            <a:endParaRPr lang="ko-KR" altLang="en-US"/>
          </a:p>
        </p:txBody>
      </p:sp>
    </p:spTree>
    <p:extLst>
      <p:ext uri="{BB962C8B-B14F-4D97-AF65-F5344CB8AC3E}">
        <p14:creationId xmlns:p14="http://schemas.microsoft.com/office/powerpoint/2010/main" val="2885576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DADA93EA-CDFF-4AF3-930E-34A9DF364ED3}" type="datetime1">
              <a:rPr lang="ko-KR" altLang="en-US" smtClean="0"/>
              <a:t>2020-09-20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F1E2BE9-1F1D-4A8F-9C3D-E684085387AF}" type="slidenum">
              <a:rPr lang="ko-KR" altLang="en-US" smtClean="0"/>
              <a:t>‹#›</a:t>
            </a:fld>
            <a:endParaRPr lang="ko-KR" altLang="en-US"/>
          </a:p>
        </p:txBody>
      </p:sp>
    </p:spTree>
    <p:extLst>
      <p:ext uri="{BB962C8B-B14F-4D97-AF65-F5344CB8AC3E}">
        <p14:creationId xmlns:p14="http://schemas.microsoft.com/office/powerpoint/2010/main" val="2266973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날짜 개체 틀 3"/>
          <p:cNvSpPr>
            <a:spLocks noGrp="1"/>
          </p:cNvSpPr>
          <p:nvPr>
            <p:ph type="dt" sz="half" idx="10"/>
          </p:nvPr>
        </p:nvSpPr>
        <p:spPr/>
        <p:txBody>
          <a:bodyPr/>
          <a:lstStyle/>
          <a:p>
            <a:fld id="{FA67ED08-79E0-4D35-854F-D7319EAAFAD8}" type="datetime1">
              <a:rPr lang="ko-KR" altLang="en-US" smtClean="0"/>
              <a:t>2020-09-20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F1E2BE9-1F1D-4A8F-9C3D-E684085387AF}" type="slidenum">
              <a:rPr lang="ko-KR" altLang="en-US" smtClean="0"/>
              <a:t>‹#›</a:t>
            </a:fld>
            <a:endParaRPr lang="ko-KR" altLang="en-US"/>
          </a:p>
        </p:txBody>
      </p:sp>
    </p:spTree>
    <p:extLst>
      <p:ext uri="{BB962C8B-B14F-4D97-AF65-F5344CB8AC3E}">
        <p14:creationId xmlns:p14="http://schemas.microsoft.com/office/powerpoint/2010/main" val="548747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22FA70DC-E1D4-4F85-A064-1A4FF7E7570F}" type="datetime1">
              <a:rPr lang="ko-KR" altLang="en-US" smtClean="0"/>
              <a:t>2020-09-20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F1E2BE9-1F1D-4A8F-9C3D-E684085387AF}" type="slidenum">
              <a:rPr lang="ko-KR" altLang="en-US" smtClean="0"/>
              <a:t>‹#›</a:t>
            </a:fld>
            <a:endParaRPr lang="ko-KR" altLang="en-US"/>
          </a:p>
        </p:txBody>
      </p:sp>
    </p:spTree>
    <p:extLst>
      <p:ext uri="{BB962C8B-B14F-4D97-AF65-F5344CB8AC3E}">
        <p14:creationId xmlns:p14="http://schemas.microsoft.com/office/powerpoint/2010/main" val="3583086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5A76AD58-1D0A-403D-AB76-7856E99E1AEB}" type="datetime1">
              <a:rPr lang="ko-KR" altLang="en-US" smtClean="0"/>
              <a:t>2020-09-20</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BF1E2BE9-1F1D-4A8F-9C3D-E684085387AF}" type="slidenum">
              <a:rPr lang="ko-KR" altLang="en-US" smtClean="0"/>
              <a:t>‹#›</a:t>
            </a:fld>
            <a:endParaRPr lang="ko-KR" altLang="en-US"/>
          </a:p>
        </p:txBody>
      </p:sp>
    </p:spTree>
    <p:extLst>
      <p:ext uri="{BB962C8B-B14F-4D97-AF65-F5344CB8AC3E}">
        <p14:creationId xmlns:p14="http://schemas.microsoft.com/office/powerpoint/2010/main" val="4088059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EE982172-E280-45B2-9B64-DA0A18988156}" type="datetime1">
              <a:rPr lang="ko-KR" altLang="en-US" smtClean="0"/>
              <a:t>2020-09-20</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BF1E2BE9-1F1D-4A8F-9C3D-E684085387AF}" type="slidenum">
              <a:rPr lang="ko-KR" altLang="en-US" smtClean="0"/>
              <a:t>‹#›</a:t>
            </a:fld>
            <a:endParaRPr lang="ko-KR" altLang="en-US"/>
          </a:p>
        </p:txBody>
      </p:sp>
    </p:spTree>
    <p:extLst>
      <p:ext uri="{BB962C8B-B14F-4D97-AF65-F5344CB8AC3E}">
        <p14:creationId xmlns:p14="http://schemas.microsoft.com/office/powerpoint/2010/main" val="1917829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9E4E4B88-2341-449E-8CD2-7073C25E28B8}" type="datetime1">
              <a:rPr lang="ko-KR" altLang="en-US" smtClean="0"/>
              <a:t>2020-09-20</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BF1E2BE9-1F1D-4A8F-9C3D-E684085387AF}" type="slidenum">
              <a:rPr lang="ko-KR" altLang="en-US" smtClean="0"/>
              <a:t>‹#›</a:t>
            </a:fld>
            <a:endParaRPr lang="ko-KR" altLang="en-US"/>
          </a:p>
        </p:txBody>
      </p:sp>
    </p:spTree>
    <p:extLst>
      <p:ext uri="{BB962C8B-B14F-4D97-AF65-F5344CB8AC3E}">
        <p14:creationId xmlns:p14="http://schemas.microsoft.com/office/powerpoint/2010/main" val="2660702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2F19AB34-A860-40B5-8A56-8C8939A6A57D}" type="datetime1">
              <a:rPr lang="ko-KR" altLang="en-US" smtClean="0"/>
              <a:t>2020-09-20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F1E2BE9-1F1D-4A8F-9C3D-E684085387AF}" type="slidenum">
              <a:rPr lang="ko-KR" altLang="en-US" smtClean="0"/>
              <a:t>‹#›</a:t>
            </a:fld>
            <a:endParaRPr lang="ko-KR" altLang="en-US"/>
          </a:p>
        </p:txBody>
      </p:sp>
    </p:spTree>
    <p:extLst>
      <p:ext uri="{BB962C8B-B14F-4D97-AF65-F5344CB8AC3E}">
        <p14:creationId xmlns:p14="http://schemas.microsoft.com/office/powerpoint/2010/main" val="974182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B6B75F97-2644-48E1-9CA8-EE88C17C3939}" type="datetime1">
              <a:rPr lang="ko-KR" altLang="en-US" smtClean="0"/>
              <a:t>2020-09-20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F1E2BE9-1F1D-4A8F-9C3D-E684085387AF}" type="slidenum">
              <a:rPr lang="ko-KR" altLang="en-US" smtClean="0"/>
              <a:t>‹#›</a:t>
            </a:fld>
            <a:endParaRPr lang="ko-KR" altLang="en-US"/>
          </a:p>
        </p:txBody>
      </p:sp>
    </p:spTree>
    <p:extLst>
      <p:ext uri="{BB962C8B-B14F-4D97-AF65-F5344CB8AC3E}">
        <p14:creationId xmlns:p14="http://schemas.microsoft.com/office/powerpoint/2010/main" val="3164353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54DB4A-55E2-4B8A-A9F9-95478F73009F}" type="datetime1">
              <a:rPr lang="ko-KR" altLang="en-US" smtClean="0"/>
              <a:t>2020-09-20</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1E2BE9-1F1D-4A8F-9C3D-E684085387AF}" type="slidenum">
              <a:rPr lang="ko-KR" altLang="en-US" smtClean="0"/>
              <a:t>‹#›</a:t>
            </a:fld>
            <a:endParaRPr lang="ko-KR" altLang="en-US"/>
          </a:p>
        </p:txBody>
      </p:sp>
    </p:spTree>
    <p:extLst>
      <p:ext uri="{BB962C8B-B14F-4D97-AF65-F5344CB8AC3E}">
        <p14:creationId xmlns:p14="http://schemas.microsoft.com/office/powerpoint/2010/main" val="1905097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smtClean="0">
                <a:latin typeface="Times New Roman" panose="02020603050405020304" pitchFamily="18" charset="0"/>
                <a:cs typeface="Times New Roman" panose="02020603050405020304" pitchFamily="18" charset="0"/>
              </a:rPr>
              <a:t>Car </a:t>
            </a:r>
            <a:r>
              <a:rPr lang="en-US" altLang="ko-KR" dirty="0">
                <a:latin typeface="Times New Roman" panose="02020603050405020304" pitchFamily="18" charset="0"/>
                <a:cs typeface="Times New Roman" panose="02020603050405020304" pitchFamily="18" charset="0"/>
              </a:rPr>
              <a:t>A</a:t>
            </a:r>
            <a:r>
              <a:rPr lang="en-US" altLang="ko-KR" dirty="0" smtClean="0">
                <a:latin typeface="Times New Roman" panose="02020603050405020304" pitchFamily="18" charset="0"/>
                <a:cs typeface="Times New Roman" panose="02020603050405020304" pitchFamily="18" charset="0"/>
              </a:rPr>
              <a:t>ccident </a:t>
            </a:r>
            <a:br>
              <a:rPr lang="en-US" altLang="ko-KR" dirty="0" smtClean="0">
                <a:latin typeface="Times New Roman" panose="02020603050405020304" pitchFamily="18" charset="0"/>
                <a:cs typeface="Times New Roman" panose="02020603050405020304" pitchFamily="18" charset="0"/>
              </a:rPr>
            </a:br>
            <a:r>
              <a:rPr lang="en-US" altLang="ko-KR" dirty="0" smtClean="0">
                <a:latin typeface="Times New Roman" panose="02020603050405020304" pitchFamily="18" charset="0"/>
                <a:cs typeface="Times New Roman" panose="02020603050405020304" pitchFamily="18" charset="0"/>
              </a:rPr>
              <a:t>Severity </a:t>
            </a:r>
            <a:r>
              <a:rPr lang="en-US" altLang="ko-KR" dirty="0">
                <a:latin typeface="Times New Roman" panose="02020603050405020304" pitchFamily="18" charset="0"/>
                <a:cs typeface="Times New Roman" panose="02020603050405020304" pitchFamily="18" charset="0"/>
              </a:rPr>
              <a:t>C</a:t>
            </a:r>
            <a:r>
              <a:rPr lang="en-US" altLang="ko-KR" dirty="0" smtClean="0">
                <a:latin typeface="Times New Roman" panose="02020603050405020304" pitchFamily="18" charset="0"/>
                <a:cs typeface="Times New Roman" panose="02020603050405020304" pitchFamily="18" charset="0"/>
              </a:rPr>
              <a:t>ode</a:t>
            </a:r>
            <a:endParaRPr lang="ko-KR" altLang="en-US" dirty="0">
              <a:latin typeface="Times New Roman" panose="02020603050405020304" pitchFamily="18" charset="0"/>
              <a:cs typeface="Times New Roman" panose="02020603050405020304" pitchFamily="18" charset="0"/>
            </a:endParaRPr>
          </a:p>
        </p:txBody>
      </p:sp>
      <p:sp>
        <p:nvSpPr>
          <p:cNvPr id="3" name="부제목 2"/>
          <p:cNvSpPr>
            <a:spLocks noGrp="1"/>
          </p:cNvSpPr>
          <p:nvPr>
            <p:ph type="subTitle" idx="1"/>
          </p:nvPr>
        </p:nvSpPr>
        <p:spPr/>
        <p:txBody>
          <a:bodyPr/>
          <a:lstStyle/>
          <a:p>
            <a:pPr algn="r"/>
            <a:endParaRPr lang="en-US" altLang="ko-KR" dirty="0" smtClean="0"/>
          </a:p>
          <a:p>
            <a:pPr algn="r"/>
            <a:r>
              <a:rPr lang="en-US" altLang="ko-KR" dirty="0" smtClean="0">
                <a:latin typeface="Times New Roman" panose="02020603050405020304" pitchFamily="18" charset="0"/>
                <a:cs typeface="Times New Roman" panose="02020603050405020304" pitchFamily="18" charset="0"/>
              </a:rPr>
              <a:t>&lt;submission, week 3&gt;</a:t>
            </a:r>
          </a:p>
          <a:p>
            <a:pPr algn="r"/>
            <a:r>
              <a:rPr lang="en-US" altLang="ko-KR" dirty="0" err="1" smtClean="0">
                <a:latin typeface="Times New Roman" panose="02020603050405020304" pitchFamily="18" charset="0"/>
                <a:cs typeface="Times New Roman" panose="02020603050405020304" pitchFamily="18" charset="0"/>
              </a:rPr>
              <a:t>Yonghoon</a:t>
            </a:r>
            <a:r>
              <a:rPr lang="en-US" altLang="ko-KR" dirty="0" smtClean="0">
                <a:latin typeface="Times New Roman" panose="02020603050405020304" pitchFamily="18" charset="0"/>
                <a:cs typeface="Times New Roman" panose="02020603050405020304" pitchFamily="18" charset="0"/>
              </a:rPr>
              <a:t>, Park</a:t>
            </a:r>
            <a:endParaRPr lang="ko-KR" altLang="en-US" dirty="0">
              <a:latin typeface="Times New Roman" panose="02020603050405020304" pitchFamily="18" charset="0"/>
              <a:cs typeface="Times New Roman" panose="02020603050405020304" pitchFamily="18" charset="0"/>
            </a:endParaRPr>
          </a:p>
        </p:txBody>
      </p:sp>
      <p:sp>
        <p:nvSpPr>
          <p:cNvPr id="4" name="슬라이드 번호 개체 틀 3"/>
          <p:cNvSpPr>
            <a:spLocks noGrp="1"/>
          </p:cNvSpPr>
          <p:nvPr>
            <p:ph type="sldNum" sz="quarter" idx="12"/>
          </p:nvPr>
        </p:nvSpPr>
        <p:spPr/>
        <p:txBody>
          <a:bodyPr/>
          <a:lstStyle/>
          <a:p>
            <a:fld id="{BF1E2BE9-1F1D-4A8F-9C3D-E684085387AF}" type="slidenum">
              <a:rPr lang="ko-KR" altLang="en-US" smtClean="0"/>
              <a:t>1</a:t>
            </a:fld>
            <a:endParaRPr lang="ko-KR" altLang="en-US"/>
          </a:p>
        </p:txBody>
      </p:sp>
    </p:spTree>
    <p:extLst>
      <p:ext uri="{BB962C8B-B14F-4D97-AF65-F5344CB8AC3E}">
        <p14:creationId xmlns:p14="http://schemas.microsoft.com/office/powerpoint/2010/main" val="1141140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838200" y="622852"/>
            <a:ext cx="10876722" cy="5554111"/>
          </a:xfrm>
        </p:spPr>
        <p:txBody>
          <a:bodyPr>
            <a:normAutofit/>
          </a:bodyPr>
          <a:lstStyle/>
          <a:p>
            <a:pPr marL="0" indent="0">
              <a:buNone/>
            </a:pPr>
            <a:r>
              <a:rPr lang="en-US" altLang="ko-KR" sz="2400" b="1" dirty="0" smtClean="0">
                <a:latin typeface="Times New Roman" panose="02020603050405020304" pitchFamily="18" charset="0"/>
                <a:cs typeface="Times New Roman" panose="02020603050405020304" pitchFamily="18" charset="0"/>
              </a:rPr>
              <a:t>3-2. Severity </a:t>
            </a:r>
            <a:r>
              <a:rPr lang="en-US" altLang="ko-KR" sz="2400" b="1" dirty="0">
                <a:latin typeface="Times New Roman" panose="02020603050405020304" pitchFamily="18" charset="0"/>
                <a:cs typeface="Times New Roman" panose="02020603050405020304" pitchFamily="18" charset="0"/>
              </a:rPr>
              <a:t>code</a:t>
            </a:r>
          </a:p>
          <a:p>
            <a:pPr marL="0" indent="0">
              <a:buNone/>
            </a:pPr>
            <a:endParaRPr lang="en-US" altLang="ko-KR" dirty="0" smtClean="0">
              <a:latin typeface="Times New Roman" panose="02020603050405020304" pitchFamily="18" charset="0"/>
              <a:cs typeface="Times New Roman" panose="02020603050405020304" pitchFamily="18" charset="0"/>
            </a:endParaRPr>
          </a:p>
          <a:p>
            <a:pPr marL="0" indent="0" algn="just">
              <a:buNone/>
            </a:pPr>
            <a:r>
              <a:rPr lang="en-US" altLang="ko-KR" sz="2400" dirty="0" smtClean="0">
                <a:latin typeface="Times New Roman" panose="02020603050405020304" pitchFamily="18" charset="0"/>
                <a:cs typeface="Times New Roman" panose="02020603050405020304" pitchFamily="18" charset="0"/>
              </a:rPr>
              <a:t>  The </a:t>
            </a:r>
            <a:r>
              <a:rPr lang="en-US" altLang="ko-KR" sz="2400" dirty="0">
                <a:latin typeface="Times New Roman" panose="02020603050405020304" pitchFamily="18" charset="0"/>
                <a:cs typeface="Times New Roman" panose="02020603050405020304" pitchFamily="18" charset="0"/>
              </a:rPr>
              <a:t>unique values of the data are shown </a:t>
            </a:r>
            <a:r>
              <a:rPr lang="en-US" altLang="ko-KR" sz="2400" dirty="0" smtClean="0">
                <a:latin typeface="Times New Roman" panose="02020603050405020304" pitchFamily="18" charset="0"/>
                <a:cs typeface="Times New Roman" panose="02020603050405020304" pitchFamily="18" charset="0"/>
              </a:rPr>
              <a:t>below.</a:t>
            </a:r>
            <a:endParaRPr lang="en-US" altLang="ko-KR" sz="2400" dirty="0">
              <a:latin typeface="Times New Roman" panose="02020603050405020304" pitchFamily="18" charset="0"/>
              <a:cs typeface="Times New Roman" panose="02020603050405020304" pitchFamily="18" charset="0"/>
            </a:endParaRPr>
          </a:p>
          <a:p>
            <a:pPr marL="0" indent="0">
              <a:buNone/>
            </a:pPr>
            <a:endParaRPr lang="en-US" altLang="ko-KR" sz="2400" dirty="0" smtClean="0">
              <a:latin typeface="Times New Roman" panose="02020603050405020304" pitchFamily="18" charset="0"/>
              <a:cs typeface="Times New Roman" panose="02020603050405020304" pitchFamily="18" charset="0"/>
            </a:endParaRPr>
          </a:p>
          <a:p>
            <a:pPr marL="0" indent="0">
              <a:buNone/>
            </a:pPr>
            <a:endParaRPr lang="en-US" altLang="ko-KR" sz="2400" dirty="0">
              <a:latin typeface="Times New Roman" panose="02020603050405020304" pitchFamily="18" charset="0"/>
              <a:cs typeface="Times New Roman" panose="02020603050405020304" pitchFamily="18" charset="0"/>
            </a:endParaRPr>
          </a:p>
          <a:p>
            <a:pPr marL="0" indent="0">
              <a:buNone/>
            </a:pPr>
            <a:endParaRPr lang="en-US" altLang="ko-KR" sz="2400" dirty="0" smtClean="0">
              <a:latin typeface="Times New Roman" panose="02020603050405020304" pitchFamily="18" charset="0"/>
              <a:cs typeface="Times New Roman" panose="02020603050405020304" pitchFamily="18" charset="0"/>
            </a:endParaRPr>
          </a:p>
          <a:p>
            <a:pPr marL="0" indent="0" algn="ctr">
              <a:buNone/>
            </a:pPr>
            <a:r>
              <a:rPr lang="en-US" altLang="ko-KR" sz="1800" dirty="0" smtClean="0">
                <a:latin typeface="Times New Roman" panose="02020603050405020304" pitchFamily="18" charset="0"/>
                <a:cs typeface="Times New Roman" panose="02020603050405020304" pitchFamily="18" charset="0"/>
              </a:rPr>
              <a:t>&lt;Picture 3-2. Severity code&gt;</a:t>
            </a:r>
          </a:p>
          <a:p>
            <a:pPr marL="0" indent="0" algn="ctr">
              <a:buNone/>
            </a:pPr>
            <a:endParaRPr lang="en-US" altLang="ko-KR" sz="1800" dirty="0">
              <a:latin typeface="Times New Roman" panose="02020603050405020304" pitchFamily="18" charset="0"/>
              <a:cs typeface="Times New Roman" panose="02020603050405020304" pitchFamily="18" charset="0"/>
            </a:endParaRPr>
          </a:p>
          <a:p>
            <a:pPr marL="0" indent="0">
              <a:buNone/>
            </a:pPr>
            <a:r>
              <a:rPr lang="en-US" altLang="ko-KR" sz="2400" dirty="0">
                <a:latin typeface="Times New Roman" panose="02020603050405020304" pitchFamily="18" charset="0"/>
                <a:cs typeface="Times New Roman" panose="02020603050405020304" pitchFamily="18" charset="0"/>
              </a:rPr>
              <a:t>The severity code target has values of 1 and 2. From the metadata, 1 indicates property damage and 2 indicates injury</a:t>
            </a:r>
            <a:r>
              <a:rPr lang="en-US" altLang="ko-KR" sz="2400" dirty="0" smtClean="0">
                <a:latin typeface="Times New Roman" panose="02020603050405020304" pitchFamily="18" charset="0"/>
                <a:cs typeface="Times New Roman" panose="02020603050405020304" pitchFamily="18" charset="0"/>
              </a:rPr>
              <a:t>.</a:t>
            </a:r>
            <a:r>
              <a:rPr lang="en-US" altLang="ko-KR" sz="2400" dirty="0">
                <a:latin typeface="Times New Roman" panose="02020603050405020304" pitchFamily="18" charset="0"/>
                <a:cs typeface="Times New Roman" panose="02020603050405020304" pitchFamily="18" charset="0"/>
              </a:rPr>
              <a:t/>
            </a:r>
            <a:br>
              <a:rPr lang="en-US" altLang="ko-KR" sz="2400" dirty="0">
                <a:latin typeface="Times New Roman" panose="02020603050405020304" pitchFamily="18" charset="0"/>
                <a:cs typeface="Times New Roman" panose="02020603050405020304" pitchFamily="18" charset="0"/>
              </a:rPr>
            </a:br>
            <a:endParaRPr lang="ko-KR" altLang="en-US" sz="2000" dirty="0">
              <a:latin typeface="Times New Roman" panose="02020603050405020304" pitchFamily="18" charset="0"/>
              <a:cs typeface="Times New Roman" panose="02020603050405020304" pitchFamily="18" charset="0"/>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41" y="2609332"/>
            <a:ext cx="8543925" cy="790575"/>
          </a:xfrm>
          <a:prstGeom prst="rect">
            <a:avLst/>
          </a:prstGeom>
        </p:spPr>
      </p:pic>
      <p:sp>
        <p:nvSpPr>
          <p:cNvPr id="6" name="슬라이드 번호 개체 틀 5"/>
          <p:cNvSpPr>
            <a:spLocks noGrp="1"/>
          </p:cNvSpPr>
          <p:nvPr>
            <p:ph type="sldNum" sz="quarter" idx="12"/>
          </p:nvPr>
        </p:nvSpPr>
        <p:spPr/>
        <p:txBody>
          <a:bodyPr/>
          <a:lstStyle/>
          <a:p>
            <a:fld id="{BF1E2BE9-1F1D-4A8F-9C3D-E684085387AF}" type="slidenum">
              <a:rPr lang="ko-KR" altLang="en-US" smtClean="0"/>
              <a:t>10</a:t>
            </a:fld>
            <a:endParaRPr lang="ko-KR" altLang="en-US"/>
          </a:p>
        </p:txBody>
      </p:sp>
    </p:spTree>
    <p:extLst>
      <p:ext uri="{BB962C8B-B14F-4D97-AF65-F5344CB8AC3E}">
        <p14:creationId xmlns:p14="http://schemas.microsoft.com/office/powerpoint/2010/main" val="1151933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838200" y="622852"/>
            <a:ext cx="10876722" cy="6235148"/>
          </a:xfrm>
        </p:spPr>
        <p:txBody>
          <a:bodyPr>
            <a:normAutofit/>
          </a:bodyPr>
          <a:lstStyle/>
          <a:p>
            <a:pPr marL="0" indent="0">
              <a:buNone/>
            </a:pPr>
            <a:r>
              <a:rPr lang="en-US" altLang="ko-KR" sz="2400" b="1" dirty="0" smtClean="0">
                <a:latin typeface="Times New Roman" panose="02020603050405020304" pitchFamily="18" charset="0"/>
                <a:cs typeface="Times New Roman" panose="02020603050405020304" pitchFamily="18" charset="0"/>
              </a:rPr>
              <a:t>3-3. Address type</a:t>
            </a:r>
            <a:endParaRPr lang="en-US" altLang="ko-KR" sz="2400" b="1" dirty="0">
              <a:latin typeface="Times New Roman" panose="02020603050405020304" pitchFamily="18" charset="0"/>
              <a:cs typeface="Times New Roman" panose="02020603050405020304" pitchFamily="18" charset="0"/>
            </a:endParaRPr>
          </a:p>
          <a:p>
            <a:pPr marL="0" indent="0">
              <a:buNone/>
            </a:pPr>
            <a:endParaRPr lang="en-US" altLang="ko-KR" b="1" dirty="0" smtClean="0"/>
          </a:p>
          <a:p>
            <a:pPr marL="0" indent="0" algn="just">
              <a:buNone/>
            </a:pPr>
            <a:r>
              <a:rPr lang="en-US" altLang="ko-KR" sz="2400" dirty="0" smtClean="0">
                <a:latin typeface="Times New Roman" panose="02020603050405020304" pitchFamily="18" charset="0"/>
                <a:cs typeface="Times New Roman" panose="02020603050405020304" pitchFamily="18" charset="0"/>
              </a:rPr>
              <a:t> Remove </a:t>
            </a:r>
            <a:r>
              <a:rPr lang="en-US" altLang="ko-KR" sz="2400" dirty="0">
                <a:latin typeface="Times New Roman" panose="02020603050405020304" pitchFamily="18" charset="0"/>
                <a:cs typeface="Times New Roman" panose="02020603050405020304" pitchFamily="18" charset="0"/>
              </a:rPr>
              <a:t>non values, convert categorical variables into </a:t>
            </a:r>
            <a:r>
              <a:rPr lang="en-US" altLang="ko-KR" sz="2400" dirty="0" smtClean="0">
                <a:latin typeface="Times New Roman" panose="02020603050405020304" pitchFamily="18" charset="0"/>
                <a:cs typeface="Times New Roman" panose="02020603050405020304" pitchFamily="18" charset="0"/>
              </a:rPr>
              <a:t>quantitative </a:t>
            </a:r>
            <a:r>
              <a:rPr lang="en-US" altLang="ko-KR" sz="2400" dirty="0">
                <a:latin typeface="Times New Roman" panose="02020603050405020304" pitchFamily="18" charset="0"/>
                <a:cs typeface="Times New Roman" panose="02020603050405020304" pitchFamily="18" charset="0"/>
              </a:rPr>
              <a:t>variables.</a:t>
            </a:r>
          </a:p>
          <a:p>
            <a:pPr marL="0" indent="0">
              <a:buNone/>
            </a:pPr>
            <a:endParaRPr lang="en-US" altLang="ko-KR" dirty="0" smtClean="0">
              <a:latin typeface="Times New Roman" panose="02020603050405020304" pitchFamily="18" charset="0"/>
              <a:cs typeface="Times New Roman" panose="02020603050405020304" pitchFamily="18" charset="0"/>
            </a:endParaRPr>
          </a:p>
          <a:p>
            <a:pPr marL="0" indent="0">
              <a:buNone/>
            </a:pPr>
            <a:endParaRPr lang="en-US" altLang="ko-KR" sz="2400" dirty="0" smtClean="0">
              <a:latin typeface="Times New Roman" panose="02020603050405020304" pitchFamily="18" charset="0"/>
              <a:cs typeface="Times New Roman" panose="02020603050405020304" pitchFamily="18" charset="0"/>
            </a:endParaRPr>
          </a:p>
          <a:p>
            <a:pPr marL="0" indent="0">
              <a:buNone/>
            </a:pPr>
            <a:endParaRPr lang="en-US" altLang="ko-KR" sz="2400" dirty="0">
              <a:latin typeface="Times New Roman" panose="02020603050405020304" pitchFamily="18" charset="0"/>
              <a:cs typeface="Times New Roman" panose="02020603050405020304" pitchFamily="18" charset="0"/>
            </a:endParaRPr>
          </a:p>
          <a:p>
            <a:pPr marL="0" indent="0">
              <a:buNone/>
            </a:pPr>
            <a:endParaRPr lang="en-US" altLang="ko-KR" sz="2400" dirty="0" smtClean="0">
              <a:latin typeface="Times New Roman" panose="02020603050405020304" pitchFamily="18" charset="0"/>
              <a:cs typeface="Times New Roman" panose="02020603050405020304" pitchFamily="18" charset="0"/>
            </a:endParaRPr>
          </a:p>
          <a:p>
            <a:pPr marL="0" indent="0">
              <a:buNone/>
            </a:pPr>
            <a:endParaRPr lang="en-US" altLang="ko-KR" sz="2400" dirty="0">
              <a:latin typeface="Times New Roman" panose="02020603050405020304" pitchFamily="18" charset="0"/>
              <a:cs typeface="Times New Roman" panose="02020603050405020304" pitchFamily="18" charset="0"/>
            </a:endParaRPr>
          </a:p>
          <a:p>
            <a:pPr marL="0" indent="0">
              <a:buNone/>
            </a:pPr>
            <a:endParaRPr lang="en-US" altLang="ko-KR" sz="2400" dirty="0" smtClean="0">
              <a:latin typeface="Times New Roman" panose="02020603050405020304" pitchFamily="18" charset="0"/>
              <a:cs typeface="Times New Roman" panose="02020603050405020304" pitchFamily="18" charset="0"/>
            </a:endParaRPr>
          </a:p>
          <a:p>
            <a:pPr marL="0" indent="0">
              <a:buNone/>
            </a:pPr>
            <a:endParaRPr lang="en-US" altLang="ko-KR" sz="2400" dirty="0">
              <a:latin typeface="Times New Roman" panose="02020603050405020304" pitchFamily="18" charset="0"/>
              <a:cs typeface="Times New Roman" panose="02020603050405020304" pitchFamily="18" charset="0"/>
            </a:endParaRPr>
          </a:p>
          <a:p>
            <a:pPr marL="0" indent="0">
              <a:buNone/>
            </a:pPr>
            <a:endParaRPr lang="en-US" altLang="ko-KR" sz="2400" dirty="0" smtClean="0">
              <a:latin typeface="Times New Roman" panose="02020603050405020304" pitchFamily="18" charset="0"/>
              <a:cs typeface="Times New Roman" panose="02020603050405020304" pitchFamily="18" charset="0"/>
            </a:endParaRPr>
          </a:p>
          <a:p>
            <a:pPr marL="0" indent="0" algn="ctr">
              <a:buNone/>
            </a:pPr>
            <a:r>
              <a:rPr lang="en-US" altLang="ko-KR" sz="1800" dirty="0" smtClean="0">
                <a:latin typeface="Times New Roman" panose="02020603050405020304" pitchFamily="18" charset="0"/>
                <a:cs typeface="Times New Roman" panose="02020603050405020304" pitchFamily="18" charset="0"/>
              </a:rPr>
              <a:t>&lt;Picture 3-3. Address type&gt;</a:t>
            </a:r>
            <a:endParaRPr lang="en-US" altLang="ko-KR" sz="1800" dirty="0">
              <a:latin typeface="Times New Roman" panose="02020603050405020304" pitchFamily="18" charset="0"/>
              <a:cs typeface="Times New Roman" panose="02020603050405020304" pitchFamily="18" charset="0"/>
            </a:endParaRPr>
          </a:p>
          <a:p>
            <a:pPr marL="0" indent="0">
              <a:buNone/>
            </a:pPr>
            <a:endParaRPr lang="en-US" altLang="ko-KR" sz="2400" dirty="0" smtClean="0">
              <a:latin typeface="Times New Roman" panose="02020603050405020304" pitchFamily="18" charset="0"/>
              <a:cs typeface="Times New Roman" panose="02020603050405020304" pitchFamily="18" charset="0"/>
            </a:endParaRPr>
          </a:p>
          <a:p>
            <a:pPr marL="0" indent="0" algn="ctr">
              <a:buNone/>
            </a:pPr>
            <a:endParaRPr lang="en-US" altLang="ko-KR" sz="1800" dirty="0">
              <a:latin typeface="Times New Roman" panose="02020603050405020304" pitchFamily="18" charset="0"/>
              <a:cs typeface="Times New Roman" panose="02020603050405020304" pitchFamily="18" charset="0"/>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8750" y="2300287"/>
            <a:ext cx="8543925" cy="3476625"/>
          </a:xfrm>
          <a:prstGeom prst="rect">
            <a:avLst/>
          </a:prstGeom>
        </p:spPr>
      </p:pic>
      <p:sp>
        <p:nvSpPr>
          <p:cNvPr id="6" name="슬라이드 번호 개체 틀 5"/>
          <p:cNvSpPr>
            <a:spLocks noGrp="1"/>
          </p:cNvSpPr>
          <p:nvPr>
            <p:ph type="sldNum" sz="quarter" idx="12"/>
          </p:nvPr>
        </p:nvSpPr>
        <p:spPr/>
        <p:txBody>
          <a:bodyPr/>
          <a:lstStyle/>
          <a:p>
            <a:fld id="{BF1E2BE9-1F1D-4A8F-9C3D-E684085387AF}" type="slidenum">
              <a:rPr lang="ko-KR" altLang="en-US" smtClean="0"/>
              <a:t>11</a:t>
            </a:fld>
            <a:endParaRPr lang="ko-KR" altLang="en-US"/>
          </a:p>
        </p:txBody>
      </p:sp>
    </p:spTree>
    <p:extLst>
      <p:ext uri="{BB962C8B-B14F-4D97-AF65-F5344CB8AC3E}">
        <p14:creationId xmlns:p14="http://schemas.microsoft.com/office/powerpoint/2010/main" val="4126294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785191" y="265042"/>
            <a:ext cx="10515600" cy="6268279"/>
          </a:xfrm>
        </p:spPr>
        <p:txBody>
          <a:bodyPr/>
          <a:lstStyle/>
          <a:p>
            <a:pPr marL="0" indent="0">
              <a:buNone/>
            </a:pPr>
            <a:r>
              <a:rPr lang="en-US" altLang="ko-KR" sz="2400" b="1" dirty="0" smtClean="0">
                <a:latin typeface="Times New Roman" panose="02020603050405020304" pitchFamily="18" charset="0"/>
                <a:cs typeface="Times New Roman" panose="02020603050405020304" pitchFamily="18" charset="0"/>
              </a:rPr>
              <a:t>3-4. Weather</a:t>
            </a:r>
          </a:p>
          <a:p>
            <a:pPr marL="0" indent="0">
              <a:buNone/>
            </a:pPr>
            <a:endParaRPr lang="en-US" altLang="ko-KR" sz="2400" b="1" dirty="0">
              <a:latin typeface="Times New Roman" panose="02020603050405020304" pitchFamily="18" charset="0"/>
              <a:cs typeface="Times New Roman" panose="02020603050405020304" pitchFamily="18" charset="0"/>
            </a:endParaRPr>
          </a:p>
          <a:p>
            <a:pPr marL="0" indent="0">
              <a:buNone/>
            </a:pPr>
            <a:r>
              <a:rPr lang="en-US" altLang="ko-KR" sz="2400" dirty="0" smtClean="0">
                <a:latin typeface="Times New Roman" panose="02020603050405020304" pitchFamily="18" charset="0"/>
                <a:cs typeface="Times New Roman" panose="02020603050405020304" pitchFamily="18" charset="0"/>
              </a:rPr>
              <a:t> Remove </a:t>
            </a:r>
            <a:r>
              <a:rPr lang="en-US" altLang="ko-KR" sz="2400" dirty="0">
                <a:latin typeface="Times New Roman" panose="02020603050405020304" pitchFamily="18" charset="0"/>
                <a:cs typeface="Times New Roman" panose="02020603050405020304" pitchFamily="18" charset="0"/>
              </a:rPr>
              <a:t>non values, convert categorical variables into </a:t>
            </a:r>
            <a:r>
              <a:rPr lang="en-US" altLang="ko-KR" sz="2400" dirty="0" smtClean="0">
                <a:latin typeface="Times New Roman" panose="02020603050405020304" pitchFamily="18" charset="0"/>
                <a:cs typeface="Times New Roman" panose="02020603050405020304" pitchFamily="18" charset="0"/>
              </a:rPr>
              <a:t>quantitative </a:t>
            </a:r>
            <a:r>
              <a:rPr lang="en-US" altLang="ko-KR" sz="2400" dirty="0">
                <a:latin typeface="Times New Roman" panose="02020603050405020304" pitchFamily="18" charset="0"/>
                <a:cs typeface="Times New Roman" panose="02020603050405020304" pitchFamily="18" charset="0"/>
              </a:rPr>
              <a:t>variables.</a:t>
            </a:r>
          </a:p>
          <a:p>
            <a:pPr marL="0" indent="0">
              <a:buNone/>
            </a:pPr>
            <a:endParaRPr lang="en-US" altLang="ko-KR" sz="2400" b="1" dirty="0">
              <a:latin typeface="Times New Roman" panose="02020603050405020304" pitchFamily="18" charset="0"/>
              <a:cs typeface="Times New Roman" panose="02020603050405020304" pitchFamily="18" charset="0"/>
            </a:endParaRPr>
          </a:p>
          <a:p>
            <a:pPr marL="0" indent="0">
              <a:buNone/>
            </a:pPr>
            <a:endParaRPr lang="en-US" altLang="ko-KR" dirty="0" smtClean="0"/>
          </a:p>
          <a:p>
            <a:pPr marL="0" indent="0">
              <a:buNone/>
            </a:pPr>
            <a:endParaRPr lang="en-US" altLang="ko-KR" dirty="0"/>
          </a:p>
          <a:p>
            <a:pPr marL="0" indent="0">
              <a:buNone/>
            </a:pPr>
            <a:endParaRPr lang="en-US" altLang="ko-KR" dirty="0" smtClean="0"/>
          </a:p>
          <a:p>
            <a:pPr marL="0" indent="0">
              <a:buNone/>
            </a:pPr>
            <a:endParaRPr lang="en-US" altLang="ko-KR" dirty="0"/>
          </a:p>
          <a:p>
            <a:pPr marL="0" indent="0">
              <a:buNone/>
            </a:pPr>
            <a:endParaRPr lang="en-US" altLang="ko-KR" dirty="0" smtClean="0"/>
          </a:p>
          <a:p>
            <a:pPr marL="0" indent="0">
              <a:buNone/>
            </a:pPr>
            <a:endParaRPr lang="en-US" altLang="ko-KR" dirty="0"/>
          </a:p>
          <a:p>
            <a:pPr marL="0" indent="0">
              <a:buNone/>
            </a:pPr>
            <a:endParaRPr lang="en-US" altLang="ko-KR" dirty="0" smtClean="0"/>
          </a:p>
          <a:p>
            <a:pPr marL="0" indent="0" algn="ctr">
              <a:buNone/>
            </a:pPr>
            <a:r>
              <a:rPr lang="en-US" altLang="ko-KR" sz="1800" dirty="0" smtClean="0">
                <a:latin typeface="Times New Roman" panose="02020603050405020304" pitchFamily="18" charset="0"/>
                <a:cs typeface="Times New Roman" panose="02020603050405020304" pitchFamily="18" charset="0"/>
              </a:rPr>
              <a:t>&lt;Picture 3-4. Weather&gt;</a:t>
            </a:r>
            <a:endParaRPr lang="en-US" altLang="ko-KR" sz="1800" dirty="0">
              <a:latin typeface="Times New Roman" panose="02020603050405020304" pitchFamily="18" charset="0"/>
              <a:cs typeface="Times New Roman" panose="02020603050405020304" pitchFamily="18" charset="0"/>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6887" y="1802296"/>
            <a:ext cx="8658225" cy="3737113"/>
          </a:xfrm>
          <a:prstGeom prst="rect">
            <a:avLst/>
          </a:prstGeom>
        </p:spPr>
      </p:pic>
      <p:sp>
        <p:nvSpPr>
          <p:cNvPr id="5" name="슬라이드 번호 개체 틀 4"/>
          <p:cNvSpPr>
            <a:spLocks noGrp="1"/>
          </p:cNvSpPr>
          <p:nvPr>
            <p:ph type="sldNum" sz="quarter" idx="12"/>
          </p:nvPr>
        </p:nvSpPr>
        <p:spPr/>
        <p:txBody>
          <a:bodyPr/>
          <a:lstStyle/>
          <a:p>
            <a:fld id="{BF1E2BE9-1F1D-4A8F-9C3D-E684085387AF}" type="slidenum">
              <a:rPr lang="ko-KR" altLang="en-US" smtClean="0"/>
              <a:t>12</a:t>
            </a:fld>
            <a:endParaRPr lang="ko-KR" altLang="en-US"/>
          </a:p>
        </p:txBody>
      </p:sp>
    </p:spTree>
    <p:extLst>
      <p:ext uri="{BB962C8B-B14F-4D97-AF65-F5344CB8AC3E}">
        <p14:creationId xmlns:p14="http://schemas.microsoft.com/office/powerpoint/2010/main" val="651393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838200" y="238538"/>
            <a:ext cx="10515600" cy="6467061"/>
          </a:xfrm>
        </p:spPr>
        <p:txBody>
          <a:bodyPr/>
          <a:lstStyle/>
          <a:p>
            <a:pPr marL="0" indent="0">
              <a:buNone/>
            </a:pPr>
            <a:r>
              <a:rPr lang="en-US" altLang="ko-KR" sz="2400" b="1" dirty="0" smtClean="0">
                <a:latin typeface="Times New Roman" panose="02020603050405020304" pitchFamily="18" charset="0"/>
                <a:cs typeface="Times New Roman" panose="02020603050405020304" pitchFamily="18" charset="0"/>
              </a:rPr>
              <a:t>3-5. Road condition</a:t>
            </a:r>
          </a:p>
          <a:p>
            <a:pPr marL="0" indent="0">
              <a:buNone/>
            </a:pPr>
            <a:endParaRPr lang="en-US" altLang="ko-KR" sz="2400" b="1" dirty="0">
              <a:latin typeface="Times New Roman" panose="02020603050405020304" pitchFamily="18" charset="0"/>
              <a:cs typeface="Times New Roman" panose="02020603050405020304" pitchFamily="18" charset="0"/>
            </a:endParaRPr>
          </a:p>
          <a:p>
            <a:pPr marL="0" indent="0">
              <a:buNone/>
            </a:pPr>
            <a:r>
              <a:rPr lang="en-US" altLang="ko-KR" sz="2400" dirty="0" smtClean="0">
                <a:latin typeface="Times New Roman" panose="02020603050405020304" pitchFamily="18" charset="0"/>
                <a:cs typeface="Times New Roman" panose="02020603050405020304" pitchFamily="18" charset="0"/>
              </a:rPr>
              <a:t> Remove </a:t>
            </a:r>
            <a:r>
              <a:rPr lang="en-US" altLang="ko-KR" sz="2400" dirty="0">
                <a:latin typeface="Times New Roman" panose="02020603050405020304" pitchFamily="18" charset="0"/>
                <a:cs typeface="Times New Roman" panose="02020603050405020304" pitchFamily="18" charset="0"/>
              </a:rPr>
              <a:t>non values, convert categorical variables into </a:t>
            </a:r>
            <a:r>
              <a:rPr lang="en-US" altLang="ko-KR" sz="2400" dirty="0" smtClean="0">
                <a:latin typeface="Times New Roman" panose="02020603050405020304" pitchFamily="18" charset="0"/>
                <a:cs typeface="Times New Roman" panose="02020603050405020304" pitchFamily="18" charset="0"/>
              </a:rPr>
              <a:t>quantitative </a:t>
            </a:r>
            <a:r>
              <a:rPr lang="en-US" altLang="ko-KR" sz="2400" dirty="0">
                <a:latin typeface="Times New Roman" panose="02020603050405020304" pitchFamily="18" charset="0"/>
                <a:cs typeface="Times New Roman" panose="02020603050405020304" pitchFamily="18" charset="0"/>
              </a:rPr>
              <a:t>variables.</a:t>
            </a:r>
          </a:p>
          <a:p>
            <a:pPr marL="0" indent="0">
              <a:buNone/>
            </a:pPr>
            <a:endParaRPr lang="en-US" altLang="ko-KR" sz="2400" dirty="0" smtClean="0"/>
          </a:p>
          <a:p>
            <a:pPr marL="0" indent="0">
              <a:buNone/>
            </a:pPr>
            <a:endParaRPr lang="en-US" altLang="ko-KR" sz="2400" dirty="0"/>
          </a:p>
          <a:p>
            <a:pPr marL="0" indent="0">
              <a:buNone/>
            </a:pPr>
            <a:endParaRPr lang="en-US" altLang="ko-KR" sz="2400" dirty="0" smtClean="0"/>
          </a:p>
          <a:p>
            <a:pPr marL="0" indent="0">
              <a:buNone/>
            </a:pPr>
            <a:endParaRPr lang="en-US" altLang="ko-KR" sz="2400" dirty="0"/>
          </a:p>
          <a:p>
            <a:pPr marL="0" indent="0">
              <a:buNone/>
            </a:pPr>
            <a:endParaRPr lang="en-US" altLang="ko-KR" sz="2400" dirty="0" smtClean="0"/>
          </a:p>
          <a:p>
            <a:pPr marL="0" indent="0">
              <a:buNone/>
            </a:pPr>
            <a:endParaRPr lang="en-US" altLang="ko-KR" sz="2400" dirty="0"/>
          </a:p>
          <a:p>
            <a:pPr marL="0" indent="0">
              <a:buNone/>
            </a:pPr>
            <a:endParaRPr lang="en-US" altLang="ko-KR" sz="2400" dirty="0" smtClean="0"/>
          </a:p>
          <a:p>
            <a:pPr marL="0" indent="0">
              <a:buNone/>
            </a:pPr>
            <a:endParaRPr lang="en-US" altLang="ko-KR" sz="2400" dirty="0"/>
          </a:p>
          <a:p>
            <a:pPr marL="0" indent="0">
              <a:buNone/>
            </a:pPr>
            <a:endParaRPr lang="en-US" altLang="ko-KR" sz="2400" dirty="0" smtClean="0"/>
          </a:p>
          <a:p>
            <a:pPr marL="0" indent="0">
              <a:buNone/>
            </a:pPr>
            <a:endParaRPr lang="en-US" altLang="ko-KR" sz="2400" dirty="0"/>
          </a:p>
          <a:p>
            <a:pPr marL="0" indent="0" algn="ctr">
              <a:buNone/>
            </a:pPr>
            <a:r>
              <a:rPr lang="en-US" altLang="ko-KR" sz="1800" dirty="0" smtClean="0">
                <a:latin typeface="Times New Roman" panose="02020603050405020304" pitchFamily="18" charset="0"/>
                <a:cs typeface="Times New Roman" panose="02020603050405020304" pitchFamily="18" charset="0"/>
              </a:rPr>
              <a:t>&lt;Picture 3-5. Road condition&gt;</a:t>
            </a:r>
          </a:p>
          <a:p>
            <a:pPr marL="0" indent="0">
              <a:buNone/>
            </a:pPr>
            <a:endParaRPr lang="ko-KR" altLang="en-US" sz="2400" dirty="0"/>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562" y="1696278"/>
            <a:ext cx="8524875" cy="4213984"/>
          </a:xfrm>
          <a:prstGeom prst="rect">
            <a:avLst/>
          </a:prstGeom>
        </p:spPr>
      </p:pic>
      <p:sp>
        <p:nvSpPr>
          <p:cNvPr id="5" name="슬라이드 번호 개체 틀 4"/>
          <p:cNvSpPr>
            <a:spLocks noGrp="1"/>
          </p:cNvSpPr>
          <p:nvPr>
            <p:ph type="sldNum" sz="quarter" idx="12"/>
          </p:nvPr>
        </p:nvSpPr>
        <p:spPr/>
        <p:txBody>
          <a:bodyPr/>
          <a:lstStyle/>
          <a:p>
            <a:fld id="{BF1E2BE9-1F1D-4A8F-9C3D-E684085387AF}" type="slidenum">
              <a:rPr lang="ko-KR" altLang="en-US" smtClean="0"/>
              <a:t>13</a:t>
            </a:fld>
            <a:endParaRPr lang="ko-KR" altLang="en-US"/>
          </a:p>
        </p:txBody>
      </p:sp>
    </p:spTree>
    <p:extLst>
      <p:ext uri="{BB962C8B-B14F-4D97-AF65-F5344CB8AC3E}">
        <p14:creationId xmlns:p14="http://schemas.microsoft.com/office/powerpoint/2010/main" val="1841823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838200" y="331304"/>
            <a:ext cx="10515600" cy="5845659"/>
          </a:xfrm>
        </p:spPr>
        <p:txBody>
          <a:bodyPr>
            <a:normAutofit lnSpcReduction="10000"/>
          </a:bodyPr>
          <a:lstStyle/>
          <a:p>
            <a:pPr marL="0" indent="0">
              <a:buNone/>
            </a:pPr>
            <a:r>
              <a:rPr lang="en-US" altLang="ko-KR" sz="2400" b="1" dirty="0" smtClean="0">
                <a:latin typeface="Times New Roman" panose="02020603050405020304" pitchFamily="18" charset="0"/>
                <a:cs typeface="Times New Roman" panose="02020603050405020304" pitchFamily="18" charset="0"/>
              </a:rPr>
              <a:t>3-6. Feature selection : x </a:t>
            </a:r>
            <a:r>
              <a:rPr lang="en-US" altLang="ko-KR" sz="2400" b="1" dirty="0">
                <a:latin typeface="Times New Roman" panose="02020603050405020304" pitchFamily="18" charset="0"/>
                <a:cs typeface="Times New Roman" panose="02020603050405020304" pitchFamily="18" charset="0"/>
              </a:rPr>
              <a:t>and y </a:t>
            </a:r>
            <a:r>
              <a:rPr lang="en-US" altLang="ko-KR" sz="2400" b="1" dirty="0" smtClean="0">
                <a:latin typeface="Times New Roman" panose="02020603050405020304" pitchFamily="18" charset="0"/>
                <a:cs typeface="Times New Roman" panose="02020603050405020304" pitchFamily="18" charset="0"/>
              </a:rPr>
              <a:t>data</a:t>
            </a:r>
          </a:p>
          <a:p>
            <a:pPr marL="0" indent="0">
              <a:buNone/>
            </a:pPr>
            <a:endParaRPr lang="en-US" altLang="ko-KR" sz="2400" b="1" dirty="0">
              <a:latin typeface="Times New Roman" panose="02020603050405020304" pitchFamily="18" charset="0"/>
              <a:cs typeface="Times New Roman" panose="02020603050405020304" pitchFamily="18" charset="0"/>
            </a:endParaRPr>
          </a:p>
          <a:p>
            <a:pPr marL="0" indent="0">
              <a:buNone/>
            </a:pPr>
            <a:r>
              <a:rPr lang="en-US" altLang="ko-KR" sz="2400" dirty="0" smtClean="0">
                <a:latin typeface="Times New Roman" panose="02020603050405020304" pitchFamily="18" charset="0"/>
                <a:cs typeface="Times New Roman" panose="02020603050405020304" pitchFamily="18" charset="0"/>
              </a:rPr>
              <a:t> Set </a:t>
            </a:r>
            <a:r>
              <a:rPr lang="en-US" altLang="ko-KR" sz="2400" dirty="0">
                <a:latin typeface="Times New Roman" panose="02020603050405020304" pitchFamily="18" charset="0"/>
                <a:cs typeface="Times New Roman" panose="02020603050405020304" pitchFamily="18" charset="0"/>
              </a:rPr>
              <a:t>the attribute data(feature data) as X, and set the target data(severity code) as y.</a:t>
            </a:r>
          </a:p>
          <a:p>
            <a:pPr marL="0" indent="0">
              <a:buNone/>
            </a:pPr>
            <a:endParaRPr lang="en-US" altLang="ko-KR" sz="2400" dirty="0">
              <a:latin typeface="Times New Roman" panose="02020603050405020304" pitchFamily="18" charset="0"/>
              <a:cs typeface="Times New Roman" panose="02020603050405020304" pitchFamily="18" charset="0"/>
            </a:endParaRPr>
          </a:p>
          <a:p>
            <a:pPr marL="0" indent="0">
              <a:buNone/>
            </a:pPr>
            <a:endParaRPr lang="en-US" altLang="ko-KR" sz="2400" dirty="0" smtClean="0">
              <a:latin typeface="Times New Roman" panose="02020603050405020304" pitchFamily="18" charset="0"/>
              <a:cs typeface="Times New Roman" panose="02020603050405020304" pitchFamily="18" charset="0"/>
            </a:endParaRPr>
          </a:p>
          <a:p>
            <a:pPr marL="0" indent="0">
              <a:buNone/>
            </a:pPr>
            <a:endParaRPr lang="en-US" altLang="ko-KR" sz="2400" dirty="0">
              <a:latin typeface="Times New Roman" panose="02020603050405020304" pitchFamily="18" charset="0"/>
              <a:cs typeface="Times New Roman" panose="02020603050405020304" pitchFamily="18" charset="0"/>
            </a:endParaRPr>
          </a:p>
          <a:p>
            <a:pPr marL="0" indent="0">
              <a:buNone/>
            </a:pPr>
            <a:endParaRPr lang="en-US" altLang="ko-KR" sz="2400" dirty="0" smtClean="0">
              <a:latin typeface="Times New Roman" panose="02020603050405020304" pitchFamily="18" charset="0"/>
              <a:cs typeface="Times New Roman" panose="02020603050405020304" pitchFamily="18" charset="0"/>
            </a:endParaRPr>
          </a:p>
          <a:p>
            <a:pPr marL="0" indent="0">
              <a:buNone/>
            </a:pPr>
            <a:endParaRPr lang="en-US" altLang="ko-KR" sz="2400" dirty="0">
              <a:latin typeface="Times New Roman" panose="02020603050405020304" pitchFamily="18" charset="0"/>
              <a:cs typeface="Times New Roman" panose="02020603050405020304" pitchFamily="18" charset="0"/>
            </a:endParaRPr>
          </a:p>
          <a:p>
            <a:pPr marL="0" indent="0">
              <a:buNone/>
            </a:pPr>
            <a:endParaRPr lang="en-US" altLang="ko-KR" sz="2400" dirty="0" smtClean="0">
              <a:latin typeface="Times New Roman" panose="02020603050405020304" pitchFamily="18" charset="0"/>
              <a:cs typeface="Times New Roman" panose="02020603050405020304" pitchFamily="18" charset="0"/>
            </a:endParaRPr>
          </a:p>
          <a:p>
            <a:pPr marL="0" indent="0">
              <a:buNone/>
            </a:pPr>
            <a:endParaRPr lang="en-US" altLang="ko-KR" sz="2400" dirty="0">
              <a:latin typeface="Times New Roman" panose="02020603050405020304" pitchFamily="18" charset="0"/>
              <a:cs typeface="Times New Roman" panose="02020603050405020304" pitchFamily="18" charset="0"/>
            </a:endParaRPr>
          </a:p>
          <a:p>
            <a:pPr marL="0" indent="0">
              <a:buNone/>
            </a:pPr>
            <a:endParaRPr lang="en-US" altLang="ko-KR" sz="2400" dirty="0" smtClean="0">
              <a:latin typeface="Times New Roman" panose="02020603050405020304" pitchFamily="18" charset="0"/>
              <a:cs typeface="Times New Roman" panose="02020603050405020304" pitchFamily="18" charset="0"/>
            </a:endParaRPr>
          </a:p>
          <a:p>
            <a:pPr marL="0" indent="0">
              <a:buNone/>
            </a:pPr>
            <a:endParaRPr lang="en-US" altLang="ko-KR" sz="2400" dirty="0" smtClean="0">
              <a:latin typeface="Times New Roman" panose="02020603050405020304" pitchFamily="18" charset="0"/>
              <a:cs typeface="Times New Roman" panose="02020603050405020304" pitchFamily="18" charset="0"/>
            </a:endParaRPr>
          </a:p>
          <a:p>
            <a:pPr marL="0" indent="0">
              <a:buNone/>
            </a:pPr>
            <a:endParaRPr lang="en-US" altLang="ko-KR" sz="2400" dirty="0" smtClean="0">
              <a:latin typeface="Times New Roman" panose="02020603050405020304" pitchFamily="18" charset="0"/>
              <a:cs typeface="Times New Roman" panose="02020603050405020304" pitchFamily="18" charset="0"/>
            </a:endParaRPr>
          </a:p>
          <a:p>
            <a:pPr marL="0" indent="0" algn="ctr">
              <a:buNone/>
            </a:pPr>
            <a:r>
              <a:rPr lang="en-US" altLang="ko-KR" sz="1800" dirty="0" smtClean="0">
                <a:latin typeface="Times New Roman" panose="02020603050405020304" pitchFamily="18" charset="0"/>
                <a:cs typeface="Times New Roman" panose="02020603050405020304" pitchFamily="18" charset="0"/>
              </a:rPr>
              <a:t>&lt;Picture 3-6. Feature selection x and y data&gt;</a:t>
            </a:r>
            <a:endParaRPr lang="en-US" altLang="ko-KR" sz="1800" dirty="0">
              <a:latin typeface="Times New Roman" panose="02020603050405020304" pitchFamily="18" charset="0"/>
              <a:cs typeface="Times New Roman" panose="02020603050405020304" pitchFamily="18" charset="0"/>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9517" y="1895475"/>
            <a:ext cx="8915400" cy="3676650"/>
          </a:xfrm>
          <a:prstGeom prst="rect">
            <a:avLst/>
          </a:prstGeom>
        </p:spPr>
      </p:pic>
      <p:sp>
        <p:nvSpPr>
          <p:cNvPr id="5" name="슬라이드 번호 개체 틀 4"/>
          <p:cNvSpPr>
            <a:spLocks noGrp="1"/>
          </p:cNvSpPr>
          <p:nvPr>
            <p:ph type="sldNum" sz="quarter" idx="12"/>
          </p:nvPr>
        </p:nvSpPr>
        <p:spPr/>
        <p:txBody>
          <a:bodyPr/>
          <a:lstStyle/>
          <a:p>
            <a:fld id="{BF1E2BE9-1F1D-4A8F-9C3D-E684085387AF}" type="slidenum">
              <a:rPr lang="ko-KR" altLang="en-US" smtClean="0"/>
              <a:t>14</a:t>
            </a:fld>
            <a:endParaRPr lang="ko-KR" altLang="en-US"/>
          </a:p>
        </p:txBody>
      </p:sp>
    </p:spTree>
    <p:extLst>
      <p:ext uri="{BB962C8B-B14F-4D97-AF65-F5344CB8AC3E}">
        <p14:creationId xmlns:p14="http://schemas.microsoft.com/office/powerpoint/2010/main" val="245782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838200" y="251791"/>
            <a:ext cx="10515600" cy="6606209"/>
          </a:xfrm>
        </p:spPr>
        <p:txBody>
          <a:bodyPr>
            <a:normAutofit fontScale="92500" lnSpcReduction="10000"/>
          </a:bodyPr>
          <a:lstStyle/>
          <a:p>
            <a:pPr marL="0" indent="0">
              <a:buNone/>
            </a:pPr>
            <a:r>
              <a:rPr lang="en-US" altLang="ko-KR" sz="2600" b="1" dirty="0" smtClean="0">
                <a:latin typeface="Times New Roman" panose="02020603050405020304" pitchFamily="18" charset="0"/>
                <a:cs typeface="Times New Roman" panose="02020603050405020304" pitchFamily="18" charset="0"/>
              </a:rPr>
              <a:t>3-7. Normalize data</a:t>
            </a:r>
          </a:p>
          <a:p>
            <a:pPr marL="0" indent="0">
              <a:buNone/>
            </a:pPr>
            <a:endParaRPr lang="en-US" altLang="ko-KR" sz="2400" b="1" dirty="0" smtClean="0">
              <a:latin typeface="Times New Roman" panose="02020603050405020304" pitchFamily="18" charset="0"/>
              <a:cs typeface="Times New Roman" panose="02020603050405020304" pitchFamily="18" charset="0"/>
            </a:endParaRPr>
          </a:p>
          <a:p>
            <a:pPr marL="0" indent="0">
              <a:buNone/>
            </a:pPr>
            <a:r>
              <a:rPr lang="en-US" altLang="ko-KR" sz="2600" dirty="0" smtClean="0">
                <a:latin typeface="Times New Roman" panose="02020603050405020304" pitchFamily="18" charset="0"/>
                <a:cs typeface="Times New Roman" panose="02020603050405020304" pitchFamily="18" charset="0"/>
              </a:rPr>
              <a:t> Collecting Normal data </a:t>
            </a:r>
            <a:r>
              <a:rPr lang="en-US" altLang="ko-KR" sz="2600" dirty="0" smtClean="0">
                <a:latin typeface="Times New Roman" panose="02020603050405020304" pitchFamily="18" charset="0"/>
                <a:cs typeface="Times New Roman" panose="02020603050405020304" pitchFamily="18" charset="0"/>
              </a:rPr>
              <a:t>are shown below.</a:t>
            </a:r>
          </a:p>
          <a:p>
            <a:pPr marL="0" indent="0">
              <a:buNone/>
            </a:pPr>
            <a:endParaRPr lang="en-US" altLang="ko-KR" sz="2400" b="1" dirty="0" smtClean="0">
              <a:latin typeface="Times New Roman" panose="02020603050405020304" pitchFamily="18" charset="0"/>
              <a:cs typeface="Times New Roman" panose="02020603050405020304" pitchFamily="18" charset="0"/>
            </a:endParaRPr>
          </a:p>
          <a:p>
            <a:pPr marL="0" indent="0">
              <a:buNone/>
            </a:pPr>
            <a:endParaRPr lang="en-US" altLang="ko-KR" sz="2400" b="1" dirty="0">
              <a:latin typeface="Times New Roman" panose="02020603050405020304" pitchFamily="18" charset="0"/>
              <a:cs typeface="Times New Roman" panose="02020603050405020304" pitchFamily="18" charset="0"/>
            </a:endParaRPr>
          </a:p>
          <a:p>
            <a:pPr marL="0" indent="0">
              <a:buNone/>
            </a:pPr>
            <a:endParaRPr lang="en-US" altLang="ko-KR" sz="2400" b="1" dirty="0" smtClean="0">
              <a:latin typeface="Times New Roman" panose="02020603050405020304" pitchFamily="18" charset="0"/>
              <a:cs typeface="Times New Roman" panose="02020603050405020304" pitchFamily="18" charset="0"/>
            </a:endParaRPr>
          </a:p>
          <a:p>
            <a:pPr marL="0" indent="0">
              <a:buNone/>
            </a:pPr>
            <a:endParaRPr lang="en-US" altLang="ko-KR" sz="2400" b="1" dirty="0">
              <a:latin typeface="Times New Roman" panose="02020603050405020304" pitchFamily="18" charset="0"/>
              <a:cs typeface="Times New Roman" panose="02020603050405020304" pitchFamily="18" charset="0"/>
            </a:endParaRPr>
          </a:p>
          <a:p>
            <a:pPr marL="0" indent="0">
              <a:buNone/>
            </a:pPr>
            <a:endParaRPr lang="en-US" altLang="ko-KR" sz="2400" b="1" dirty="0" smtClean="0">
              <a:latin typeface="Times New Roman" panose="02020603050405020304" pitchFamily="18" charset="0"/>
              <a:cs typeface="Times New Roman" panose="02020603050405020304" pitchFamily="18" charset="0"/>
            </a:endParaRPr>
          </a:p>
          <a:p>
            <a:pPr marL="0" indent="0">
              <a:buNone/>
            </a:pPr>
            <a:endParaRPr lang="en-US" altLang="ko-KR" sz="2400" b="1" dirty="0">
              <a:latin typeface="Times New Roman" panose="02020603050405020304" pitchFamily="18" charset="0"/>
              <a:cs typeface="Times New Roman" panose="02020603050405020304" pitchFamily="18" charset="0"/>
            </a:endParaRPr>
          </a:p>
          <a:p>
            <a:pPr marL="0" indent="0">
              <a:buNone/>
            </a:pPr>
            <a:endParaRPr lang="en-US" altLang="ko-KR" sz="2400" b="1" dirty="0" smtClean="0">
              <a:latin typeface="Times New Roman" panose="02020603050405020304" pitchFamily="18" charset="0"/>
              <a:cs typeface="Times New Roman" panose="02020603050405020304" pitchFamily="18" charset="0"/>
            </a:endParaRPr>
          </a:p>
          <a:p>
            <a:pPr marL="0" indent="0">
              <a:buNone/>
            </a:pPr>
            <a:endParaRPr lang="en-US" altLang="ko-KR" sz="2400" b="1" dirty="0">
              <a:latin typeface="Times New Roman" panose="02020603050405020304" pitchFamily="18" charset="0"/>
              <a:cs typeface="Times New Roman" panose="02020603050405020304" pitchFamily="18" charset="0"/>
            </a:endParaRPr>
          </a:p>
          <a:p>
            <a:pPr marL="0" indent="0">
              <a:buNone/>
            </a:pPr>
            <a:endParaRPr lang="en-US" altLang="ko-KR" sz="2400" b="1" dirty="0" smtClean="0">
              <a:latin typeface="Times New Roman" panose="02020603050405020304" pitchFamily="18" charset="0"/>
              <a:cs typeface="Times New Roman" panose="02020603050405020304" pitchFamily="18" charset="0"/>
            </a:endParaRPr>
          </a:p>
          <a:p>
            <a:pPr marL="0" indent="0">
              <a:buNone/>
            </a:pPr>
            <a:endParaRPr lang="en-US" altLang="ko-KR" sz="2400" b="1" dirty="0">
              <a:latin typeface="Times New Roman" panose="02020603050405020304" pitchFamily="18" charset="0"/>
              <a:cs typeface="Times New Roman" panose="02020603050405020304" pitchFamily="18" charset="0"/>
            </a:endParaRPr>
          </a:p>
          <a:p>
            <a:pPr marL="0" indent="0">
              <a:buNone/>
            </a:pPr>
            <a:endParaRPr lang="en-US" altLang="ko-KR" sz="2400" b="1" dirty="0" smtClean="0">
              <a:latin typeface="Times New Roman" panose="02020603050405020304" pitchFamily="18" charset="0"/>
              <a:cs typeface="Times New Roman" panose="02020603050405020304" pitchFamily="18" charset="0"/>
            </a:endParaRPr>
          </a:p>
          <a:p>
            <a:pPr marL="0" indent="0" algn="ctr">
              <a:buNone/>
            </a:pPr>
            <a:endParaRPr lang="en-US" altLang="ko-KR" sz="1800" dirty="0" smtClean="0">
              <a:latin typeface="Times New Roman" panose="02020603050405020304" pitchFamily="18" charset="0"/>
              <a:cs typeface="Times New Roman" panose="02020603050405020304" pitchFamily="18" charset="0"/>
            </a:endParaRPr>
          </a:p>
          <a:p>
            <a:pPr marL="0" indent="0" algn="ctr">
              <a:buNone/>
            </a:pPr>
            <a:endParaRPr lang="en-US" altLang="ko-KR" sz="1800" dirty="0">
              <a:latin typeface="Times New Roman" panose="02020603050405020304" pitchFamily="18" charset="0"/>
              <a:cs typeface="Times New Roman" panose="02020603050405020304" pitchFamily="18" charset="0"/>
            </a:endParaRPr>
          </a:p>
          <a:p>
            <a:pPr marL="0" indent="0" algn="ctr">
              <a:buNone/>
            </a:pPr>
            <a:r>
              <a:rPr lang="en-US" altLang="ko-KR" sz="1800" dirty="0" smtClean="0">
                <a:latin typeface="Times New Roman" panose="02020603050405020304" pitchFamily="18" charset="0"/>
                <a:cs typeface="Times New Roman" panose="02020603050405020304" pitchFamily="18" charset="0"/>
              </a:rPr>
              <a:t>&lt;Picture 3-7. Normalize data&gt;</a:t>
            </a:r>
          </a:p>
          <a:p>
            <a:pPr marL="0" indent="0">
              <a:buNone/>
            </a:pPr>
            <a:endParaRPr lang="en-US" altLang="ko-KR" sz="2400" b="1" dirty="0">
              <a:latin typeface="Times New Roman" panose="02020603050405020304" pitchFamily="18" charset="0"/>
              <a:cs typeface="Times New Roman" panose="02020603050405020304" pitchFamily="18" charset="0"/>
            </a:endParaRPr>
          </a:p>
          <a:p>
            <a:pPr marL="0" indent="0">
              <a:buNone/>
            </a:pPr>
            <a:endParaRPr lang="en-US" altLang="ko-KR" sz="2400" b="1" dirty="0">
              <a:latin typeface="Times New Roman" panose="02020603050405020304" pitchFamily="18" charset="0"/>
              <a:cs typeface="Times New Roman" panose="02020603050405020304" pitchFamily="18" charset="0"/>
            </a:endParaRPr>
          </a:p>
          <a:p>
            <a:pPr marL="0" indent="0">
              <a:buNone/>
            </a:pPr>
            <a:endParaRPr lang="ko-KR" altLang="en-US" sz="2400" dirty="0">
              <a:latin typeface="Times New Roman" panose="02020603050405020304" pitchFamily="18" charset="0"/>
              <a:cs typeface="Times New Roman" panose="02020603050405020304" pitchFamily="18" charset="0"/>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630432"/>
            <a:ext cx="8534400" cy="4571586"/>
          </a:xfrm>
          <a:prstGeom prst="rect">
            <a:avLst/>
          </a:prstGeom>
        </p:spPr>
      </p:pic>
      <p:sp>
        <p:nvSpPr>
          <p:cNvPr id="5" name="슬라이드 번호 개체 틀 4"/>
          <p:cNvSpPr>
            <a:spLocks noGrp="1"/>
          </p:cNvSpPr>
          <p:nvPr>
            <p:ph type="sldNum" sz="quarter" idx="12"/>
          </p:nvPr>
        </p:nvSpPr>
        <p:spPr/>
        <p:txBody>
          <a:bodyPr/>
          <a:lstStyle/>
          <a:p>
            <a:fld id="{BF1E2BE9-1F1D-4A8F-9C3D-E684085387AF}" type="slidenum">
              <a:rPr lang="ko-KR" altLang="en-US" smtClean="0"/>
              <a:t>15</a:t>
            </a:fld>
            <a:endParaRPr lang="ko-KR" altLang="en-US"/>
          </a:p>
        </p:txBody>
      </p:sp>
    </p:spTree>
    <p:extLst>
      <p:ext uri="{BB962C8B-B14F-4D97-AF65-F5344CB8AC3E}">
        <p14:creationId xmlns:p14="http://schemas.microsoft.com/office/powerpoint/2010/main" val="2377019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3600" dirty="0" smtClean="0">
                <a:latin typeface="Times New Roman" panose="02020603050405020304" pitchFamily="18" charset="0"/>
                <a:cs typeface="Times New Roman" panose="02020603050405020304" pitchFamily="18" charset="0"/>
              </a:rPr>
              <a:t>IV. Conclusion</a:t>
            </a:r>
            <a:endParaRPr lang="ko-KR" altLang="en-US" sz="3600" dirty="0">
              <a:latin typeface="Times New Roman" panose="02020603050405020304" pitchFamily="18" charset="0"/>
              <a:cs typeface="Times New Roman" panose="02020603050405020304" pitchFamily="18" charset="0"/>
            </a:endParaRPr>
          </a:p>
        </p:txBody>
      </p:sp>
      <p:sp>
        <p:nvSpPr>
          <p:cNvPr id="3" name="내용 개체 틀 2"/>
          <p:cNvSpPr>
            <a:spLocks noGrp="1"/>
          </p:cNvSpPr>
          <p:nvPr>
            <p:ph idx="1"/>
          </p:nvPr>
        </p:nvSpPr>
        <p:spPr/>
        <p:txBody>
          <a:bodyPr>
            <a:normAutofit/>
          </a:bodyPr>
          <a:lstStyle/>
          <a:p>
            <a:pPr marL="0" indent="0">
              <a:buNone/>
            </a:pPr>
            <a:r>
              <a:rPr lang="en-US" altLang="ko-KR" sz="2400" dirty="0">
                <a:latin typeface="Times New Roman" panose="02020603050405020304" pitchFamily="18" charset="0"/>
                <a:cs typeface="Times New Roman" panose="02020603050405020304" pitchFamily="18" charset="0"/>
              </a:rPr>
              <a:t> </a:t>
            </a:r>
            <a:r>
              <a:rPr lang="en-US" altLang="ko-KR" sz="2400" dirty="0" smtClean="0">
                <a:latin typeface="Times New Roman" panose="02020603050405020304" pitchFamily="18" charset="0"/>
                <a:cs typeface="Times New Roman" panose="02020603050405020304" pitchFamily="18" charset="0"/>
              </a:rPr>
              <a:t> This </a:t>
            </a:r>
            <a:r>
              <a:rPr lang="en-US" altLang="ko-KR" sz="2400" dirty="0">
                <a:latin typeface="Times New Roman" panose="02020603050405020304" pitchFamily="18" charset="0"/>
                <a:cs typeface="Times New Roman" panose="02020603050405020304" pitchFamily="18" charset="0"/>
              </a:rPr>
              <a:t>report, show that method to prevent car accidents. Firstly, the climate and road conditions have lots of influence on car accident. Secondly, making up the dependent and independent variables, the purpose of collecting the data, dependent variables such as car accidents and independent variables such as climate and road conditions were set and so on. Third, we have established a range of coordinates to implement the methodology through big data.</a:t>
            </a:r>
          </a:p>
          <a:p>
            <a:pPr marL="0" indent="0">
              <a:buNone/>
            </a:pPr>
            <a:r>
              <a:rPr lang="en-US" altLang="ko-KR" sz="2400" dirty="0" smtClean="0">
                <a:latin typeface="Times New Roman" panose="02020603050405020304" pitchFamily="18" charset="0"/>
                <a:cs typeface="Times New Roman" panose="02020603050405020304" pitchFamily="18" charset="0"/>
              </a:rPr>
              <a:t> As </a:t>
            </a:r>
            <a:r>
              <a:rPr lang="en-US" altLang="ko-KR" sz="2400" dirty="0">
                <a:latin typeface="Times New Roman" panose="02020603050405020304" pitchFamily="18" charset="0"/>
                <a:cs typeface="Times New Roman" panose="02020603050405020304" pitchFamily="18" charset="0"/>
              </a:rPr>
              <a:t>a result, it is recognized that the cause of car accidents are highly correlated with climate and road conditions. This requires a matrix of </a:t>
            </a:r>
            <a:r>
              <a:rPr lang="en-US" altLang="ko-KR" sz="2400" dirty="0" smtClean="0">
                <a:latin typeface="Times New Roman" panose="02020603050405020304" pitchFamily="18" charset="0"/>
                <a:cs typeface="Times New Roman" panose="02020603050405020304" pitchFamily="18" charset="0"/>
              </a:rPr>
              <a:t>accurate </a:t>
            </a:r>
            <a:r>
              <a:rPr lang="en-US" altLang="ko-KR" sz="2400" dirty="0">
                <a:latin typeface="Times New Roman" panose="02020603050405020304" pitchFamily="18" charset="0"/>
                <a:cs typeface="Times New Roman" panose="02020603050405020304" pitchFamily="18" charset="0"/>
              </a:rPr>
              <a:t>statistical data on climate and data on road conditions in each region. In the future, it will be implemented as a system that can reduce car accidents by presenting results through raw data and </a:t>
            </a:r>
            <a:r>
              <a:rPr lang="en-US" altLang="ko-KR" sz="2400" dirty="0" smtClean="0">
                <a:latin typeface="Times New Roman" panose="02020603050405020304" pitchFamily="18" charset="0"/>
                <a:cs typeface="Times New Roman" panose="02020603050405020304" pitchFamily="18" charset="0"/>
              </a:rPr>
              <a:t>preannouncement </a:t>
            </a:r>
            <a:r>
              <a:rPr lang="en-US" altLang="ko-KR" sz="2400" dirty="0">
                <a:latin typeface="Times New Roman" panose="02020603050405020304" pitchFamily="18" charset="0"/>
                <a:cs typeface="Times New Roman" panose="02020603050405020304" pitchFamily="18" charset="0"/>
              </a:rPr>
              <a:t>through machining learning</a:t>
            </a:r>
            <a:r>
              <a:rPr lang="en-US" altLang="ko-KR" sz="2400" dirty="0" smtClean="0">
                <a:latin typeface="Times New Roman" panose="02020603050405020304" pitchFamily="18" charset="0"/>
                <a:cs typeface="Times New Roman" panose="02020603050405020304" pitchFamily="18" charset="0"/>
              </a:rPr>
              <a:t>.</a:t>
            </a:r>
            <a:endParaRPr lang="en-US" altLang="ko-KR" sz="2400" dirty="0">
              <a:latin typeface="Times New Roman" panose="02020603050405020304" pitchFamily="18" charset="0"/>
              <a:cs typeface="Times New Roman" panose="02020603050405020304" pitchFamily="18" charset="0"/>
            </a:endParaRPr>
          </a:p>
          <a:p>
            <a:pPr marL="0" indent="0">
              <a:buNone/>
            </a:pPr>
            <a:endParaRPr lang="ko-KR" altLang="en-US" dirty="0"/>
          </a:p>
        </p:txBody>
      </p:sp>
      <p:sp>
        <p:nvSpPr>
          <p:cNvPr id="4" name="슬라이드 번호 개체 틀 3"/>
          <p:cNvSpPr>
            <a:spLocks noGrp="1"/>
          </p:cNvSpPr>
          <p:nvPr>
            <p:ph type="sldNum" sz="quarter" idx="12"/>
          </p:nvPr>
        </p:nvSpPr>
        <p:spPr/>
        <p:txBody>
          <a:bodyPr/>
          <a:lstStyle/>
          <a:p>
            <a:fld id="{BF1E2BE9-1F1D-4A8F-9C3D-E684085387AF}" type="slidenum">
              <a:rPr lang="ko-KR" altLang="en-US" smtClean="0"/>
              <a:t>16</a:t>
            </a:fld>
            <a:endParaRPr lang="ko-KR" altLang="en-US"/>
          </a:p>
        </p:txBody>
      </p:sp>
    </p:spTree>
    <p:extLst>
      <p:ext uri="{BB962C8B-B14F-4D97-AF65-F5344CB8AC3E}">
        <p14:creationId xmlns:p14="http://schemas.microsoft.com/office/powerpoint/2010/main" val="2485051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192847"/>
            <a:ext cx="10515600" cy="734805"/>
          </a:xfrm>
        </p:spPr>
        <p:txBody>
          <a:bodyPr/>
          <a:lstStyle/>
          <a:p>
            <a:pPr algn="ctr"/>
            <a:r>
              <a:rPr lang="en-US" altLang="ko-KR" dirty="0" smtClean="0">
                <a:latin typeface="Times New Roman" panose="02020603050405020304" pitchFamily="18" charset="0"/>
                <a:cs typeface="Times New Roman" panose="02020603050405020304" pitchFamily="18" charset="0"/>
              </a:rPr>
              <a:t>Index</a:t>
            </a:r>
            <a:endParaRPr lang="ko-KR" altLang="en-US" dirty="0">
              <a:latin typeface="Times New Roman" panose="02020603050405020304" pitchFamily="18" charset="0"/>
              <a:cs typeface="Times New Roman" panose="02020603050405020304" pitchFamily="18" charset="0"/>
            </a:endParaRPr>
          </a:p>
        </p:txBody>
      </p:sp>
      <p:sp>
        <p:nvSpPr>
          <p:cNvPr id="3" name="내용 개체 틀 2"/>
          <p:cNvSpPr>
            <a:spLocks noGrp="1"/>
          </p:cNvSpPr>
          <p:nvPr>
            <p:ph idx="1"/>
          </p:nvPr>
        </p:nvSpPr>
        <p:spPr>
          <a:xfrm>
            <a:off x="838200" y="927653"/>
            <a:ext cx="10757452" cy="5793822"/>
          </a:xfrm>
        </p:spPr>
        <p:txBody>
          <a:bodyPr>
            <a:normAutofit lnSpcReduction="10000"/>
          </a:bodyPr>
          <a:lstStyle/>
          <a:p>
            <a:pPr marL="0" indent="0" algn="dist">
              <a:buNone/>
            </a:pPr>
            <a:r>
              <a:rPr lang="en-US" altLang="ko-KR" sz="2200" b="1" dirty="0" smtClean="0">
                <a:latin typeface="Times New Roman" panose="02020603050405020304" pitchFamily="18" charset="0"/>
                <a:cs typeface="Times New Roman" panose="02020603050405020304" pitchFamily="18" charset="0"/>
              </a:rPr>
              <a:t>I. Introduction ----------------------------------------------------------------------------------------   4</a:t>
            </a:r>
          </a:p>
          <a:p>
            <a:pPr marL="0" indent="0" algn="dist">
              <a:buNone/>
            </a:pPr>
            <a:r>
              <a:rPr lang="en-US" altLang="ko-KR" sz="2400" dirty="0" smtClean="0">
                <a:latin typeface="Times New Roman" panose="02020603050405020304" pitchFamily="18" charset="0"/>
                <a:cs typeface="Times New Roman" panose="02020603050405020304" pitchFamily="18" charset="0"/>
              </a:rPr>
              <a:t>  </a:t>
            </a:r>
            <a:r>
              <a:rPr lang="en-US" altLang="ko-KR" sz="2200" dirty="0" smtClean="0">
                <a:latin typeface="Times New Roman" panose="02020603050405020304" pitchFamily="18" charset="0"/>
                <a:cs typeface="Times New Roman" panose="02020603050405020304" pitchFamily="18" charset="0"/>
              </a:rPr>
              <a:t>1. A description of the problem ------------------------------------------------------------------    4</a:t>
            </a:r>
          </a:p>
          <a:p>
            <a:pPr marL="0" indent="0" algn="dist">
              <a:buNone/>
            </a:pPr>
            <a:r>
              <a:rPr lang="en-US" altLang="ko-KR" sz="2200" dirty="0">
                <a:latin typeface="Times New Roman" panose="02020603050405020304" pitchFamily="18" charset="0"/>
                <a:cs typeface="Times New Roman" panose="02020603050405020304" pitchFamily="18" charset="0"/>
              </a:rPr>
              <a:t> </a:t>
            </a:r>
            <a:r>
              <a:rPr lang="en-US" altLang="ko-KR" sz="2200" dirty="0" smtClean="0">
                <a:latin typeface="Times New Roman" panose="02020603050405020304" pitchFamily="18" charset="0"/>
                <a:cs typeface="Times New Roman" panose="02020603050405020304" pitchFamily="18" charset="0"/>
              </a:rPr>
              <a:t>  1-1. Background ------------------------------------------------------------------------------------  4</a:t>
            </a:r>
          </a:p>
          <a:p>
            <a:pPr marL="0" indent="0" algn="dist">
              <a:buNone/>
            </a:pPr>
            <a:r>
              <a:rPr lang="en-US" altLang="ko-KR" sz="2200" dirty="0">
                <a:latin typeface="Times New Roman" panose="02020603050405020304" pitchFamily="18" charset="0"/>
                <a:cs typeface="Times New Roman" panose="02020603050405020304" pitchFamily="18" charset="0"/>
              </a:rPr>
              <a:t> </a:t>
            </a:r>
            <a:r>
              <a:rPr lang="en-US" altLang="ko-KR" sz="2200" dirty="0" smtClean="0">
                <a:latin typeface="Times New Roman" panose="02020603050405020304" pitchFamily="18" charset="0"/>
                <a:cs typeface="Times New Roman" panose="02020603050405020304" pitchFamily="18" charset="0"/>
              </a:rPr>
              <a:t>  1-2. Problem Description --------------------------------------------------------------------------  5</a:t>
            </a:r>
          </a:p>
          <a:p>
            <a:pPr marL="0" indent="0" algn="dist">
              <a:buNone/>
            </a:pPr>
            <a:r>
              <a:rPr lang="en-US" altLang="ko-KR" sz="2200" b="1" dirty="0" smtClean="0">
                <a:latin typeface="Times New Roman" panose="02020603050405020304" pitchFamily="18" charset="0"/>
                <a:cs typeface="Times New Roman" panose="02020603050405020304" pitchFamily="18" charset="0"/>
              </a:rPr>
              <a:t>II. Data -------------------------------------------------------------------------------------------------  6</a:t>
            </a:r>
          </a:p>
          <a:p>
            <a:pPr marL="0" indent="0" algn="dist">
              <a:buNone/>
            </a:pPr>
            <a:r>
              <a:rPr lang="en-US" altLang="ko-KR" sz="2200" b="1" dirty="0" smtClean="0">
                <a:latin typeface="Times New Roman" panose="02020603050405020304" pitchFamily="18" charset="0"/>
                <a:cs typeface="Times New Roman" panose="02020603050405020304" pitchFamily="18" charset="0"/>
              </a:rPr>
              <a:t>III. Methods -------------------------------------------------------------------------------------------- 9</a:t>
            </a:r>
          </a:p>
          <a:p>
            <a:pPr marL="0" indent="0" algn="dist">
              <a:buNone/>
            </a:pPr>
            <a:r>
              <a:rPr lang="en-US" altLang="ko-KR" sz="2200" dirty="0">
                <a:latin typeface="Times New Roman" panose="02020603050405020304" pitchFamily="18" charset="0"/>
                <a:cs typeface="Times New Roman" panose="02020603050405020304" pitchFamily="18" charset="0"/>
              </a:rPr>
              <a:t> </a:t>
            </a:r>
            <a:r>
              <a:rPr lang="en-US" altLang="ko-KR" sz="2200" dirty="0" smtClean="0">
                <a:latin typeface="Times New Roman" panose="02020603050405020304" pitchFamily="18" charset="0"/>
                <a:cs typeface="Times New Roman" panose="02020603050405020304" pitchFamily="18" charset="0"/>
              </a:rPr>
              <a:t> 3-1. Data pre-processing ---------------------------------------------------------------------------- 9</a:t>
            </a:r>
          </a:p>
          <a:p>
            <a:pPr marL="0" indent="0" algn="dist">
              <a:buNone/>
            </a:pPr>
            <a:r>
              <a:rPr lang="en-US" altLang="ko-KR" sz="2200" dirty="0">
                <a:latin typeface="Times New Roman" panose="02020603050405020304" pitchFamily="18" charset="0"/>
                <a:cs typeface="Times New Roman" panose="02020603050405020304" pitchFamily="18" charset="0"/>
              </a:rPr>
              <a:t>  </a:t>
            </a:r>
            <a:r>
              <a:rPr lang="en-US" altLang="ko-KR" sz="2200" dirty="0" smtClean="0">
                <a:latin typeface="Times New Roman" panose="02020603050405020304" pitchFamily="18" charset="0"/>
                <a:cs typeface="Times New Roman" panose="02020603050405020304" pitchFamily="18" charset="0"/>
              </a:rPr>
              <a:t>3-2. Severity code -----------------------------------------------------------------------------------10</a:t>
            </a:r>
          </a:p>
          <a:p>
            <a:pPr marL="0" indent="0" algn="dist">
              <a:buNone/>
            </a:pPr>
            <a:r>
              <a:rPr lang="en-US" altLang="ko-KR" sz="2200" dirty="0">
                <a:latin typeface="Times New Roman" panose="02020603050405020304" pitchFamily="18" charset="0"/>
                <a:cs typeface="Times New Roman" panose="02020603050405020304" pitchFamily="18" charset="0"/>
              </a:rPr>
              <a:t> </a:t>
            </a:r>
            <a:r>
              <a:rPr lang="en-US" altLang="ko-KR" sz="2200" dirty="0" smtClean="0">
                <a:latin typeface="Times New Roman" panose="02020603050405020304" pitchFamily="18" charset="0"/>
                <a:cs typeface="Times New Roman" panose="02020603050405020304" pitchFamily="18" charset="0"/>
              </a:rPr>
              <a:t> 3-3. Address type ------------------------------------------------------------------------------------11</a:t>
            </a:r>
          </a:p>
          <a:p>
            <a:pPr marL="0" indent="0" algn="dist">
              <a:buNone/>
            </a:pPr>
            <a:r>
              <a:rPr lang="en-US" altLang="ko-KR" sz="2200" dirty="0">
                <a:latin typeface="Times New Roman" panose="02020603050405020304" pitchFamily="18" charset="0"/>
                <a:cs typeface="Times New Roman" panose="02020603050405020304" pitchFamily="18" charset="0"/>
              </a:rPr>
              <a:t> </a:t>
            </a:r>
            <a:r>
              <a:rPr lang="en-US" altLang="ko-KR" sz="2200" dirty="0" smtClean="0">
                <a:latin typeface="Times New Roman" panose="02020603050405020304" pitchFamily="18" charset="0"/>
                <a:cs typeface="Times New Roman" panose="02020603050405020304" pitchFamily="18" charset="0"/>
              </a:rPr>
              <a:t> 3-4. Weather -----------------------------------------------------------------------------------------12</a:t>
            </a:r>
          </a:p>
          <a:p>
            <a:pPr marL="0" indent="0" algn="dist">
              <a:buNone/>
            </a:pPr>
            <a:r>
              <a:rPr lang="en-US" altLang="ko-KR" sz="2200" dirty="0">
                <a:latin typeface="Times New Roman" panose="02020603050405020304" pitchFamily="18" charset="0"/>
                <a:cs typeface="Times New Roman" panose="02020603050405020304" pitchFamily="18" charset="0"/>
              </a:rPr>
              <a:t> </a:t>
            </a:r>
            <a:r>
              <a:rPr lang="en-US" altLang="ko-KR" sz="2200" dirty="0" smtClean="0">
                <a:latin typeface="Times New Roman" panose="02020603050405020304" pitchFamily="18" charset="0"/>
                <a:cs typeface="Times New Roman" panose="02020603050405020304" pitchFamily="18" charset="0"/>
              </a:rPr>
              <a:t> 3-5. Road condition ---------------------------------------------------------------------------------13</a:t>
            </a:r>
          </a:p>
          <a:p>
            <a:pPr marL="0" indent="0" algn="dist">
              <a:buNone/>
            </a:pPr>
            <a:r>
              <a:rPr lang="en-US" altLang="ko-KR" sz="2200" dirty="0">
                <a:latin typeface="Times New Roman" panose="02020603050405020304" pitchFamily="18" charset="0"/>
                <a:cs typeface="Times New Roman" panose="02020603050405020304" pitchFamily="18" charset="0"/>
              </a:rPr>
              <a:t> </a:t>
            </a:r>
            <a:r>
              <a:rPr lang="en-US" altLang="ko-KR" sz="2200" dirty="0" smtClean="0">
                <a:latin typeface="Times New Roman" panose="02020603050405020304" pitchFamily="18" charset="0"/>
                <a:cs typeface="Times New Roman" panose="02020603050405020304" pitchFamily="18" charset="0"/>
              </a:rPr>
              <a:t> 3-6. Feature selection : x and y data --------------------------------------------------------------14</a:t>
            </a:r>
          </a:p>
          <a:p>
            <a:pPr marL="0" indent="0" algn="dist">
              <a:buNone/>
            </a:pPr>
            <a:r>
              <a:rPr lang="en-US" altLang="ko-KR" sz="2200" dirty="0">
                <a:latin typeface="Times New Roman" panose="02020603050405020304" pitchFamily="18" charset="0"/>
                <a:cs typeface="Times New Roman" panose="02020603050405020304" pitchFamily="18" charset="0"/>
              </a:rPr>
              <a:t> </a:t>
            </a:r>
            <a:r>
              <a:rPr lang="en-US" altLang="ko-KR" sz="2200" dirty="0" smtClean="0">
                <a:latin typeface="Times New Roman" panose="02020603050405020304" pitchFamily="18" charset="0"/>
                <a:cs typeface="Times New Roman" panose="02020603050405020304" pitchFamily="18" charset="0"/>
              </a:rPr>
              <a:t> 3-7. Normalize data ---------------------------------------------------------------------------------15</a:t>
            </a:r>
          </a:p>
          <a:p>
            <a:pPr marL="0" indent="0" algn="dist">
              <a:buNone/>
            </a:pPr>
            <a:r>
              <a:rPr lang="en-US" altLang="ko-KR" sz="2200" b="1" dirty="0" smtClean="0">
                <a:latin typeface="Times New Roman" panose="02020603050405020304" pitchFamily="18" charset="0"/>
                <a:cs typeface="Times New Roman" panose="02020603050405020304" pitchFamily="18" charset="0"/>
              </a:rPr>
              <a:t>IV. Conclusion ----------------------------------------------------------------------------------------16</a:t>
            </a:r>
            <a:r>
              <a:rPr lang="en-US" altLang="ko-KR" sz="2200" dirty="0" smtClean="0">
                <a:latin typeface="Times New Roman" panose="02020603050405020304" pitchFamily="18" charset="0"/>
                <a:cs typeface="Times New Roman" panose="02020603050405020304" pitchFamily="18" charset="0"/>
              </a:rPr>
              <a:t> </a:t>
            </a:r>
            <a:endParaRPr lang="en-US" altLang="ko-KR" sz="2200" dirty="0">
              <a:latin typeface="Times New Roman" panose="02020603050405020304" pitchFamily="18" charset="0"/>
              <a:cs typeface="Times New Roman" panose="02020603050405020304" pitchFamily="18" charset="0"/>
            </a:endParaRPr>
          </a:p>
        </p:txBody>
      </p:sp>
      <p:sp>
        <p:nvSpPr>
          <p:cNvPr id="4" name="슬라이드 번호 개체 틀 3"/>
          <p:cNvSpPr>
            <a:spLocks noGrp="1"/>
          </p:cNvSpPr>
          <p:nvPr>
            <p:ph type="sldNum" sz="quarter" idx="12"/>
          </p:nvPr>
        </p:nvSpPr>
        <p:spPr/>
        <p:txBody>
          <a:bodyPr/>
          <a:lstStyle/>
          <a:p>
            <a:fld id="{BF1E2BE9-1F1D-4A8F-9C3D-E684085387AF}" type="slidenum">
              <a:rPr lang="ko-KR" altLang="en-US" smtClean="0"/>
              <a:t>2</a:t>
            </a:fld>
            <a:endParaRPr lang="ko-KR" altLang="en-US"/>
          </a:p>
        </p:txBody>
      </p:sp>
    </p:spTree>
    <p:extLst>
      <p:ext uri="{BB962C8B-B14F-4D97-AF65-F5344CB8AC3E}">
        <p14:creationId xmlns:p14="http://schemas.microsoft.com/office/powerpoint/2010/main" val="923364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515600" cy="734805"/>
          </a:xfrm>
        </p:spPr>
        <p:txBody>
          <a:bodyPr>
            <a:normAutofit/>
          </a:bodyPr>
          <a:lstStyle/>
          <a:p>
            <a:pPr algn="ctr"/>
            <a:r>
              <a:rPr lang="en-US" altLang="ko-KR" sz="3600" dirty="0" smtClean="0">
                <a:latin typeface="Times New Roman" panose="02020603050405020304" pitchFamily="18" charset="0"/>
                <a:cs typeface="Times New Roman" panose="02020603050405020304" pitchFamily="18" charset="0"/>
              </a:rPr>
              <a:t>Index of picture</a:t>
            </a:r>
            <a:endParaRPr lang="ko-KR" altLang="en-US" sz="3600" dirty="0">
              <a:latin typeface="Times New Roman" panose="02020603050405020304" pitchFamily="18" charset="0"/>
              <a:cs typeface="Times New Roman" panose="02020603050405020304" pitchFamily="18" charset="0"/>
            </a:endParaRPr>
          </a:p>
        </p:txBody>
      </p:sp>
      <p:sp>
        <p:nvSpPr>
          <p:cNvPr id="3" name="내용 개체 틀 2"/>
          <p:cNvSpPr>
            <a:spLocks noGrp="1"/>
          </p:cNvSpPr>
          <p:nvPr>
            <p:ph idx="1"/>
          </p:nvPr>
        </p:nvSpPr>
        <p:spPr>
          <a:xfrm>
            <a:off x="838200" y="1272209"/>
            <a:ext cx="10515600" cy="4904754"/>
          </a:xfrm>
        </p:spPr>
        <p:txBody>
          <a:bodyPr>
            <a:normAutofit/>
          </a:bodyPr>
          <a:lstStyle/>
          <a:p>
            <a:pPr marL="0" indent="0" algn="dist">
              <a:buNone/>
            </a:pPr>
            <a:r>
              <a:rPr lang="en-US" altLang="ko-KR" sz="2200" dirty="0" smtClean="0">
                <a:latin typeface="Times New Roman" panose="02020603050405020304" pitchFamily="18" charset="0"/>
                <a:cs typeface="Times New Roman" panose="02020603050405020304" pitchFamily="18" charset="0"/>
              </a:rPr>
              <a:t>&lt;Picture 2-1&gt; ------------------------------------------------------------------------------------------ 6</a:t>
            </a:r>
          </a:p>
          <a:p>
            <a:pPr marL="0" indent="0" algn="dist">
              <a:buNone/>
            </a:pPr>
            <a:r>
              <a:rPr lang="en-US" altLang="ko-KR" sz="2200" dirty="0" smtClean="0">
                <a:latin typeface="Times New Roman" panose="02020603050405020304" pitchFamily="18" charset="0"/>
                <a:cs typeface="Times New Roman" panose="02020603050405020304" pitchFamily="18" charset="0"/>
              </a:rPr>
              <a:t>&lt;Picture 2-2&gt; ------------------------------------------------------------------------------------------ 7</a:t>
            </a:r>
          </a:p>
          <a:p>
            <a:pPr marL="0" indent="0" algn="dist">
              <a:buNone/>
            </a:pPr>
            <a:r>
              <a:rPr lang="en-US" altLang="ko-KR" sz="2200" dirty="0" smtClean="0">
                <a:latin typeface="Times New Roman" panose="02020603050405020304" pitchFamily="18" charset="0"/>
                <a:cs typeface="Times New Roman" panose="02020603050405020304" pitchFamily="18" charset="0"/>
              </a:rPr>
              <a:t>&lt;Picture 2-3&gt; ------------------------------------------------------------------------------------------  8</a:t>
            </a:r>
          </a:p>
          <a:p>
            <a:pPr marL="0" indent="0" algn="dist">
              <a:buNone/>
            </a:pPr>
            <a:r>
              <a:rPr lang="en-US" altLang="ko-KR" sz="2200" dirty="0" smtClean="0">
                <a:latin typeface="Times New Roman" panose="02020603050405020304" pitchFamily="18" charset="0"/>
                <a:cs typeface="Times New Roman" panose="02020603050405020304" pitchFamily="18" charset="0"/>
              </a:rPr>
              <a:t>&lt;Picture 3-1&gt; ------------------------------------------------------------------------------------------  9</a:t>
            </a:r>
          </a:p>
          <a:p>
            <a:pPr marL="0" indent="0" algn="dist">
              <a:buNone/>
            </a:pPr>
            <a:r>
              <a:rPr lang="en-US" altLang="ko-KR" sz="2200" dirty="0" smtClean="0">
                <a:latin typeface="Times New Roman" panose="02020603050405020304" pitchFamily="18" charset="0"/>
                <a:cs typeface="Times New Roman" panose="02020603050405020304" pitchFamily="18" charset="0"/>
              </a:rPr>
              <a:t>&lt;Picture 3-2&gt; ------------------------------------------------------------------------------------------10</a:t>
            </a:r>
          </a:p>
          <a:p>
            <a:pPr marL="0" indent="0" algn="dist">
              <a:buNone/>
            </a:pPr>
            <a:r>
              <a:rPr lang="en-US" altLang="ko-KR" sz="2200" dirty="0" smtClean="0">
                <a:latin typeface="Times New Roman" panose="02020603050405020304" pitchFamily="18" charset="0"/>
                <a:cs typeface="Times New Roman" panose="02020603050405020304" pitchFamily="18" charset="0"/>
              </a:rPr>
              <a:t>&lt;Picture 3-3&gt; ------------------------------------------------------------------------------------------11</a:t>
            </a:r>
          </a:p>
          <a:p>
            <a:pPr marL="0" indent="0" algn="dist">
              <a:buNone/>
            </a:pPr>
            <a:r>
              <a:rPr lang="en-US" altLang="ko-KR" sz="2200" dirty="0" smtClean="0">
                <a:latin typeface="Times New Roman" panose="02020603050405020304" pitchFamily="18" charset="0"/>
                <a:cs typeface="Times New Roman" panose="02020603050405020304" pitchFamily="18" charset="0"/>
              </a:rPr>
              <a:t>&lt;Picture 3-4&gt; ------------------------------------------------------------------------------------------12</a:t>
            </a:r>
          </a:p>
          <a:p>
            <a:pPr marL="0" indent="0" algn="dist">
              <a:buNone/>
            </a:pPr>
            <a:r>
              <a:rPr lang="en-US" altLang="ko-KR" sz="2200" dirty="0" smtClean="0">
                <a:latin typeface="Times New Roman" panose="02020603050405020304" pitchFamily="18" charset="0"/>
                <a:cs typeface="Times New Roman" panose="02020603050405020304" pitchFamily="18" charset="0"/>
              </a:rPr>
              <a:t>&lt;Picture 3-5&gt; ------------------------------------------------------------------------------------------13</a:t>
            </a:r>
          </a:p>
          <a:p>
            <a:pPr marL="0" indent="0" algn="dist">
              <a:buNone/>
            </a:pPr>
            <a:r>
              <a:rPr lang="en-US" altLang="ko-KR" sz="2200" dirty="0" smtClean="0">
                <a:latin typeface="Times New Roman" panose="02020603050405020304" pitchFamily="18" charset="0"/>
                <a:cs typeface="Times New Roman" panose="02020603050405020304" pitchFamily="18" charset="0"/>
              </a:rPr>
              <a:t>&lt;Picture 3-6&gt; ------------------------------------------------------------------------------------------14</a:t>
            </a:r>
          </a:p>
          <a:p>
            <a:pPr marL="0" indent="0" algn="dist">
              <a:buNone/>
            </a:pPr>
            <a:r>
              <a:rPr lang="en-US" altLang="ko-KR" sz="2200" dirty="0" smtClean="0">
                <a:latin typeface="Times New Roman" panose="02020603050405020304" pitchFamily="18" charset="0"/>
                <a:cs typeface="Times New Roman" panose="02020603050405020304" pitchFamily="18" charset="0"/>
              </a:rPr>
              <a:t>&lt;Picture 3-7&gt; ------------------------------------------------------------------------------------------15</a:t>
            </a:r>
          </a:p>
        </p:txBody>
      </p:sp>
      <p:sp>
        <p:nvSpPr>
          <p:cNvPr id="4" name="슬라이드 번호 개체 틀 3"/>
          <p:cNvSpPr>
            <a:spLocks noGrp="1"/>
          </p:cNvSpPr>
          <p:nvPr>
            <p:ph type="sldNum" sz="quarter" idx="12"/>
          </p:nvPr>
        </p:nvSpPr>
        <p:spPr/>
        <p:txBody>
          <a:bodyPr/>
          <a:lstStyle/>
          <a:p>
            <a:fld id="{BF1E2BE9-1F1D-4A8F-9C3D-E684085387AF}" type="slidenum">
              <a:rPr lang="ko-KR" altLang="en-US" smtClean="0"/>
              <a:t>3</a:t>
            </a:fld>
            <a:endParaRPr lang="ko-KR" altLang="en-US"/>
          </a:p>
        </p:txBody>
      </p:sp>
    </p:spTree>
    <p:extLst>
      <p:ext uri="{BB962C8B-B14F-4D97-AF65-F5344CB8AC3E}">
        <p14:creationId xmlns:p14="http://schemas.microsoft.com/office/powerpoint/2010/main" val="4010113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3600" dirty="0">
                <a:latin typeface="Times New Roman" panose="02020603050405020304" pitchFamily="18" charset="0"/>
                <a:cs typeface="Times New Roman" panose="02020603050405020304" pitchFamily="18" charset="0"/>
              </a:rPr>
              <a:t>I</a:t>
            </a:r>
            <a:r>
              <a:rPr lang="en-US" altLang="ko-KR" sz="3600" dirty="0" smtClean="0">
                <a:latin typeface="Times New Roman" panose="02020603050405020304" pitchFamily="18" charset="0"/>
                <a:cs typeface="Times New Roman" panose="02020603050405020304" pitchFamily="18" charset="0"/>
              </a:rPr>
              <a:t>. Introduction</a:t>
            </a:r>
            <a:endParaRPr lang="ko-KR" altLang="en-US" sz="3600" dirty="0">
              <a:latin typeface="Times New Roman" panose="02020603050405020304" pitchFamily="18" charset="0"/>
              <a:cs typeface="Times New Roman" panose="02020603050405020304" pitchFamily="18" charset="0"/>
            </a:endParaRPr>
          </a:p>
        </p:txBody>
      </p:sp>
      <p:sp>
        <p:nvSpPr>
          <p:cNvPr id="3" name="내용 개체 틀 2"/>
          <p:cNvSpPr>
            <a:spLocks noGrp="1"/>
          </p:cNvSpPr>
          <p:nvPr>
            <p:ph idx="1"/>
          </p:nvPr>
        </p:nvSpPr>
        <p:spPr/>
        <p:txBody>
          <a:bodyPr>
            <a:normAutofit fontScale="92500"/>
          </a:bodyPr>
          <a:lstStyle/>
          <a:p>
            <a:pPr marL="0" indent="0">
              <a:buNone/>
            </a:pPr>
            <a:r>
              <a:rPr lang="en-US" altLang="ko-KR" sz="3000" b="1" dirty="0" smtClean="0">
                <a:latin typeface="Times New Roman" panose="02020603050405020304" pitchFamily="18" charset="0"/>
                <a:cs typeface="Times New Roman" panose="02020603050405020304" pitchFamily="18" charset="0"/>
              </a:rPr>
              <a:t>1. A </a:t>
            </a:r>
            <a:r>
              <a:rPr lang="en-US" altLang="ko-KR" sz="3000" b="1" dirty="0">
                <a:latin typeface="Times New Roman" panose="02020603050405020304" pitchFamily="18" charset="0"/>
                <a:cs typeface="Times New Roman" panose="02020603050405020304" pitchFamily="18" charset="0"/>
              </a:rPr>
              <a:t>description of the problem</a:t>
            </a:r>
          </a:p>
          <a:p>
            <a:pPr marL="0" indent="0">
              <a:buNone/>
            </a:pPr>
            <a:endParaRPr lang="en-US" altLang="ko-KR" b="1" dirty="0" smtClean="0"/>
          </a:p>
          <a:p>
            <a:pPr marL="0" indent="0">
              <a:buNone/>
            </a:pPr>
            <a:r>
              <a:rPr lang="en-US" altLang="ko-KR" sz="2600" b="1" dirty="0" smtClean="0">
                <a:latin typeface="Times New Roman" panose="02020603050405020304" pitchFamily="18" charset="0"/>
                <a:cs typeface="Times New Roman" panose="02020603050405020304" pitchFamily="18" charset="0"/>
              </a:rPr>
              <a:t>1-1. Background</a:t>
            </a:r>
            <a:endParaRPr lang="en-US" altLang="ko-KR" sz="2600" b="1" dirty="0">
              <a:latin typeface="Times New Roman" panose="02020603050405020304" pitchFamily="18" charset="0"/>
              <a:cs typeface="Times New Roman" panose="02020603050405020304" pitchFamily="18" charset="0"/>
            </a:endParaRPr>
          </a:p>
          <a:p>
            <a:pPr marL="0" indent="0" algn="just">
              <a:buNone/>
            </a:pPr>
            <a:r>
              <a:rPr lang="en-US" altLang="ko-KR" b="1" dirty="0" smtClean="0"/>
              <a:t>  </a:t>
            </a:r>
            <a:r>
              <a:rPr lang="en-US" altLang="ko-KR" sz="2600" dirty="0" smtClean="0">
                <a:latin typeface="Times New Roman" panose="02020603050405020304" pitchFamily="18" charset="0"/>
                <a:cs typeface="Times New Roman" panose="02020603050405020304" pitchFamily="18" charset="0"/>
              </a:rPr>
              <a:t>since </a:t>
            </a:r>
            <a:r>
              <a:rPr lang="en-US" altLang="ko-KR" sz="2600" dirty="0">
                <a:latin typeface="Times New Roman" panose="02020603050405020304" pitchFamily="18" charset="0"/>
                <a:cs typeface="Times New Roman" panose="02020603050405020304" pitchFamily="18" charset="0"/>
              </a:rPr>
              <a:t>the invention of the automobile road and highways become one of the largest life takers as mortality rates are higher than ever in the past 10 years. Each year around 20-30 million people get into a road accident. In which around 10% of those lose their lives. Road accidents are a serious shame for our society and still we are not in a state to reduce it. Most of the innocent </a:t>
            </a:r>
            <a:r>
              <a:rPr lang="en-US" altLang="ko-KR" sz="2600" dirty="0" smtClean="0">
                <a:latin typeface="Times New Roman" panose="02020603050405020304" pitchFamily="18" charset="0"/>
                <a:cs typeface="Times New Roman" panose="02020603050405020304" pitchFamily="18" charset="0"/>
              </a:rPr>
              <a:t>casualties </a:t>
            </a:r>
            <a:r>
              <a:rPr lang="en-US" altLang="ko-KR" sz="2600" dirty="0">
                <a:latin typeface="Times New Roman" panose="02020603050405020304" pitchFamily="18" charset="0"/>
                <a:cs typeface="Times New Roman" panose="02020603050405020304" pitchFamily="18" charset="0"/>
              </a:rPr>
              <a:t>are of the pedestrians, cyclists and the bikers and between the age of 20-35 years, the future of any country and the solo earners of a family. Naturally, a question to be asked is what is the cause of such high percentage of car accident</a:t>
            </a:r>
            <a:r>
              <a:rPr lang="en-US" altLang="ko-KR" sz="2600" dirty="0" smtClean="0">
                <a:latin typeface="Times New Roman" panose="02020603050405020304" pitchFamily="18" charset="0"/>
                <a:cs typeface="Times New Roman" panose="02020603050405020304" pitchFamily="18" charset="0"/>
              </a:rPr>
              <a:t>.</a:t>
            </a:r>
            <a:endParaRPr lang="en-US" altLang="ko-KR" sz="2600" dirty="0">
              <a:latin typeface="Times New Roman" panose="02020603050405020304" pitchFamily="18" charset="0"/>
              <a:cs typeface="Times New Roman" panose="02020603050405020304" pitchFamily="18" charset="0"/>
            </a:endParaRPr>
          </a:p>
          <a:p>
            <a:pPr marL="0" indent="0">
              <a:buNone/>
            </a:pPr>
            <a:endParaRPr lang="en-US" altLang="ko-KR" b="1" dirty="0"/>
          </a:p>
        </p:txBody>
      </p:sp>
      <p:sp>
        <p:nvSpPr>
          <p:cNvPr id="4" name="슬라이드 번호 개체 틀 3"/>
          <p:cNvSpPr>
            <a:spLocks noGrp="1"/>
          </p:cNvSpPr>
          <p:nvPr>
            <p:ph type="sldNum" sz="quarter" idx="12"/>
          </p:nvPr>
        </p:nvSpPr>
        <p:spPr/>
        <p:txBody>
          <a:bodyPr/>
          <a:lstStyle/>
          <a:p>
            <a:fld id="{BF1E2BE9-1F1D-4A8F-9C3D-E684085387AF}" type="slidenum">
              <a:rPr lang="ko-KR" altLang="en-US" smtClean="0"/>
              <a:t>4</a:t>
            </a:fld>
            <a:endParaRPr lang="ko-KR" altLang="en-US"/>
          </a:p>
        </p:txBody>
      </p:sp>
    </p:spTree>
    <p:extLst>
      <p:ext uri="{BB962C8B-B14F-4D97-AF65-F5344CB8AC3E}">
        <p14:creationId xmlns:p14="http://schemas.microsoft.com/office/powerpoint/2010/main" val="2122275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838200" y="437322"/>
            <a:ext cx="10515600" cy="5739641"/>
          </a:xfrm>
        </p:spPr>
        <p:txBody>
          <a:bodyPr>
            <a:normAutofit/>
          </a:bodyPr>
          <a:lstStyle/>
          <a:p>
            <a:pPr marL="0" indent="0">
              <a:buNone/>
            </a:pPr>
            <a:r>
              <a:rPr lang="en-US" altLang="ko-KR" sz="2400" b="1" dirty="0" smtClean="0">
                <a:latin typeface="Times New Roman" panose="02020603050405020304" pitchFamily="18" charset="0"/>
                <a:cs typeface="Times New Roman" panose="02020603050405020304" pitchFamily="18" charset="0"/>
              </a:rPr>
              <a:t>1-2. Problem </a:t>
            </a:r>
            <a:r>
              <a:rPr lang="en-US" altLang="ko-KR" sz="2400" b="1" dirty="0">
                <a:latin typeface="Times New Roman" panose="02020603050405020304" pitchFamily="18" charset="0"/>
                <a:cs typeface="Times New Roman" panose="02020603050405020304" pitchFamily="18" charset="0"/>
              </a:rPr>
              <a:t>Description</a:t>
            </a:r>
          </a:p>
          <a:p>
            <a:pPr marL="0" indent="0">
              <a:buNone/>
            </a:pPr>
            <a:endParaRPr lang="en-US" altLang="ko-KR" sz="2400" dirty="0" smtClean="0"/>
          </a:p>
          <a:p>
            <a:pPr marL="0" indent="0" algn="just">
              <a:buNone/>
            </a:pPr>
            <a:r>
              <a:rPr lang="en-US" altLang="ko-KR" sz="2600" dirty="0" smtClean="0"/>
              <a:t>  </a:t>
            </a:r>
            <a:r>
              <a:rPr lang="en-US" altLang="ko-KR" sz="2400" dirty="0" smtClean="0">
                <a:latin typeface="Times New Roman" panose="02020603050405020304" pitchFamily="18" charset="0"/>
                <a:cs typeface="Times New Roman" panose="02020603050405020304" pitchFamily="18" charset="0"/>
              </a:rPr>
              <a:t>We </a:t>
            </a:r>
            <a:r>
              <a:rPr lang="en-US" altLang="ko-KR" sz="2400" dirty="0">
                <a:latin typeface="Times New Roman" panose="02020603050405020304" pitchFamily="18" charset="0"/>
                <a:cs typeface="Times New Roman" panose="02020603050405020304" pitchFamily="18" charset="0"/>
              </a:rPr>
              <a:t>have to gather old accident record and its severity for place with other </a:t>
            </a:r>
            <a:r>
              <a:rPr lang="en-US" altLang="ko-KR" sz="2400" dirty="0" smtClean="0">
                <a:latin typeface="Times New Roman" panose="02020603050405020304" pitchFamily="18" charset="0"/>
                <a:cs typeface="Times New Roman" panose="02020603050405020304" pitchFamily="18" charset="0"/>
              </a:rPr>
              <a:t>information </a:t>
            </a:r>
            <a:r>
              <a:rPr lang="en-US" altLang="ko-KR" sz="2400" dirty="0">
                <a:latin typeface="Times New Roman" panose="02020603050405020304" pitchFamily="18" charset="0"/>
                <a:cs typeface="Times New Roman" panose="02020603050405020304" pitchFamily="18" charset="0"/>
              </a:rPr>
              <a:t>like location of accident, number of people involved, number of pedestrians, number of vehicles time and date of accident, way of accident, road condition, lighting and weather at place of accident and create a machine learning model with this data so that </a:t>
            </a:r>
            <a:r>
              <a:rPr lang="en-US" altLang="ko-KR" sz="2400" dirty="0" smtClean="0">
                <a:latin typeface="Times New Roman" panose="02020603050405020304" pitchFamily="18" charset="0"/>
                <a:cs typeface="Times New Roman" panose="02020603050405020304" pitchFamily="18" charset="0"/>
              </a:rPr>
              <a:t>lots </a:t>
            </a:r>
            <a:r>
              <a:rPr lang="en-US" altLang="ko-KR" sz="2400" dirty="0">
                <a:latin typeface="Times New Roman" panose="02020603050405020304" pitchFamily="18" charset="0"/>
                <a:cs typeface="Times New Roman" panose="02020603050405020304" pitchFamily="18" charset="0"/>
              </a:rPr>
              <a:t>if we pass the following details, the model can predict the severity to us.</a:t>
            </a:r>
          </a:p>
          <a:p>
            <a:pPr marL="0" indent="0" algn="just">
              <a:buNone/>
            </a:pPr>
            <a:r>
              <a:rPr lang="en-US" altLang="ko-KR" sz="2400" dirty="0" smtClean="0">
                <a:latin typeface="Times New Roman" panose="02020603050405020304" pitchFamily="18" charset="0"/>
                <a:cs typeface="Times New Roman" panose="02020603050405020304" pitchFamily="18" charset="0"/>
              </a:rPr>
              <a:t>Predicting </a:t>
            </a:r>
            <a:r>
              <a:rPr lang="en-US" altLang="ko-KR" sz="2400" dirty="0">
                <a:latin typeface="Times New Roman" panose="02020603050405020304" pitchFamily="18" charset="0"/>
                <a:cs typeface="Times New Roman" panose="02020603050405020304" pitchFamily="18" charset="0"/>
              </a:rPr>
              <a:t>the data will help us to get cautious in advance and then it will be the person's choice to whether they should proceed on the same road with </a:t>
            </a:r>
            <a:r>
              <a:rPr lang="en-US" altLang="ko-KR" sz="2400" dirty="0" smtClean="0">
                <a:latin typeface="Times New Roman" panose="02020603050405020304" pitchFamily="18" charset="0"/>
                <a:cs typeface="Times New Roman" panose="02020603050405020304" pitchFamily="18" charset="0"/>
              </a:rPr>
              <a:t>precaution </a:t>
            </a:r>
            <a:r>
              <a:rPr lang="en-US" altLang="ko-KR" sz="2400" dirty="0">
                <a:latin typeface="Times New Roman" panose="02020603050405020304" pitchFamily="18" charset="0"/>
                <a:cs typeface="Times New Roman" panose="02020603050405020304" pitchFamily="18" charset="0"/>
              </a:rPr>
              <a:t>or do a detour to a safer road.</a:t>
            </a:r>
          </a:p>
          <a:p>
            <a:pPr marL="0" indent="0" algn="just">
              <a:buNone/>
            </a:pPr>
            <a:r>
              <a:rPr lang="en-US" altLang="ko-KR" sz="2400" dirty="0">
                <a:latin typeface="Times New Roman" panose="02020603050405020304" pitchFamily="18" charset="0"/>
                <a:cs typeface="Times New Roman" panose="02020603050405020304" pitchFamily="18" charset="0"/>
              </a:rPr>
              <a:t>In this project we will try to predict </a:t>
            </a:r>
            <a:r>
              <a:rPr lang="en-US" altLang="ko-KR" sz="2400" dirty="0" smtClean="0">
                <a:latin typeface="Times New Roman" panose="02020603050405020304" pitchFamily="18" charset="0"/>
                <a:cs typeface="Times New Roman" panose="02020603050405020304" pitchFamily="18" charset="0"/>
              </a:rPr>
              <a:t>injury </a:t>
            </a:r>
            <a:r>
              <a:rPr lang="en-US" altLang="ko-KR" sz="2400" dirty="0">
                <a:latin typeface="Times New Roman" panose="02020603050405020304" pitchFamily="18" charset="0"/>
                <a:cs typeface="Times New Roman" panose="02020603050405020304" pitchFamily="18" charset="0"/>
              </a:rPr>
              <a:t>collision and Property Damage Only collision, this report are aim to stakeholders interested preventing and reducing injury collisions and Property Damage Only collision</a:t>
            </a:r>
            <a:r>
              <a:rPr lang="en-US" altLang="ko-KR" sz="2400" dirty="0" smtClean="0">
                <a:latin typeface="Times New Roman" panose="02020603050405020304" pitchFamily="18" charset="0"/>
                <a:cs typeface="Times New Roman" panose="02020603050405020304" pitchFamily="18" charset="0"/>
              </a:rPr>
              <a:t>.</a:t>
            </a:r>
            <a:endParaRPr lang="en-US" altLang="ko-KR" sz="2400" dirty="0">
              <a:latin typeface="Times New Roman" panose="02020603050405020304" pitchFamily="18" charset="0"/>
              <a:cs typeface="Times New Roman" panose="02020603050405020304" pitchFamily="18" charset="0"/>
            </a:endParaRPr>
          </a:p>
          <a:p>
            <a:pPr marL="0" indent="0">
              <a:buNone/>
            </a:pPr>
            <a:endParaRPr lang="en-US" altLang="ko-KR" b="1" dirty="0"/>
          </a:p>
          <a:p>
            <a:pPr marL="0" indent="0">
              <a:buNone/>
            </a:pPr>
            <a:endParaRPr lang="ko-KR" altLang="en-US" dirty="0"/>
          </a:p>
        </p:txBody>
      </p:sp>
      <p:sp>
        <p:nvSpPr>
          <p:cNvPr id="4" name="슬라이드 번호 개체 틀 3"/>
          <p:cNvSpPr>
            <a:spLocks noGrp="1"/>
          </p:cNvSpPr>
          <p:nvPr>
            <p:ph type="sldNum" sz="quarter" idx="12"/>
          </p:nvPr>
        </p:nvSpPr>
        <p:spPr/>
        <p:txBody>
          <a:bodyPr/>
          <a:lstStyle/>
          <a:p>
            <a:fld id="{BF1E2BE9-1F1D-4A8F-9C3D-E684085387AF}" type="slidenum">
              <a:rPr lang="ko-KR" altLang="en-US" smtClean="0"/>
              <a:t>5</a:t>
            </a:fld>
            <a:endParaRPr lang="ko-KR" altLang="en-US"/>
          </a:p>
        </p:txBody>
      </p:sp>
    </p:spTree>
    <p:extLst>
      <p:ext uri="{BB962C8B-B14F-4D97-AF65-F5344CB8AC3E}">
        <p14:creationId xmlns:p14="http://schemas.microsoft.com/office/powerpoint/2010/main" val="1476100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3600" dirty="0" smtClean="0">
                <a:latin typeface="Times New Roman" panose="02020603050405020304" pitchFamily="18" charset="0"/>
                <a:cs typeface="Times New Roman" panose="02020603050405020304" pitchFamily="18" charset="0"/>
              </a:rPr>
              <a:t>II. Data</a:t>
            </a:r>
            <a:endParaRPr lang="ko-KR" altLang="en-US" sz="3600" dirty="0">
              <a:latin typeface="Times New Roman" panose="02020603050405020304" pitchFamily="18" charset="0"/>
              <a:cs typeface="Times New Roman" panose="02020603050405020304" pitchFamily="18" charset="0"/>
            </a:endParaRPr>
          </a:p>
        </p:txBody>
      </p:sp>
      <p:sp>
        <p:nvSpPr>
          <p:cNvPr id="3" name="내용 개체 틀 2"/>
          <p:cNvSpPr>
            <a:spLocks noGrp="1"/>
          </p:cNvSpPr>
          <p:nvPr>
            <p:ph idx="1"/>
          </p:nvPr>
        </p:nvSpPr>
        <p:spPr>
          <a:xfrm>
            <a:off x="838200" y="1573833"/>
            <a:ext cx="10515600" cy="4893227"/>
          </a:xfrm>
        </p:spPr>
        <p:txBody>
          <a:bodyPr>
            <a:normAutofit/>
          </a:bodyPr>
          <a:lstStyle/>
          <a:p>
            <a:pPr marL="0" indent="0" algn="just">
              <a:buNone/>
            </a:pPr>
            <a:r>
              <a:rPr lang="en-US" altLang="ko-KR" sz="2400" dirty="0" smtClean="0">
                <a:latin typeface="Times New Roman" panose="02020603050405020304" pitchFamily="18" charset="0"/>
                <a:cs typeface="Times New Roman" panose="02020603050405020304" pitchFamily="18" charset="0"/>
              </a:rPr>
              <a:t>  The </a:t>
            </a:r>
            <a:r>
              <a:rPr lang="en-US" altLang="ko-KR" sz="2400" dirty="0">
                <a:latin typeface="Times New Roman" panose="02020603050405020304" pitchFamily="18" charset="0"/>
                <a:cs typeface="Times New Roman" panose="02020603050405020304" pitchFamily="18" charset="0"/>
              </a:rPr>
              <a:t>data that will be used in the model building will be the collision data from Seattle. It includes all collisions provided by SPD and recorded by traffic records. The data has been recorded from 2004 until present, updated weekly. Below shows the first five rows of the data table</a:t>
            </a:r>
            <a:r>
              <a:rPr lang="en-US" altLang="ko-KR" sz="2400" dirty="0" smtClean="0">
                <a:latin typeface="Times New Roman" panose="02020603050405020304" pitchFamily="18" charset="0"/>
                <a:cs typeface="Times New Roman" panose="02020603050405020304" pitchFamily="18" charset="0"/>
              </a:rPr>
              <a:t>.</a:t>
            </a:r>
            <a:endParaRPr lang="en-US" altLang="ko-KR" sz="2400" dirty="0">
              <a:latin typeface="Times New Roman" panose="02020603050405020304" pitchFamily="18" charset="0"/>
              <a:cs typeface="Times New Roman" panose="02020603050405020304" pitchFamily="18" charset="0"/>
            </a:endParaRPr>
          </a:p>
          <a:p>
            <a:pPr marL="0" indent="0">
              <a:buNone/>
            </a:pPr>
            <a:endParaRPr lang="en-US" altLang="ko-KR" sz="2400" dirty="0" smtClean="0">
              <a:latin typeface="Times New Roman" panose="02020603050405020304" pitchFamily="18" charset="0"/>
              <a:cs typeface="Times New Roman" panose="02020603050405020304" pitchFamily="18" charset="0"/>
            </a:endParaRPr>
          </a:p>
          <a:p>
            <a:pPr marL="0" indent="0">
              <a:buNone/>
            </a:pPr>
            <a:endParaRPr lang="en-US" altLang="ko-KR" sz="2400" dirty="0"/>
          </a:p>
          <a:p>
            <a:pPr marL="0" indent="0">
              <a:buNone/>
            </a:pPr>
            <a:endParaRPr lang="en-US" altLang="ko-KR" sz="2400" dirty="0" smtClean="0"/>
          </a:p>
          <a:p>
            <a:pPr marL="0" indent="0">
              <a:buNone/>
            </a:pPr>
            <a:endParaRPr lang="en-US" altLang="ko-KR" sz="2400" dirty="0"/>
          </a:p>
          <a:p>
            <a:pPr marL="0" indent="0">
              <a:buNone/>
            </a:pPr>
            <a:endParaRPr lang="en-US" altLang="ko-KR" sz="2400" dirty="0" smtClean="0"/>
          </a:p>
          <a:p>
            <a:pPr marL="0" indent="0" algn="ctr">
              <a:buNone/>
            </a:pPr>
            <a:r>
              <a:rPr lang="en-US" altLang="ko-KR" sz="1800" dirty="0" smtClean="0">
                <a:latin typeface="Times New Roman" panose="02020603050405020304" pitchFamily="18" charset="0"/>
                <a:cs typeface="Times New Roman" panose="02020603050405020304" pitchFamily="18" charset="0"/>
              </a:rPr>
              <a:t>&lt;Picture 2-1. header(code)&gt;</a:t>
            </a:r>
            <a:endParaRPr lang="ko-KR" altLang="en-US" sz="1800" dirty="0">
              <a:latin typeface="Times New Roman" panose="02020603050405020304" pitchFamily="18" charset="0"/>
              <a:cs typeface="Times New Roman" panose="02020603050405020304" pitchFamily="18" charset="0"/>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6973" y="3374955"/>
            <a:ext cx="7800975" cy="1857375"/>
          </a:xfrm>
          <a:prstGeom prst="rect">
            <a:avLst/>
          </a:prstGeom>
        </p:spPr>
      </p:pic>
      <p:sp>
        <p:nvSpPr>
          <p:cNvPr id="5" name="슬라이드 번호 개체 틀 4"/>
          <p:cNvSpPr>
            <a:spLocks noGrp="1"/>
          </p:cNvSpPr>
          <p:nvPr>
            <p:ph type="sldNum" sz="quarter" idx="12"/>
          </p:nvPr>
        </p:nvSpPr>
        <p:spPr/>
        <p:txBody>
          <a:bodyPr/>
          <a:lstStyle/>
          <a:p>
            <a:fld id="{BF1E2BE9-1F1D-4A8F-9C3D-E684085387AF}" type="slidenum">
              <a:rPr lang="ko-KR" altLang="en-US" smtClean="0"/>
              <a:t>6</a:t>
            </a:fld>
            <a:endParaRPr lang="ko-KR" altLang="en-US"/>
          </a:p>
        </p:txBody>
      </p:sp>
    </p:spTree>
    <p:extLst>
      <p:ext uri="{BB962C8B-B14F-4D97-AF65-F5344CB8AC3E}">
        <p14:creationId xmlns:p14="http://schemas.microsoft.com/office/powerpoint/2010/main" val="4153937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838200" y="424070"/>
            <a:ext cx="10515600" cy="6162260"/>
          </a:xfrm>
        </p:spPr>
        <p:txBody>
          <a:bodyPr>
            <a:normAutofit lnSpcReduction="10000"/>
          </a:bodyPr>
          <a:lstStyle/>
          <a:p>
            <a:endParaRPr lang="en-US" altLang="ko-KR" dirty="0" smtClean="0"/>
          </a:p>
          <a:p>
            <a:endParaRPr lang="en-US" altLang="ko-KR" dirty="0"/>
          </a:p>
          <a:p>
            <a:endParaRPr lang="en-US" altLang="ko-KR" dirty="0" smtClean="0"/>
          </a:p>
          <a:p>
            <a:pPr marL="0" indent="0">
              <a:buNone/>
            </a:pPr>
            <a:endParaRPr lang="en-US" altLang="ko-KR" dirty="0"/>
          </a:p>
          <a:p>
            <a:endParaRPr lang="en-US" altLang="ko-KR" dirty="0" smtClean="0"/>
          </a:p>
          <a:p>
            <a:endParaRPr lang="en-US" altLang="ko-KR" dirty="0"/>
          </a:p>
          <a:p>
            <a:endParaRPr lang="en-US" altLang="ko-KR" dirty="0" smtClean="0"/>
          </a:p>
          <a:p>
            <a:pPr marL="0" indent="0" algn="ctr">
              <a:buNone/>
            </a:pPr>
            <a:r>
              <a:rPr lang="en-US" altLang="ko-KR" sz="2000" dirty="0" smtClean="0"/>
              <a:t> </a:t>
            </a:r>
            <a:r>
              <a:rPr lang="en-US" altLang="ko-KR" sz="1800" dirty="0" smtClean="0">
                <a:latin typeface="Times New Roman" panose="02020603050405020304" pitchFamily="18" charset="0"/>
                <a:cs typeface="Times New Roman" panose="02020603050405020304" pitchFamily="18" charset="0"/>
              </a:rPr>
              <a:t>&lt;Picture 2-2. Severity code&gt;</a:t>
            </a:r>
            <a:endParaRPr lang="en-US" altLang="ko-KR" sz="2000" dirty="0" smtClean="0"/>
          </a:p>
          <a:p>
            <a:pPr marL="0" indent="0" algn="just">
              <a:buNone/>
            </a:pPr>
            <a:endParaRPr lang="en-US" altLang="ko-KR" sz="2400" dirty="0" smtClean="0">
              <a:latin typeface="Times New Roman" panose="02020603050405020304" pitchFamily="18" charset="0"/>
              <a:cs typeface="Times New Roman" panose="02020603050405020304" pitchFamily="18" charset="0"/>
            </a:endParaRPr>
          </a:p>
          <a:p>
            <a:pPr marL="0" indent="0" algn="just">
              <a:buNone/>
            </a:pPr>
            <a:r>
              <a:rPr lang="en-US" altLang="ko-KR" sz="2400" dirty="0" smtClean="0">
                <a:latin typeface="Times New Roman" panose="02020603050405020304" pitchFamily="18" charset="0"/>
                <a:cs typeface="Times New Roman" panose="02020603050405020304" pitchFamily="18" charset="0"/>
              </a:rPr>
              <a:t>There </a:t>
            </a:r>
            <a:r>
              <a:rPr lang="en-US" altLang="ko-KR" sz="2400" dirty="0">
                <a:latin typeface="Times New Roman" panose="02020603050405020304" pitchFamily="18" charset="0"/>
                <a:cs typeface="Times New Roman" panose="02020603050405020304" pitchFamily="18" charset="0"/>
              </a:rPr>
              <a:t>are 37 attributes in the data. Among them, severity code (</a:t>
            </a:r>
            <a:r>
              <a:rPr lang="en-US" altLang="ko-KR" sz="2400" i="1" dirty="0">
                <a:latin typeface="Times New Roman" panose="02020603050405020304" pitchFamily="18" charset="0"/>
                <a:cs typeface="Times New Roman" panose="02020603050405020304" pitchFamily="18" charset="0"/>
              </a:rPr>
              <a:t>SEVERITYCODE</a:t>
            </a:r>
            <a:r>
              <a:rPr lang="en-US" altLang="ko-KR" sz="2400" dirty="0">
                <a:latin typeface="Times New Roman" panose="02020603050405020304" pitchFamily="18" charset="0"/>
                <a:cs typeface="Times New Roman" panose="02020603050405020304" pitchFamily="18" charset="0"/>
              </a:rPr>
              <a:t>), which categorizes the severity of the accident from 0 (unknown) to 3 (fatal), will be our target value. As for attributes that will be used to predict the target value, collision address type (</a:t>
            </a:r>
            <a:r>
              <a:rPr lang="en-US" altLang="ko-KR" sz="2400" i="1" dirty="0">
                <a:latin typeface="Times New Roman" panose="02020603050405020304" pitchFamily="18" charset="0"/>
                <a:cs typeface="Times New Roman" panose="02020603050405020304" pitchFamily="18" charset="0"/>
              </a:rPr>
              <a:t>ADDRTYPE</a:t>
            </a:r>
            <a:r>
              <a:rPr lang="en-US" altLang="ko-KR" sz="2400" dirty="0">
                <a:latin typeface="Times New Roman" panose="02020603050405020304" pitchFamily="18" charset="0"/>
                <a:cs typeface="Times New Roman" panose="02020603050405020304" pitchFamily="18" charset="0"/>
              </a:rPr>
              <a:t>), weather condition (</a:t>
            </a:r>
            <a:r>
              <a:rPr lang="en-US" altLang="ko-KR" sz="2400" i="1" dirty="0">
                <a:latin typeface="Times New Roman" panose="02020603050405020304" pitchFamily="18" charset="0"/>
                <a:cs typeface="Times New Roman" panose="02020603050405020304" pitchFamily="18" charset="0"/>
              </a:rPr>
              <a:t>WEATHER</a:t>
            </a:r>
            <a:r>
              <a:rPr lang="en-US" altLang="ko-KR" sz="2400" dirty="0">
                <a:latin typeface="Times New Roman" panose="02020603050405020304" pitchFamily="18" charset="0"/>
                <a:cs typeface="Times New Roman" panose="02020603050405020304" pitchFamily="18" charset="0"/>
              </a:rPr>
              <a:t>) and road condition (</a:t>
            </a:r>
            <a:r>
              <a:rPr lang="en-US" altLang="ko-KR" sz="2400" i="1" dirty="0">
                <a:latin typeface="Times New Roman" panose="02020603050405020304" pitchFamily="18" charset="0"/>
                <a:cs typeface="Times New Roman" panose="02020603050405020304" pitchFamily="18" charset="0"/>
              </a:rPr>
              <a:t>ROADCOND</a:t>
            </a:r>
            <a:r>
              <a:rPr lang="en-US" altLang="ko-KR" sz="2400" dirty="0">
                <a:latin typeface="Times New Roman" panose="02020603050405020304" pitchFamily="18" charset="0"/>
                <a:cs typeface="Times New Roman" panose="02020603050405020304" pitchFamily="18" charset="0"/>
              </a:rPr>
              <a:t>) will be used</a:t>
            </a:r>
            <a:r>
              <a:rPr lang="en-US" altLang="ko-KR" sz="2400" dirty="0" smtClean="0">
                <a:latin typeface="Times New Roman" panose="02020603050405020304" pitchFamily="18" charset="0"/>
                <a:cs typeface="Times New Roman" panose="02020603050405020304" pitchFamily="18" charset="0"/>
              </a:rPr>
              <a:t>.</a:t>
            </a:r>
            <a:endParaRPr lang="en-US" altLang="ko-KR" sz="2400" dirty="0">
              <a:latin typeface="Times New Roman" panose="02020603050405020304" pitchFamily="18" charset="0"/>
              <a:cs typeface="Times New Roman" panose="02020603050405020304" pitchFamily="18" charset="0"/>
            </a:endParaRPr>
          </a:p>
          <a:p>
            <a:pPr algn="just"/>
            <a:endParaRPr lang="ko-KR" altLang="en-US" dirty="0"/>
          </a:p>
        </p:txBody>
      </p:sp>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5901" y="424070"/>
            <a:ext cx="8248650" cy="2981739"/>
          </a:xfrm>
          <a:prstGeom prst="rect">
            <a:avLst/>
          </a:prstGeom>
        </p:spPr>
      </p:pic>
      <p:sp>
        <p:nvSpPr>
          <p:cNvPr id="6" name="슬라이드 번호 개체 틀 5"/>
          <p:cNvSpPr>
            <a:spLocks noGrp="1"/>
          </p:cNvSpPr>
          <p:nvPr>
            <p:ph type="sldNum" sz="quarter" idx="12"/>
          </p:nvPr>
        </p:nvSpPr>
        <p:spPr/>
        <p:txBody>
          <a:bodyPr/>
          <a:lstStyle/>
          <a:p>
            <a:fld id="{BF1E2BE9-1F1D-4A8F-9C3D-E684085387AF}" type="slidenum">
              <a:rPr lang="ko-KR" altLang="en-US" smtClean="0"/>
              <a:t>7</a:t>
            </a:fld>
            <a:endParaRPr lang="ko-KR" altLang="en-US"/>
          </a:p>
        </p:txBody>
      </p:sp>
    </p:spTree>
    <p:extLst>
      <p:ext uri="{BB962C8B-B14F-4D97-AF65-F5344CB8AC3E}">
        <p14:creationId xmlns:p14="http://schemas.microsoft.com/office/powerpoint/2010/main" val="2940691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838200" y="410817"/>
            <a:ext cx="10515600" cy="5766146"/>
          </a:xfrm>
        </p:spPr>
        <p:txBody>
          <a:bodyPr/>
          <a:lstStyle/>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pPr marL="0" indent="0" algn="ctr">
              <a:buNone/>
            </a:pPr>
            <a:r>
              <a:rPr lang="en-US" altLang="ko-KR" sz="1800" dirty="0" smtClean="0">
                <a:latin typeface="Times New Roman" panose="02020603050405020304" pitchFamily="18" charset="0"/>
                <a:cs typeface="Times New Roman" panose="02020603050405020304" pitchFamily="18" charset="0"/>
              </a:rPr>
              <a:t>&lt;Picture 2-3. Collision relationship(code)&gt;</a:t>
            </a:r>
          </a:p>
          <a:p>
            <a:pPr marL="0" indent="0">
              <a:buNone/>
            </a:pPr>
            <a:endParaRPr lang="en-US" altLang="ko-KR" sz="1800" dirty="0" smtClean="0">
              <a:latin typeface="Times New Roman" panose="02020603050405020304" pitchFamily="18" charset="0"/>
              <a:cs typeface="Times New Roman" panose="02020603050405020304" pitchFamily="18" charset="0"/>
            </a:endParaRPr>
          </a:p>
          <a:p>
            <a:pPr marL="0" indent="0">
              <a:buNone/>
            </a:pPr>
            <a:endParaRPr lang="en-US" altLang="ko-KR" sz="2400" dirty="0" smtClean="0">
              <a:latin typeface="Times New Roman" panose="02020603050405020304" pitchFamily="18" charset="0"/>
              <a:cs typeface="Times New Roman" panose="02020603050405020304" pitchFamily="18" charset="0"/>
            </a:endParaRPr>
          </a:p>
          <a:p>
            <a:pPr marL="0" indent="0">
              <a:buNone/>
            </a:pPr>
            <a:r>
              <a:rPr lang="en-US" altLang="ko-KR" sz="2400" dirty="0" smtClean="0">
                <a:latin typeface="Times New Roman" panose="02020603050405020304" pitchFamily="18" charset="0"/>
                <a:cs typeface="Times New Roman" panose="02020603050405020304" pitchFamily="18" charset="0"/>
              </a:rPr>
              <a:t>shows </a:t>
            </a:r>
            <a:r>
              <a:rPr lang="en-US" altLang="ko-KR" sz="2400" dirty="0">
                <a:latin typeface="Times New Roman" panose="02020603050405020304" pitchFamily="18" charset="0"/>
                <a:cs typeface="Times New Roman" panose="02020603050405020304" pitchFamily="18" charset="0"/>
              </a:rPr>
              <a:t>the table with only the target and attributes stated above.</a:t>
            </a:r>
          </a:p>
          <a:p>
            <a:endParaRPr lang="ko-KR" altLang="en-US" dirty="0"/>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3866" y="964095"/>
            <a:ext cx="8248650" cy="2438400"/>
          </a:xfrm>
          <a:prstGeom prst="rect">
            <a:avLst/>
          </a:prstGeom>
        </p:spPr>
      </p:pic>
      <p:sp>
        <p:nvSpPr>
          <p:cNvPr id="5" name="슬라이드 번호 개체 틀 4"/>
          <p:cNvSpPr>
            <a:spLocks noGrp="1"/>
          </p:cNvSpPr>
          <p:nvPr>
            <p:ph type="sldNum" sz="quarter" idx="12"/>
          </p:nvPr>
        </p:nvSpPr>
        <p:spPr/>
        <p:txBody>
          <a:bodyPr/>
          <a:lstStyle/>
          <a:p>
            <a:fld id="{BF1E2BE9-1F1D-4A8F-9C3D-E684085387AF}" type="slidenum">
              <a:rPr lang="ko-KR" altLang="en-US" smtClean="0"/>
              <a:t>8</a:t>
            </a:fld>
            <a:endParaRPr lang="ko-KR" altLang="en-US"/>
          </a:p>
        </p:txBody>
      </p:sp>
    </p:spTree>
    <p:extLst>
      <p:ext uri="{BB962C8B-B14F-4D97-AF65-F5344CB8AC3E}">
        <p14:creationId xmlns:p14="http://schemas.microsoft.com/office/powerpoint/2010/main" val="28714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III. Methods</a:t>
            </a:r>
            <a:endParaRPr lang="ko-KR" altLang="en-US" dirty="0"/>
          </a:p>
        </p:txBody>
      </p:sp>
      <p:sp>
        <p:nvSpPr>
          <p:cNvPr id="3" name="내용 개체 틀 2"/>
          <p:cNvSpPr>
            <a:spLocks noGrp="1"/>
          </p:cNvSpPr>
          <p:nvPr>
            <p:ph idx="1"/>
          </p:nvPr>
        </p:nvSpPr>
        <p:spPr/>
        <p:txBody>
          <a:bodyPr/>
          <a:lstStyle/>
          <a:p>
            <a:pPr marL="0" indent="0">
              <a:buNone/>
            </a:pPr>
            <a:r>
              <a:rPr lang="en-US" altLang="ko-KR" dirty="0" smtClean="0">
                <a:latin typeface="Times New Roman" panose="02020603050405020304" pitchFamily="18" charset="0"/>
                <a:cs typeface="Times New Roman" panose="02020603050405020304" pitchFamily="18" charset="0"/>
              </a:rPr>
              <a:t>3-1. Data </a:t>
            </a:r>
            <a:r>
              <a:rPr lang="en-US" altLang="ko-KR" dirty="0">
                <a:latin typeface="Times New Roman" panose="02020603050405020304" pitchFamily="18" charset="0"/>
                <a:cs typeface="Times New Roman" panose="02020603050405020304" pitchFamily="18" charset="0"/>
              </a:rPr>
              <a:t>pre-processing</a:t>
            </a:r>
          </a:p>
          <a:p>
            <a:pPr marL="0" indent="0">
              <a:buNone/>
            </a:pPr>
            <a:endParaRPr lang="en-US" altLang="ko-KR" dirty="0" smtClean="0">
              <a:latin typeface="Times New Roman" panose="02020603050405020304" pitchFamily="18" charset="0"/>
              <a:cs typeface="Times New Roman" panose="02020603050405020304" pitchFamily="18" charset="0"/>
            </a:endParaRPr>
          </a:p>
          <a:p>
            <a:pPr marL="0" indent="0">
              <a:buNone/>
            </a:pPr>
            <a:r>
              <a:rPr lang="en-US" altLang="ko-KR" sz="2400" dirty="0" smtClean="0">
                <a:latin typeface="Times New Roman" panose="02020603050405020304" pitchFamily="18" charset="0"/>
                <a:cs typeface="Times New Roman" panose="02020603050405020304" pitchFamily="18" charset="0"/>
              </a:rPr>
              <a:t>  This </a:t>
            </a:r>
            <a:r>
              <a:rPr lang="en-US" altLang="ko-KR" sz="2400" dirty="0">
                <a:latin typeface="Times New Roman" panose="02020603050405020304" pitchFamily="18" charset="0"/>
                <a:cs typeface="Times New Roman" panose="02020603050405020304" pitchFamily="18" charset="0"/>
              </a:rPr>
              <a:t>section will pre-process the data before model building. Each attributes and target will be processed. The data type is shown below.</a:t>
            </a:r>
          </a:p>
          <a:p>
            <a:pPr marL="0" indent="0">
              <a:buNone/>
            </a:pPr>
            <a:endParaRPr lang="en-US" altLang="ko-KR" dirty="0" smtClean="0">
              <a:latin typeface="Times New Roman" panose="02020603050405020304" pitchFamily="18" charset="0"/>
              <a:cs typeface="Times New Roman" panose="02020603050405020304" pitchFamily="18" charset="0"/>
            </a:endParaRPr>
          </a:p>
          <a:p>
            <a:pPr marL="0" indent="0">
              <a:buNone/>
            </a:pPr>
            <a:endParaRPr lang="en-US" altLang="ko-KR" dirty="0">
              <a:latin typeface="Times New Roman" panose="02020603050405020304" pitchFamily="18" charset="0"/>
              <a:cs typeface="Times New Roman" panose="02020603050405020304" pitchFamily="18" charset="0"/>
            </a:endParaRPr>
          </a:p>
          <a:p>
            <a:pPr marL="0" indent="0">
              <a:buNone/>
            </a:pPr>
            <a:endParaRPr lang="en-US" altLang="ko-KR" dirty="0" smtClean="0">
              <a:latin typeface="Times New Roman" panose="02020603050405020304" pitchFamily="18" charset="0"/>
              <a:cs typeface="Times New Roman" panose="02020603050405020304" pitchFamily="18" charset="0"/>
            </a:endParaRPr>
          </a:p>
          <a:p>
            <a:pPr marL="0" indent="0">
              <a:buNone/>
            </a:pPr>
            <a:endParaRPr lang="en-US" altLang="ko-KR" sz="1800" dirty="0">
              <a:latin typeface="Times New Roman" panose="02020603050405020304" pitchFamily="18" charset="0"/>
              <a:cs typeface="Times New Roman" panose="02020603050405020304" pitchFamily="18" charset="0"/>
            </a:endParaRPr>
          </a:p>
          <a:p>
            <a:pPr marL="0" indent="0" algn="ctr">
              <a:buNone/>
            </a:pPr>
            <a:r>
              <a:rPr lang="en-US" altLang="ko-KR" sz="1800" dirty="0" smtClean="0">
                <a:latin typeface="Times New Roman" panose="02020603050405020304" pitchFamily="18" charset="0"/>
                <a:cs typeface="Times New Roman" panose="02020603050405020304" pitchFamily="18" charset="0"/>
              </a:rPr>
              <a:t>&lt;Picture 3-1. Data pre-processing&gt;</a:t>
            </a:r>
            <a:endParaRPr lang="en-US" altLang="ko-KR" sz="1800" dirty="0">
              <a:latin typeface="Times New Roman" panose="02020603050405020304" pitchFamily="18" charset="0"/>
              <a:cs typeface="Times New Roman" panose="02020603050405020304" pitchFamily="18" charset="0"/>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1820" y="4001294"/>
            <a:ext cx="8696325" cy="1333500"/>
          </a:xfrm>
          <a:prstGeom prst="rect">
            <a:avLst/>
          </a:prstGeom>
        </p:spPr>
      </p:pic>
      <p:sp>
        <p:nvSpPr>
          <p:cNvPr id="5" name="슬라이드 번호 개체 틀 4"/>
          <p:cNvSpPr>
            <a:spLocks noGrp="1"/>
          </p:cNvSpPr>
          <p:nvPr>
            <p:ph type="sldNum" sz="quarter" idx="12"/>
          </p:nvPr>
        </p:nvSpPr>
        <p:spPr/>
        <p:txBody>
          <a:bodyPr/>
          <a:lstStyle/>
          <a:p>
            <a:fld id="{BF1E2BE9-1F1D-4A8F-9C3D-E684085387AF}" type="slidenum">
              <a:rPr lang="ko-KR" altLang="en-US" smtClean="0"/>
              <a:t>9</a:t>
            </a:fld>
            <a:endParaRPr lang="ko-KR" altLang="en-US"/>
          </a:p>
        </p:txBody>
      </p:sp>
    </p:spTree>
    <p:extLst>
      <p:ext uri="{BB962C8B-B14F-4D97-AF65-F5344CB8AC3E}">
        <p14:creationId xmlns:p14="http://schemas.microsoft.com/office/powerpoint/2010/main" val="268131466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1023</Words>
  <Application>Microsoft Office PowerPoint</Application>
  <PresentationFormat>와이드스크린</PresentationFormat>
  <Paragraphs>175</Paragraphs>
  <Slides>16</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16</vt:i4>
      </vt:variant>
    </vt:vector>
  </HeadingPairs>
  <TitlesOfParts>
    <vt:vector size="20" baseType="lpstr">
      <vt:lpstr>맑은 고딕</vt:lpstr>
      <vt:lpstr>Arial</vt:lpstr>
      <vt:lpstr>Times New Roman</vt:lpstr>
      <vt:lpstr>Office 테마</vt:lpstr>
      <vt:lpstr>Car Accident  Severity Code</vt:lpstr>
      <vt:lpstr>Index</vt:lpstr>
      <vt:lpstr>Index of picture</vt:lpstr>
      <vt:lpstr>I. Introduction</vt:lpstr>
      <vt:lpstr>PowerPoint 프레젠테이션</vt:lpstr>
      <vt:lpstr>II. Data</vt:lpstr>
      <vt:lpstr>PowerPoint 프레젠테이션</vt:lpstr>
      <vt:lpstr>PowerPoint 프레젠테이션</vt:lpstr>
      <vt:lpstr>III. Methods</vt:lpstr>
      <vt:lpstr>PowerPoint 프레젠테이션</vt:lpstr>
      <vt:lpstr>PowerPoint 프레젠테이션</vt:lpstr>
      <vt:lpstr>PowerPoint 프레젠테이션</vt:lpstr>
      <vt:lpstr>PowerPoint 프레젠테이션</vt:lpstr>
      <vt:lpstr>PowerPoint 프레젠테이션</vt:lpstr>
      <vt:lpstr>PowerPoint 프레젠테이션</vt:lpstr>
      <vt:lpstr>IV.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Accident  Severity Code</dc:title>
  <dc:creator>USER</dc:creator>
  <cp:lastModifiedBy>USER</cp:lastModifiedBy>
  <cp:revision>10</cp:revision>
  <dcterms:created xsi:type="dcterms:W3CDTF">2020-09-20T00:28:11Z</dcterms:created>
  <dcterms:modified xsi:type="dcterms:W3CDTF">2020-09-20T01:43:46Z</dcterms:modified>
</cp:coreProperties>
</file>