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3" r:id="rId4"/>
    <p:sldId id="272" r:id="rId5"/>
    <p:sldId id="274" r:id="rId6"/>
    <p:sldId id="279" r:id="rId7"/>
    <p:sldId id="276" r:id="rId8"/>
    <p:sldId id="275" r:id="rId9"/>
    <p:sldId id="281" r:id="rId10"/>
    <p:sldId id="282" r:id="rId11"/>
    <p:sldId id="277" r:id="rId12"/>
    <p:sldId id="280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E53"/>
    <a:srgbClr val="F1B851"/>
    <a:srgbClr val="C09200"/>
    <a:srgbClr val="D09E00"/>
    <a:srgbClr val="7F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42" autoAdjust="0"/>
  </p:normalViewPr>
  <p:slideViewPr>
    <p:cSldViewPr snapToGrid="0">
      <p:cViewPr varScale="1">
        <p:scale>
          <a:sx n="101" d="100"/>
          <a:sy n="101" d="100"/>
        </p:scale>
        <p:origin x="1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b="1" dirty="0">
                <a:solidFill>
                  <a:schemeClr val="tx1"/>
                </a:solidFill>
              </a:rPr>
              <a:t>외국인주민 증가 추이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외국인주민 수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  <c:pt idx="8">
                  <c:v>2014년</c:v>
                </c:pt>
                <c:pt idx="9">
                  <c:v>2015년</c:v>
                </c:pt>
                <c:pt idx="10">
                  <c:v>2016년</c:v>
                </c:pt>
                <c:pt idx="11">
                  <c:v>2017년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</c:v>
                </c:pt>
                <c:pt idx="1">
                  <c:v>72</c:v>
                </c:pt>
                <c:pt idx="2">
                  <c:v>89</c:v>
                </c:pt>
                <c:pt idx="3">
                  <c:v>111</c:v>
                </c:pt>
                <c:pt idx="4">
                  <c:v>114</c:v>
                </c:pt>
                <c:pt idx="5">
                  <c:v>127</c:v>
                </c:pt>
                <c:pt idx="6">
                  <c:v>141</c:v>
                </c:pt>
                <c:pt idx="7">
                  <c:v>145</c:v>
                </c:pt>
                <c:pt idx="8">
                  <c:v>157</c:v>
                </c:pt>
                <c:pt idx="9">
                  <c:v>171</c:v>
                </c:pt>
                <c:pt idx="10">
                  <c:v>176</c:v>
                </c:pt>
                <c:pt idx="1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D-4CA1-9353-B43596FD18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379168928"/>
        <c:axId val="379169912"/>
      </c:barChart>
      <c:catAx>
        <c:axId val="3791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9912"/>
        <c:crosses val="autoZero"/>
        <c:auto val="1"/>
        <c:lblAlgn val="ctr"/>
        <c:lblOffset val="100"/>
        <c:noMultiLvlLbl val="0"/>
      </c:catAx>
      <c:valAx>
        <c:axId val="379169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(</a:t>
                </a:r>
                <a:r>
                  <a:rPr lang="ko-KR" b="1">
                    <a:solidFill>
                      <a:schemeClr val="tx1"/>
                    </a:solidFill>
                  </a:rPr>
                  <a:t>만명</a:t>
                </a:r>
                <a:r>
                  <a:rPr lang="en-US" b="1">
                    <a:solidFill>
                      <a:schemeClr val="tx1"/>
                    </a:solidFill>
                  </a:rPr>
                  <a:t>)</a:t>
                </a:r>
                <a:endParaRPr lang="ko-KR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 집중 거주지역(경기도)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6F-416E-831E-09A1E4DBC644}"/>
              </c:ext>
            </c:extLst>
          </c:dPt>
          <c:dPt>
            <c:idx val="1"/>
            <c:bubble3D val="0"/>
            <c:spPr>
              <a:solidFill>
                <a:srgbClr val="D09E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6F-416E-831E-09A1E4DBC64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6F-416E-831E-09A1E4DBC644}"/>
              </c:ext>
            </c:extLst>
          </c:dPt>
          <c:dPt>
            <c:idx val="3"/>
            <c:bubble3D val="0"/>
            <c:spPr>
              <a:solidFill>
                <a:srgbClr val="31A99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96F-416E-831E-09A1E4DBC644}"/>
              </c:ext>
            </c:extLst>
          </c:dPt>
          <c:dPt>
            <c:idx val="4"/>
            <c:bubble3D val="0"/>
            <c:explosion val="14"/>
            <c:spPr>
              <a:solidFill>
                <a:srgbClr val="7F00D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96F-416E-831E-09A1E4DBC64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8CCA569-53A7-484C-8D8B-E7D0A912CEC8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7F9FDFD1-38DC-426E-B3D4-5A178136F855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6F-416E-831E-09A1E4DBC64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B46B0A-3190-4D85-9D28-79A67072166E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5D08C6DE-6BB2-417C-8D22-CA93722FE411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6F-416E-831E-09A1E4DBC64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E4C4EB-8662-4E54-B0AB-9DF1B754B14C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3738FC20-3BD7-45CB-ACBC-E68D9A55888A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6F-416E-831E-09A1E4DBC64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35871E-46EF-467A-9324-77B7E0F2AED5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9D235131-41B1-455F-BA0A-278A054DD0C2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6F-416E-831E-09A1E4DBC644}"/>
                </c:ext>
              </c:extLst>
            </c:dLbl>
            <c:dLbl>
              <c:idx val="4"/>
              <c:layout>
                <c:manualLayout>
                  <c:x val="0.16958304889654394"/>
                  <c:y val="-1.40808518242114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067B0BB-5F0C-4FDC-AE0A-C6CBB9D6D623}" type="CATEGORYNAME">
                      <a:rPr lang="en-US" altLang="ko-KR" sz="1400"/>
                      <a:pPr>
                        <a:defRPr/>
                      </a:pPr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616D89FC-3B43-4145-8D43-D396452ECB62}" type="PERCENTAGE">
                      <a:rPr lang="en-US" altLang="ko-KR" sz="1400" baseline="0"/>
                      <a:pPr>
                        <a:defRPr/>
                      </a:pPr>
                      <a:t>[백분율]</a:t>
                    </a:fld>
                    <a:endParaRPr lang="ko-KR" alt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422126017946448"/>
                      <c:h val="0.224698907890725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6F-416E-831E-09A1E4DBC6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안산시</c:v>
                </c:pt>
                <c:pt idx="1">
                  <c:v>시흥시</c:v>
                </c:pt>
                <c:pt idx="2">
                  <c:v>수원시</c:v>
                </c:pt>
                <c:pt idx="3">
                  <c:v>화성시</c:v>
                </c:pt>
                <c:pt idx="4">
                  <c:v>기타(부천, 평택 외 16개 지역)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</c:v>
                </c:pt>
                <c:pt idx="1">
                  <c:v>8.1999999999999993</c:v>
                </c:pt>
                <c:pt idx="2">
                  <c:v>9.6</c:v>
                </c:pt>
                <c:pt idx="3">
                  <c:v>8.6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6F-416E-831E-09A1E4DBC6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이민자들이 겪는 어려움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이민자들이 겪는 어려움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D5-4E80-98D4-DEE26F6246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D5-4E80-98D4-DEE26F6246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D5-4E80-98D4-DEE26F6246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D5-4E80-98D4-DEE26F6246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5D5-4E80-98D4-DEE26F62465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언어 소통 문제</c:v>
                </c:pt>
                <c:pt idx="1">
                  <c:v>법제도에 대한 이해부족</c:v>
                </c:pt>
                <c:pt idx="2">
                  <c:v>한국문화 이해 부족</c:v>
                </c:pt>
                <c:pt idx="3">
                  <c:v>정보 부족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44.4</c:v>
                </c:pt>
                <c:pt idx="1">
                  <c:v>19.5</c:v>
                </c:pt>
                <c:pt idx="2">
                  <c:v>18.100000000000001</c:v>
                </c:pt>
                <c:pt idx="3">
                  <c:v>16.399999999999999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2-40BA-B31E-8380A8664D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10886510157764"/>
          <c:y val="0.56046635820929158"/>
          <c:w val="0.24918504142085512"/>
          <c:h val="0.3085023010572556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2019-02-08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지역사회의 다문화가정의 가장 큰 문제인 언어문제를 해결하기위해 일하는 기업 </a:t>
            </a:r>
            <a:r>
              <a:rPr lang="ko-KR" altLang="en-US" dirty="0" err="1"/>
              <a:t>우미</a:t>
            </a:r>
            <a:br>
              <a:rPr lang="en-US" altLang="ko-KR" dirty="0"/>
            </a:br>
            <a:r>
              <a:rPr lang="ko-KR" altLang="en-US" dirty="0"/>
              <a:t>널리 한글을 알릴 수 있는 어플을 제작하는 배우미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한류 콘텐츠를 활용하여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해외거주외국인들에게 한류를 통해 재미있는 한국어 학습이 될 수 있도록 서비스를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10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7007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한국어 소통에 두려움을 갖고 있던 외국인들에게 회화에 대한 자신감을 부여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아이들의 눈높이에 맞는 한글 교육 그림 단어장 제작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12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787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사회가 갖고 있는 사회적 문제를 지적하여 인식한 뒤</a:t>
            </a:r>
            <a:endParaRPr lang="en-US" altLang="ko-KR" dirty="0"/>
          </a:p>
          <a:p>
            <a:r>
              <a:rPr lang="ko-KR" altLang="en-US" dirty="0"/>
              <a:t>그 문제를 해결하기 위한 방안과 저희가 제작한 </a:t>
            </a:r>
            <a:r>
              <a:rPr lang="ko-KR" altLang="en-US" dirty="0" err="1"/>
              <a:t>어플에</a:t>
            </a:r>
            <a:r>
              <a:rPr lang="ko-KR" altLang="en-US" dirty="0"/>
              <a:t> 대한 소개</a:t>
            </a:r>
            <a:endParaRPr lang="en-US" altLang="ko-KR" dirty="0"/>
          </a:p>
          <a:p>
            <a:r>
              <a:rPr lang="ko-KR" altLang="en-US" dirty="0"/>
              <a:t>마지막으로 향후 저희 기업의 목표에 대해 발표하도록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사회적 문제 인식  </a:t>
            </a:r>
            <a:r>
              <a:rPr lang="en-US" altLang="ko-KR" b="1" dirty="0"/>
              <a:t>- </a:t>
            </a:r>
            <a:r>
              <a:rPr lang="ko-KR" altLang="en-US" b="1" dirty="0"/>
              <a:t>인식 재조명을 통한 현 사회의 문제점을 지적한다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해결 방안  </a:t>
            </a:r>
            <a:r>
              <a:rPr lang="en-US" altLang="ko-KR" b="1" dirty="0"/>
              <a:t>- </a:t>
            </a:r>
            <a:r>
              <a:rPr lang="ko-KR" altLang="en-US" b="1" dirty="0"/>
              <a:t>그 문제점을 해결하기 위해 우리가 채택한 방법을 </a:t>
            </a:r>
            <a:r>
              <a:rPr lang="ko-KR" altLang="en-US" b="1" dirty="0" err="1"/>
              <a:t>빌드업</a:t>
            </a:r>
            <a:r>
              <a:rPr lang="ko-KR" altLang="en-US" b="1" dirty="0"/>
              <a:t> 시작</a:t>
            </a:r>
            <a:r>
              <a:rPr lang="en-US" altLang="ko-KR" b="1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아이템 소개  </a:t>
            </a:r>
            <a:r>
              <a:rPr lang="en-US" altLang="ko-KR" b="1" dirty="0"/>
              <a:t>- </a:t>
            </a:r>
            <a:r>
              <a:rPr lang="ko-KR" altLang="en-US" b="1" dirty="0"/>
              <a:t>빌드 업 한 내용을 바탕으로 아이템을 제작한다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r>
              <a:rPr lang="ko-KR" altLang="en-US" b="1" dirty="0"/>
              <a:t>사회적 도움</a:t>
            </a:r>
            <a:r>
              <a:rPr lang="en-US" altLang="ko-KR" b="1" dirty="0"/>
              <a:t>, </a:t>
            </a:r>
            <a:r>
              <a:rPr lang="ko-KR" altLang="en-US" b="1" dirty="0"/>
              <a:t>효과</a:t>
            </a:r>
            <a:r>
              <a:rPr lang="en-US" altLang="ko-KR" b="1" dirty="0"/>
              <a:t>, </a:t>
            </a:r>
            <a:r>
              <a:rPr lang="ko-KR" altLang="en-US" b="1" dirty="0"/>
              <a:t>기능을 언급</a:t>
            </a:r>
            <a:br>
              <a:rPr lang="en-US" altLang="ko-KR" b="1" dirty="0"/>
            </a:br>
            <a:r>
              <a:rPr lang="en-US" altLang="ko-KR" b="1" dirty="0"/>
              <a:t>			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향후 목표  </a:t>
            </a:r>
            <a:r>
              <a:rPr lang="en-US" altLang="ko-KR" b="1" dirty="0"/>
              <a:t>- </a:t>
            </a:r>
            <a:r>
              <a:rPr lang="ko-KR" altLang="en-US" b="1" dirty="0"/>
              <a:t>이 행동들이 불러올 사회적 효과 예상</a:t>
            </a:r>
            <a:r>
              <a:rPr lang="en-US" altLang="ko-KR" b="1" dirty="0"/>
              <a:t>, </a:t>
            </a:r>
            <a:r>
              <a:rPr lang="ko-KR" altLang="en-US" b="1" dirty="0"/>
              <a:t>향후 앞으로의 계획안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r>
              <a:rPr lang="ko-KR" altLang="en-US" b="1" dirty="0"/>
              <a:t>다음 프로젝트 제시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57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외국인 언어문제에 대해서 지적하기 이전에 </a:t>
            </a:r>
            <a:endParaRPr lang="en-US" altLang="ko-KR" dirty="0"/>
          </a:p>
          <a:p>
            <a:r>
              <a:rPr lang="ko-KR" altLang="en-US" dirty="0"/>
              <a:t>현재 우리나라 대한민국에 거주하는 외국인주민들의 증가 추이를 보여주는 그래프를 보시면</a:t>
            </a:r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부터 자료의 </a:t>
            </a:r>
            <a:r>
              <a:rPr lang="en-US" altLang="ko-KR" dirty="0"/>
              <a:t>2017</a:t>
            </a:r>
            <a:r>
              <a:rPr lang="ko-KR" altLang="en-US" dirty="0"/>
              <a:t>년 까지 대한민국에 거주하는 외국인들의 수는 계속하여 증가하고 있으며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천원이였던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년에 비해 최저시급이 </a:t>
            </a:r>
            <a:r>
              <a:rPr lang="en-US" altLang="ko-KR" dirty="0"/>
              <a:t>8,350</a:t>
            </a:r>
            <a:r>
              <a:rPr lang="ko-KR" altLang="en-US" dirty="0"/>
              <a:t>원인 올해</a:t>
            </a:r>
            <a:r>
              <a:rPr lang="en-US" altLang="ko-KR" dirty="0"/>
              <a:t>2019</a:t>
            </a:r>
            <a:r>
              <a:rPr lang="ko-KR" altLang="en-US" dirty="0"/>
              <a:t>년 에는 더욱 더 증가할 것으로 예측이 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5361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 문제를 사회적 문제로 인식하여 삼게 된 이유는 </a:t>
            </a:r>
            <a:endParaRPr lang="en-US" altLang="ko-KR" dirty="0"/>
          </a:p>
          <a:p>
            <a:r>
              <a:rPr lang="ko-KR" altLang="en-US" dirty="0"/>
              <a:t>저희 지역이 계속하여 해결하기 위해 노력하고 있는 문제 중 하나이기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살고있는 시흥시는 안산과 인천 인근의 지역이며 위의 표를 보시면 경기도 내에 외국인 수 </a:t>
            </a:r>
            <a:r>
              <a:rPr lang="en-US" altLang="ko-KR" dirty="0"/>
              <a:t>2</a:t>
            </a:r>
            <a:r>
              <a:rPr lang="ko-KR" altLang="en-US" dirty="0"/>
              <a:t>위인 지역입니다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무시할 수 없는 만큼의 영향력을 가진 사회적 문제로 성장하였으며 </a:t>
            </a:r>
            <a:r>
              <a:rPr lang="ko-KR" altLang="en-US" dirty="0" err="1"/>
              <a:t>오랜시간</a:t>
            </a:r>
            <a:r>
              <a:rPr lang="ko-KR" altLang="en-US" dirty="0"/>
              <a:t> 동안 지역에서 갖고 있던 해결하기 위해 노력하던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72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 거주하는 이민자들은 일상 생활 시 발생하는 소통의 문제를 가장 큰 문제로 뽑았습니다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해결하기 위하여 정부는 </a:t>
            </a:r>
            <a:r>
              <a:rPr lang="en-US" altLang="ko-KR" dirty="0"/>
              <a:t>1997</a:t>
            </a:r>
            <a:r>
              <a:rPr lang="ko-KR" altLang="en-US" dirty="0"/>
              <a:t>년 한국어능력시험을 돌입 하였으나 다양한 문제가 발생하고 시행착오 끝에 </a:t>
            </a:r>
            <a:r>
              <a:rPr lang="en-US" altLang="ko-KR" dirty="0"/>
              <a:t>2014</a:t>
            </a:r>
            <a:r>
              <a:rPr lang="ko-KR" altLang="en-US" dirty="0"/>
              <a:t>년 하반기부터는 단계별로 수준을 나누어 읽기듣기</a:t>
            </a:r>
            <a:r>
              <a:rPr lang="en-US" altLang="ko-KR" dirty="0"/>
              <a:t>, </a:t>
            </a:r>
            <a:r>
              <a:rPr lang="ko-KR" altLang="en-US" dirty="0"/>
              <a:t>읽기듣기쓰기</a:t>
            </a:r>
            <a:r>
              <a:rPr lang="en-US" altLang="ko-KR" dirty="0"/>
              <a:t> </a:t>
            </a:r>
            <a:r>
              <a:rPr lang="ko-KR" altLang="en-US" dirty="0"/>
              <a:t>등 다양한 급수로 분리를 하여 언어문제를 해결하기 위해 노력을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또한 다양한 문제들이 발생하여 제대로 된 순기능을 발휘하지 못하게 되었고</a:t>
            </a:r>
            <a:endParaRPr lang="en-US" altLang="ko-KR" dirty="0"/>
          </a:p>
          <a:p>
            <a:r>
              <a:rPr lang="ko-KR" altLang="en-US" dirty="0"/>
              <a:t>아직까지 취업비자를 발급 받았지만 낮은 수준의 한국어를 갖고 있는 외국인들이 많이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이민같은 경우에는 국가별로 시행되는 것이 다르기 때문에 베트남같은 경우에는 간단한 시험을 통과를 하면 매년 연장을 하기 때문에 낮은 한국어 구사 능력</a:t>
            </a:r>
            <a:br>
              <a:rPr lang="en-US" altLang="ko-KR" dirty="0"/>
            </a:b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그들이 가장 두려워하는 것은 한국인들과 한국어로 대화를 하는 것을 가장 크게 두려워 하기에 그 문제를 해결하기 위해 기초부터 시작하여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TOPIK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들어가는 주로 생활과 관련된 단어와 회화로 어플 내용을 구성하였다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4887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6158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/>
              <a:t>외국인들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아이들이 우리사회의 건강한 구성원으로 성장해 갈 수 있도록 각별한 관심으로 통 큰 지혜를 발휘해 주기를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3032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복지센터에 직접 찾아가는 수고로움을 줄여주며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ko-KR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스마트폰을 통해 학습을 하기 때문에 도서를 통한 학습보다 접근성이 높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스마트폰을 지원 플랫폼으로 설정하였습니다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59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한류 콘텐츠를 활용하여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해외거주외국인들에게 한류를 통해 재미있는 한국어 학습이 될 수 있도록 서비스를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4110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DDC4F-2F60-4330-A889-00F43594AF57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24A24-7D5E-4739-B575-DCE07C847441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2019-02-08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4B60A-4C5B-4E2F-A9F1-384F7ED7AE32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hyperlink" Target="https://pixabay.com/ko/%EB%AA%A8%EB%B0%94%EC%9D%BC-%EC%A0%84%ED%99%94-%EC%8A%A4%EB%A7%88%ED%8A%B8-%ED%8F%B0-%ED%9C%B4%EB%8C%80-%EC%A0%84%ED%99%94-%EC%A0%84%ED%99%94-%EC%95%84%EC%9D%B4%EC%BD%98-%ED%99%94%EB%A9%B4-2468068/" TargetMode="External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.pngtree.com/freepng/globalization-exchange-flat-vector-material_73545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donga.com/392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CB2428-7747-4F27-8AEF-F8A99E47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85" y="2419838"/>
            <a:ext cx="5044030" cy="20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6C18-0A03-4C1C-A02A-23599815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r>
              <a:rPr lang="ko-KR" altLang="en-US" sz="2800" b="1" dirty="0">
                <a:solidFill>
                  <a:schemeClr val="tx1"/>
                </a:solidFill>
              </a:rPr>
              <a:t>한류 콘텐츠 활용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48784A7-36C6-4E5B-9F43-F7CC5D38CC20}"/>
              </a:ext>
            </a:extLst>
          </p:cNvPr>
          <p:cNvGrpSpPr/>
          <p:nvPr/>
        </p:nvGrpSpPr>
        <p:grpSpPr>
          <a:xfrm>
            <a:off x="4082143" y="1491914"/>
            <a:ext cx="4027714" cy="4027714"/>
            <a:chOff x="2068286" y="1600200"/>
            <a:chExt cx="4027714" cy="40277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F39A99E-7A53-4A72-A1F5-66354F073FC6}"/>
                </a:ext>
              </a:extLst>
            </p:cNvPr>
            <p:cNvGrpSpPr/>
            <p:nvPr/>
          </p:nvGrpSpPr>
          <p:grpSpPr>
            <a:xfrm>
              <a:off x="2068286" y="1600200"/>
              <a:ext cx="4027714" cy="4027714"/>
              <a:chOff x="2757261" y="1600200"/>
              <a:chExt cx="4027714" cy="402771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EB936EA-C0E0-4541-97BD-9AC1EDCB088D}"/>
                  </a:ext>
                </a:extLst>
              </p:cNvPr>
              <p:cNvGrpSpPr/>
              <p:nvPr/>
            </p:nvGrpSpPr>
            <p:grpSpPr>
              <a:xfrm>
                <a:off x="2757261" y="1600200"/>
                <a:ext cx="4027714" cy="4027714"/>
                <a:chOff x="3258911" y="1600200"/>
                <a:chExt cx="4027714" cy="402771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59E75D-C176-4D77-B395-EC63720D6135}"/>
                    </a:ext>
                  </a:extLst>
                </p:cNvPr>
                <p:cNvGrpSpPr/>
                <p:nvPr/>
              </p:nvGrpSpPr>
              <p:grpSpPr>
                <a:xfrm>
                  <a:off x="3258911" y="1600200"/>
                  <a:ext cx="4027714" cy="4027714"/>
                  <a:chOff x="2068286" y="1915180"/>
                  <a:chExt cx="4027714" cy="4027714"/>
                </a:xfrm>
              </p:grpSpPr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524C63F-5A2F-4386-9CE0-7E9B1B9A9A41}"/>
                      </a:ext>
                    </a:extLst>
                  </p:cNvPr>
                  <p:cNvGrpSpPr/>
                  <p:nvPr/>
                </p:nvGrpSpPr>
                <p:grpSpPr>
                  <a:xfrm>
                    <a:off x="2068286" y="1915180"/>
                    <a:ext cx="4027714" cy="4027714"/>
                    <a:chOff x="3989161" y="1415143"/>
                    <a:chExt cx="4027714" cy="4027714"/>
                  </a:xfrm>
                </p:grpSpPr>
                <p:pic>
                  <p:nvPicPr>
                    <p:cNvPr id="4" name="그림 3">
                      <a:extLst>
                        <a:ext uri="{FF2B5EF4-FFF2-40B4-BE49-F238E27FC236}">
                          <a16:creationId xmlns:a16="http://schemas.microsoft.com/office/drawing/2014/main" id="{9EF4066E-3F37-43ED-9B83-3ACE0CEBC6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89161" y="1415143"/>
                      <a:ext cx="4027714" cy="402771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8DC291F8-50BE-4F81-9A47-6DA31973DB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172074" y="1974700"/>
                      <a:ext cx="1657351" cy="1130450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noFill/>
                      <a:miter lim="800000"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</p:grpSp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CC5D714B-6B95-4C09-B709-68B65A7086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8046" b="88506" l="9565" r="93043">
                                <a14:foregroundMark x1="23478" y1="14943" x2="70000" y2="67816"/>
                                <a14:foregroundMark x1="78261" y1="24138" x2="71304" y2="71264"/>
                                <a14:foregroundMark x1="85652" y1="18391" x2="78696" y2="82759"/>
                                <a14:foregroundMark x1="78696" y1="82759" x2="78696" y2="82759"/>
                                <a14:foregroundMark x1="10435" y1="18391" x2="20435" y2="89655"/>
                                <a14:foregroundMark x1="93478" y1="18391" x2="93043" y2="79310"/>
                                <a14:foregroundMark x1="5217" y1="19540" x2="9565" y2="83908"/>
                                <a14:foregroundMark x1="9565" y1="83908" x2="9565" y2="83908"/>
                              </a14:backgroundRemoval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33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899" y="3605187"/>
                    <a:ext cx="1895476" cy="170023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3522C64F-B92B-49AE-961F-004BFE6E0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184" b="89796" l="4472" r="95122">
                              <a14:foregroundMark x1="10569" y1="40816" x2="33740" y2="55102"/>
                              <a14:foregroundMark x1="33740" y1="55102" x2="37805" y2="61224"/>
                              <a14:foregroundMark x1="4878" y1="36735" x2="6098" y2="29592"/>
                              <a14:foregroundMark x1="95122" y1="76531" x2="89024" y2="71429"/>
                            </a14:backgroundRemoval>
                          </a14:imgEffect>
                          <a14:imgEffect>
                            <a14:colorTemperature colorTemp="59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41824" y="3354848"/>
                  <a:ext cx="1547812" cy="614079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A7237CF9-4AF9-47D6-A4D6-50535A5FF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184" b="89796" l="4472" r="95122">
                              <a14:foregroundMark x1="10569" y1="40816" x2="33740" y2="55102"/>
                              <a14:foregroundMark x1="33740" y1="55102" x2="37805" y2="61224"/>
                              <a14:foregroundMark x1="4878" y1="36735" x2="6098" y2="29592"/>
                              <a14:foregroundMark x1="95122" y1="76531" x2="89024" y2="71429"/>
                            </a14:backgroundRemoval>
                          </a14:imgEffect>
                          <a14:imgEffect>
                            <a14:colorTemperature colorTemp="59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4537" y="3968927"/>
                  <a:ext cx="1541463" cy="614079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4A2666-3A87-4E42-B896-EB6668262724}"/>
                  </a:ext>
                </a:extLst>
              </p:cNvPr>
              <p:cNvSpPr txBox="1"/>
              <p:nvPr/>
            </p:nvSpPr>
            <p:spPr>
              <a:xfrm>
                <a:off x="4291795" y="352338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불타오르네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ED0FAC-6E50-4371-A6D2-65829024B887}"/>
                  </a:ext>
                </a:extLst>
              </p:cNvPr>
              <p:cNvSpPr txBox="1"/>
              <p:nvPr/>
            </p:nvSpPr>
            <p:spPr>
              <a:xfrm>
                <a:off x="4171567" y="4071174"/>
                <a:ext cx="1194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err="1"/>
                  <a:t>bul</a:t>
                </a:r>
                <a:r>
                  <a:rPr lang="en-US" altLang="ko-KR" sz="1200" b="1" dirty="0"/>
                  <a:t> ta </a:t>
                </a:r>
                <a:r>
                  <a:rPr lang="en-US" altLang="ko-KR" sz="1200" b="1" dirty="0" err="1"/>
                  <a:t>oo</a:t>
                </a:r>
                <a:r>
                  <a:rPr lang="en-US" altLang="ko-KR" sz="1200" b="1" dirty="0"/>
                  <a:t> </a:t>
                </a:r>
                <a:r>
                  <a:rPr lang="en-US" altLang="ko-KR" sz="1200" b="1" dirty="0" err="1"/>
                  <a:t>ui</a:t>
                </a:r>
                <a:r>
                  <a:rPr lang="en-US" altLang="ko-KR" sz="1200" b="1" dirty="0"/>
                  <a:t> ne</a:t>
                </a:r>
              </a:p>
              <a:p>
                <a:pPr algn="ctr"/>
                <a:r>
                  <a:rPr lang="en-US" altLang="ko-KR" sz="1200" b="1" dirty="0" err="1"/>
                  <a:t>bùng</a:t>
                </a:r>
                <a:r>
                  <a:rPr lang="en-US" altLang="ko-KR" sz="1200" b="1" dirty="0"/>
                  <a:t> </a:t>
                </a:r>
                <a:r>
                  <a:rPr lang="en-US" altLang="ko-KR" sz="1200" b="1" dirty="0" err="1"/>
                  <a:t>cháy</a:t>
                </a:r>
                <a:endParaRPr lang="ko-KR" altLang="en-US" sz="1200" b="1" dirty="0"/>
              </a:p>
            </p:txBody>
          </p:sp>
        </p:grpSp>
        <p:sp>
          <p:nvSpPr>
            <p:cNvPr id="24" name="순서도: 추출 23">
              <a:extLst>
                <a:ext uri="{FF2B5EF4-FFF2-40B4-BE49-F238E27FC236}">
                  <a16:creationId xmlns:a16="http://schemas.microsoft.com/office/drawing/2014/main" id="{06737E84-708A-481D-8782-2E7D39DA42A2}"/>
                </a:ext>
              </a:extLst>
            </p:cNvPr>
            <p:cNvSpPr/>
            <p:nvPr/>
          </p:nvSpPr>
          <p:spPr>
            <a:xfrm rot="5400000">
              <a:off x="3886993" y="2573833"/>
              <a:ext cx="495300" cy="339902"/>
            </a:xfrm>
            <a:prstGeom prst="flowChartExtra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875F3F-6860-4485-8277-C9E4BF72712A}"/>
              </a:ext>
            </a:extLst>
          </p:cNvPr>
          <p:cNvSpPr txBox="1"/>
          <p:nvPr/>
        </p:nvSpPr>
        <p:spPr>
          <a:xfrm>
            <a:off x="2798865" y="5688167"/>
            <a:ext cx="6699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K-pop, </a:t>
            </a:r>
            <a:r>
              <a:rPr lang="ko-KR" altLang="en-US" sz="2000" b="1" dirty="0"/>
              <a:t>드라마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한식 등 한류 콘텐츠를 활용한 </a:t>
            </a:r>
            <a:r>
              <a:rPr lang="ko-KR" altLang="en-US" sz="2000" b="1" dirty="0">
                <a:latin typeface="맑은 고딕" panose="020B0503020000020004" pitchFamily="50" charset="-127"/>
              </a:rPr>
              <a:t>서비스 제공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07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B4B8-920B-4E8D-8FDC-63017176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아이템 소개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04058E-2C04-4547-8F01-4691E433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70" y="1880359"/>
            <a:ext cx="7975060" cy="424205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A46A09-B4FA-4770-8B0E-A4A0EF14A893}"/>
              </a:ext>
            </a:extLst>
          </p:cNvPr>
          <p:cNvGrpSpPr/>
          <p:nvPr/>
        </p:nvGrpSpPr>
        <p:grpSpPr>
          <a:xfrm>
            <a:off x="1367242" y="533400"/>
            <a:ext cx="4641209" cy="3853774"/>
            <a:chOff x="1367242" y="533400"/>
            <a:chExt cx="4641209" cy="385377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7BCFA8-3E01-4E7F-AD83-AD941177E7A8}"/>
                </a:ext>
              </a:extLst>
            </p:cNvPr>
            <p:cNvSpPr/>
            <p:nvPr/>
          </p:nvSpPr>
          <p:spPr>
            <a:xfrm>
              <a:off x="3356042" y="1600200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B166397-8021-483A-B806-FB45055B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242" y="533400"/>
              <a:ext cx="2181225" cy="28956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97153F-A004-4F03-B854-643B921AE865}"/>
              </a:ext>
            </a:extLst>
          </p:cNvPr>
          <p:cNvGrpSpPr/>
          <p:nvPr/>
        </p:nvGrpSpPr>
        <p:grpSpPr>
          <a:xfrm>
            <a:off x="6523612" y="2465060"/>
            <a:ext cx="4660055" cy="3838463"/>
            <a:chOff x="6523612" y="2465060"/>
            <a:chExt cx="4660055" cy="38384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81FF07B-2AD5-4BB7-A6C7-891DA9845881}"/>
                </a:ext>
              </a:extLst>
            </p:cNvPr>
            <p:cNvSpPr/>
            <p:nvPr/>
          </p:nvSpPr>
          <p:spPr>
            <a:xfrm>
              <a:off x="6523612" y="3516549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007D5D-9A0F-4D59-A229-9DA0C14C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3392" y="2465060"/>
              <a:ext cx="2200275" cy="28765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1A5F58-060B-4E99-AD4A-6C63F5B75649}"/>
              </a:ext>
            </a:extLst>
          </p:cNvPr>
          <p:cNvGrpSpPr/>
          <p:nvPr/>
        </p:nvGrpSpPr>
        <p:grpSpPr>
          <a:xfrm>
            <a:off x="1261505" y="3857360"/>
            <a:ext cx="4746946" cy="2979637"/>
            <a:chOff x="1261505" y="3857360"/>
            <a:chExt cx="4746946" cy="297963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9F88A2-324C-4FDE-A576-F22659DE5A78}"/>
                </a:ext>
              </a:extLst>
            </p:cNvPr>
            <p:cNvSpPr/>
            <p:nvPr/>
          </p:nvSpPr>
          <p:spPr>
            <a:xfrm>
              <a:off x="3356042" y="4050023"/>
              <a:ext cx="2652409" cy="2786974"/>
            </a:xfrm>
            <a:prstGeom prst="ellipse">
              <a:avLst/>
            </a:prstGeom>
            <a:solidFill>
              <a:srgbClr val="F1B851">
                <a:alpha val="27000"/>
              </a:srgbClr>
            </a:solidFill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C649C1E-0BFB-42B3-A3C8-B3467081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505" y="3857360"/>
              <a:ext cx="220027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8590-D843-43CF-9CE5-44DCEC8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향후 목표 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662B39-D99A-4744-8EB2-EC8CD8209BA8}"/>
              </a:ext>
            </a:extLst>
          </p:cNvPr>
          <p:cNvGrpSpPr/>
          <p:nvPr/>
        </p:nvGrpSpPr>
        <p:grpSpPr>
          <a:xfrm>
            <a:off x="1385887" y="1600200"/>
            <a:ext cx="9420225" cy="4230688"/>
            <a:chOff x="1385887" y="1600200"/>
            <a:chExt cx="9420225" cy="4230688"/>
          </a:xfrm>
        </p:grpSpPr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CC7BE7B0-EDFC-4C14-A61F-92E343AE97E3}"/>
                </a:ext>
              </a:extLst>
            </p:cNvPr>
            <p:cNvSpPr/>
            <p:nvPr/>
          </p:nvSpPr>
          <p:spPr>
            <a:xfrm>
              <a:off x="1385887" y="1600200"/>
              <a:ext cx="9420225" cy="1168689"/>
            </a:xfrm>
            <a:prstGeom prst="flowChartInputOutput">
              <a:avLst/>
            </a:prstGeom>
            <a:gradFill>
              <a:gsLst>
                <a:gs pos="50000">
                  <a:srgbClr val="4C4E53"/>
                </a:gs>
                <a:gs pos="76000">
                  <a:schemeClr val="bg2">
                    <a:tint val="90000"/>
                    <a:shade val="90000"/>
                    <a:satMod val="200000"/>
                  </a:schemeClr>
                </a:gs>
                <a:gs pos="92000">
                  <a:schemeClr val="bg2">
                    <a:tint val="90000"/>
                    <a:shade val="70000"/>
                    <a:satMod val="2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외국인 주민들의 언어 소통 문제 해결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21BD50-471F-4465-A7D8-CAAC6141B1C8}"/>
                </a:ext>
              </a:extLst>
            </p:cNvPr>
            <p:cNvGrpSpPr/>
            <p:nvPr/>
          </p:nvGrpSpPr>
          <p:grpSpPr>
            <a:xfrm>
              <a:off x="1385887" y="4662199"/>
              <a:ext cx="9420225" cy="1168689"/>
              <a:chOff x="1649081" y="3765400"/>
              <a:chExt cx="9420225" cy="1168689"/>
            </a:xfrm>
          </p:grpSpPr>
          <p:sp>
            <p:nvSpPr>
              <p:cNvPr id="13" name="순서도: 데이터 12">
                <a:extLst>
                  <a:ext uri="{FF2B5EF4-FFF2-40B4-BE49-F238E27FC236}">
                    <a16:creationId xmlns:a16="http://schemas.microsoft.com/office/drawing/2014/main" id="{8FD15649-F2C8-42B9-A9A2-A1FA29AD10C5}"/>
                  </a:ext>
                </a:extLst>
              </p:cNvPr>
              <p:cNvSpPr/>
              <p:nvPr/>
            </p:nvSpPr>
            <p:spPr>
              <a:xfrm>
                <a:off x="1649081" y="3765400"/>
                <a:ext cx="9420225" cy="1168689"/>
              </a:xfrm>
              <a:prstGeom prst="flowChartInputOutput">
                <a:avLst/>
              </a:prstGeom>
              <a:gradFill>
                <a:gsLst>
                  <a:gs pos="50000">
                    <a:srgbClr val="4C4E53"/>
                  </a:gs>
                  <a:gs pos="76000">
                    <a:schemeClr val="bg2">
                      <a:tint val="90000"/>
                      <a:shade val="90000"/>
                      <a:satMod val="200000"/>
                    </a:schemeClr>
                  </a:gs>
                  <a:gs pos="92000">
                    <a:schemeClr val="bg2">
                      <a:tint val="90000"/>
                      <a:shade val="70000"/>
                      <a:satMod val="2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아이들의 눈높이에 맞는 </a:t>
                </a:r>
                <a:br>
                  <a:rPr lang="en-US" altLang="ko-KR" dirty="0">
                    <a:solidFill>
                      <a:schemeClr val="bg1"/>
                    </a:solidFill>
                  </a:rPr>
                </a:br>
                <a:r>
                  <a:rPr lang="ko-KR" altLang="en-US" dirty="0">
                    <a:solidFill>
                      <a:schemeClr val="bg1"/>
                    </a:solidFill>
                  </a:rPr>
                  <a:t>한글 교육 그림 단어장 제작</a:t>
                </a:r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6B3B752-5E0B-47C3-B0D2-9B2B6732BCEB}"/>
                  </a:ext>
                </a:extLst>
              </p:cNvPr>
              <p:cNvGrpSpPr/>
              <p:nvPr/>
            </p:nvGrpSpPr>
            <p:grpSpPr>
              <a:xfrm>
                <a:off x="7820025" y="3835678"/>
                <a:ext cx="1476376" cy="1028131"/>
                <a:chOff x="3239850" y="2062462"/>
                <a:chExt cx="4443390" cy="2925480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948AC069-7655-4CAF-9AD5-026DD406C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6702" y="2062462"/>
                  <a:ext cx="1366538" cy="1366538"/>
                </a:xfrm>
                <a:prstGeom prst="rect">
                  <a:avLst/>
                </a:prstGeom>
              </p:spPr>
            </p:pic>
            <p:pic>
              <p:nvPicPr>
                <p:cNvPr id="16" name="그림 15" descr="벡터그래픽이(가) 표시된 사진&#10;&#10;자동 생성된 설명">
                  <a:extLst>
                    <a:ext uri="{FF2B5EF4-FFF2-40B4-BE49-F238E27FC236}">
                      <a16:creationId xmlns:a16="http://schemas.microsoft.com/office/drawing/2014/main" id="{32B3DF74-BE32-4900-8DF6-1D1F4BA2B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9850" y="3621403"/>
                  <a:ext cx="1366539" cy="1366539"/>
                </a:xfrm>
                <a:prstGeom prst="rect">
                  <a:avLst/>
                </a:prstGeom>
              </p:spPr>
            </p:pic>
            <p:pic>
              <p:nvPicPr>
                <p:cNvPr id="17" name="그림 16" descr="우산, 액세서리이(가) 표시된 사진&#10;&#10;자동 생성된 설명">
                  <a:extLst>
                    <a:ext uri="{FF2B5EF4-FFF2-40B4-BE49-F238E27FC236}">
                      <a16:creationId xmlns:a16="http://schemas.microsoft.com/office/drawing/2014/main" id="{1A2B71E0-5A14-4500-92BB-559C17164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5687" y="2080964"/>
                  <a:ext cx="1366539" cy="1366539"/>
                </a:xfrm>
                <a:prstGeom prst="rect">
                  <a:avLst/>
                </a:prstGeom>
              </p:spPr>
            </p:pic>
            <p:pic>
              <p:nvPicPr>
                <p:cNvPr id="18" name="그림 17" descr="조류이(가) 표시된 사진&#10;&#10;자동 생성된 설명">
                  <a:extLst>
                    <a:ext uri="{FF2B5EF4-FFF2-40B4-BE49-F238E27FC236}">
                      <a16:creationId xmlns:a16="http://schemas.microsoft.com/office/drawing/2014/main" id="{CDCFF6C8-8F78-438B-96FC-AB03C82E3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9262" y="2080964"/>
                  <a:ext cx="1366539" cy="1366539"/>
                </a:xfrm>
                <a:prstGeom prst="rect">
                  <a:avLst/>
                </a:prstGeom>
              </p:spPr>
            </p:pic>
            <p:pic>
              <p:nvPicPr>
                <p:cNvPr id="19" name="그림 18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077B4FB9-0B93-45BC-B1C3-F5DD7331AF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5688" y="3621403"/>
                  <a:ext cx="1366538" cy="1366538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C7848229-6865-4DFB-945C-42CE3055C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16702" y="3621403"/>
                  <a:ext cx="1366538" cy="1366538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63B68FC-48E5-45FD-9D50-77D786941FCD}"/>
                </a:ext>
              </a:extLst>
            </p:cNvPr>
            <p:cNvSpPr/>
            <p:nvPr/>
          </p:nvSpPr>
          <p:spPr>
            <a:xfrm>
              <a:off x="1385887" y="3131199"/>
              <a:ext cx="9420225" cy="1168689"/>
            </a:xfrm>
            <a:prstGeom prst="flowChartInputOutput">
              <a:avLst/>
            </a:prstGeom>
            <a:gradFill>
              <a:gsLst>
                <a:gs pos="50000">
                  <a:srgbClr val="4C4E53"/>
                </a:gs>
                <a:gs pos="76000">
                  <a:schemeClr val="bg2">
                    <a:tint val="90000"/>
                    <a:shade val="90000"/>
                    <a:satMod val="200000"/>
                  </a:schemeClr>
                </a:gs>
                <a:gs pos="92000">
                  <a:schemeClr val="bg2">
                    <a:tint val="90000"/>
                    <a:shade val="70000"/>
                    <a:satMod val="2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해외 거주 외국인들에게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한류 콘텐츠를 활용하여 한국어 교육 콘텐츠 제작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9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DF7C-C278-47AB-94BE-726D9376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3CAFA-642E-4956-9AF2-FE3B0D1D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8300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사회적 문제 인식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해결 방안 및 아이템 소개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향후 목표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96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9518-42EE-4D94-9C69-4F6B72AA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id="{EB2663D9-D6A3-4F70-A053-674A7FCD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7694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3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18EF072-4D42-4595-A6DD-23232706B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33671"/>
              </p:ext>
            </p:extLst>
          </p:nvPr>
        </p:nvGraphicFramePr>
        <p:xfrm>
          <a:off x="3072910" y="1600200"/>
          <a:ext cx="6720884" cy="475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BCE5BDE-D3C9-43C4-8F4B-D08C948C1D40}"/>
              </a:ext>
            </a:extLst>
          </p:cNvPr>
          <p:cNvSpPr/>
          <p:nvPr/>
        </p:nvSpPr>
        <p:spPr>
          <a:xfrm>
            <a:off x="1624436" y="1867711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경기도 외국인 거주자현황 </a:t>
            </a:r>
            <a:br>
              <a:rPr lang="en-US" altLang="ko-KR" b="1" dirty="0"/>
            </a:br>
            <a:r>
              <a:rPr lang="en-US" altLang="ko-KR" b="1" dirty="0"/>
              <a:t>(54</a:t>
            </a:r>
            <a:r>
              <a:rPr lang="ko-KR" altLang="en-US" b="1" dirty="0"/>
              <a:t>만</a:t>
            </a:r>
            <a:r>
              <a:rPr lang="en-US" altLang="ko-KR" b="1" dirty="0"/>
              <a:t>9503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89D2729-D717-439C-8F89-B8ABEC24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E03B-3F96-42A1-ABF4-980BF460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5980C0F-168C-42A2-8F00-9DA4635CB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289264"/>
              </p:ext>
            </p:extLst>
          </p:nvPr>
        </p:nvGraphicFramePr>
        <p:xfrm>
          <a:off x="171058" y="1632857"/>
          <a:ext cx="745252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FADA1E-71A0-47C2-A9D3-11027F1E1C04}"/>
              </a:ext>
            </a:extLst>
          </p:cNvPr>
          <p:cNvSpPr/>
          <p:nvPr/>
        </p:nvSpPr>
        <p:spPr>
          <a:xfrm>
            <a:off x="7931743" y="2514486"/>
            <a:ext cx="3474028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2014</a:t>
            </a:r>
            <a:r>
              <a:rPr lang="ko-KR" altLang="en-US" dirty="0"/>
              <a:t>년도 이후 시험 난이도 상향 </a:t>
            </a:r>
            <a:br>
              <a:rPr lang="en-US" altLang="ko-KR" dirty="0"/>
            </a:b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D44EA1-4282-45A1-8FF0-9E5C8908D9C7}"/>
              </a:ext>
            </a:extLst>
          </p:cNvPr>
          <p:cNvGrpSpPr/>
          <p:nvPr/>
        </p:nvGrpSpPr>
        <p:grpSpPr>
          <a:xfrm>
            <a:off x="7551316" y="3418541"/>
            <a:ext cx="4076757" cy="1860229"/>
            <a:chOff x="7551316" y="3418541"/>
            <a:chExt cx="4076757" cy="1860229"/>
          </a:xfrm>
        </p:grpSpPr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AD4B3884-49D0-4441-93CD-E6720CDE7CEF}"/>
                </a:ext>
              </a:extLst>
            </p:cNvPr>
            <p:cNvSpPr/>
            <p:nvPr/>
          </p:nvSpPr>
          <p:spPr>
            <a:xfrm>
              <a:off x="9210433" y="3418541"/>
              <a:ext cx="643094" cy="954593"/>
            </a:xfrm>
            <a:prstGeom prst="downArrow">
              <a:avLst/>
            </a:prstGeom>
            <a:solidFill>
              <a:srgbClr val="F1B85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45C6E8-E482-47EB-821C-A1D6B14F48EA}"/>
                </a:ext>
              </a:extLst>
            </p:cNvPr>
            <p:cNvSpPr/>
            <p:nvPr/>
          </p:nvSpPr>
          <p:spPr>
            <a:xfrm>
              <a:off x="7551316" y="4540106"/>
              <a:ext cx="407675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/>
                <a:t>대부분의 외국인들이 발급받는 </a:t>
              </a:r>
              <a:r>
                <a:rPr lang="en-US" altLang="ko-KR" dirty="0"/>
                <a:t>E9</a:t>
              </a:r>
              <a:r>
                <a:rPr lang="ko-KR" altLang="en-US" dirty="0"/>
                <a:t>비자</a:t>
              </a:r>
              <a:br>
                <a:rPr lang="en-US" altLang="ko-KR" dirty="0"/>
              </a:br>
              <a:r>
                <a:rPr lang="ko-KR" altLang="en-US" sz="2400" b="1" dirty="0"/>
                <a:t>한국어 수준 낮음</a:t>
              </a:r>
              <a:endParaRPr lang="ko-KR" alt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46E87D-61C2-409F-8D74-EBC2AC433A49}"/>
              </a:ext>
            </a:extLst>
          </p:cNvPr>
          <p:cNvGrpSpPr/>
          <p:nvPr/>
        </p:nvGrpSpPr>
        <p:grpSpPr>
          <a:xfrm>
            <a:off x="2145472" y="1600200"/>
            <a:ext cx="8769780" cy="4420795"/>
            <a:chOff x="2145472" y="1600200"/>
            <a:chExt cx="8769780" cy="44207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02880C-6E62-4779-848C-49E3A895F5D1}"/>
                </a:ext>
              </a:extLst>
            </p:cNvPr>
            <p:cNvGrpSpPr/>
            <p:nvPr/>
          </p:nvGrpSpPr>
          <p:grpSpPr>
            <a:xfrm>
              <a:off x="2145472" y="1600200"/>
              <a:ext cx="8769780" cy="4420795"/>
              <a:chOff x="4179381" y="1644698"/>
              <a:chExt cx="8769780" cy="442079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A321913-048F-4F99-B978-7C66598A9DD7}"/>
                  </a:ext>
                </a:extLst>
              </p:cNvPr>
              <p:cNvSpPr/>
              <p:nvPr/>
            </p:nvSpPr>
            <p:spPr>
              <a:xfrm>
                <a:off x="10398463" y="2885487"/>
                <a:ext cx="2550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하지만 </a:t>
                </a:r>
                <a:r>
                  <a:rPr lang="ko-KR" altLang="en-US" sz="2400" b="1" dirty="0"/>
                  <a:t>순기능 못함</a:t>
                </a:r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B936B3C-D109-4A5F-A222-2C6BF6D6A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381" y="1644698"/>
                <a:ext cx="4246606" cy="4420795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24E657-2CEC-4A09-A792-8D27385681DC}"/>
                </a:ext>
              </a:extLst>
            </p:cNvPr>
            <p:cNvSpPr txBox="1"/>
            <p:nvPr/>
          </p:nvSpPr>
          <p:spPr>
            <a:xfrm>
              <a:off x="2416345" y="4540106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애매한 교육서적 및 가짜 시험지 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9518-42EE-4D94-9C69-4F6B72AA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해외 거주 외국인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D5876-D208-40B5-B128-8B7C141B7014}"/>
              </a:ext>
            </a:extLst>
          </p:cNvPr>
          <p:cNvSpPr txBox="1"/>
          <p:nvPr/>
        </p:nvSpPr>
        <p:spPr>
          <a:xfrm>
            <a:off x="820384" y="2519049"/>
            <a:ext cx="765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58BD745-6077-4C97-BE10-8AC1C142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050" y="2519049"/>
            <a:ext cx="4838700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F74981-B4D6-4AE2-A71F-7C827804C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2519049"/>
            <a:ext cx="2857500" cy="246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37CFA6-12F0-4948-953F-96905C962888}"/>
              </a:ext>
            </a:extLst>
          </p:cNvPr>
          <p:cNvGrpSpPr/>
          <p:nvPr/>
        </p:nvGrpSpPr>
        <p:grpSpPr>
          <a:xfrm>
            <a:off x="3990975" y="5477633"/>
            <a:ext cx="4210049" cy="485148"/>
            <a:chOff x="6886575" y="5477633"/>
            <a:chExt cx="4210049" cy="4851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373F5E-8319-447D-AA84-02E141D4D87A}"/>
                </a:ext>
              </a:extLst>
            </p:cNvPr>
            <p:cNvSpPr txBox="1"/>
            <p:nvPr/>
          </p:nvSpPr>
          <p:spPr>
            <a:xfrm>
              <a:off x="6886575" y="5535541"/>
              <a:ext cx="399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한류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및 한국 문화에 대한 관심도 증가</a:t>
              </a:r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D2A97025-35F3-40F4-8610-AB7344601986}"/>
                </a:ext>
              </a:extLst>
            </p:cNvPr>
            <p:cNvSpPr/>
            <p:nvPr/>
          </p:nvSpPr>
          <p:spPr>
            <a:xfrm>
              <a:off x="10801349" y="5477633"/>
              <a:ext cx="295275" cy="485148"/>
            </a:xfrm>
            <a:prstGeom prst="up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0046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28D30-1B2F-40C0-ACC2-6D7C5D85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소셜 미션</a:t>
            </a:r>
            <a:endParaRPr lang="ko-KR" altLang="en-US" dirty="0"/>
          </a:p>
        </p:txBody>
      </p:sp>
      <p:pic>
        <p:nvPicPr>
          <p:cNvPr id="8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6E02FC-07BF-412F-95AB-2B256529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" y="1547703"/>
            <a:ext cx="11148391" cy="49013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69110-80FC-442B-A241-69FD9DF0E679}"/>
              </a:ext>
            </a:extLst>
          </p:cNvPr>
          <p:cNvSpPr txBox="1"/>
          <p:nvPr/>
        </p:nvSpPr>
        <p:spPr>
          <a:xfrm>
            <a:off x="1508874" y="3239812"/>
            <a:ext cx="9174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외국인들의 한국어 소통으로 인한 </a:t>
            </a:r>
            <a:br>
              <a:rPr lang="en-US" altLang="ko-KR" sz="3200" b="1" dirty="0"/>
            </a:br>
            <a:endParaRPr lang="en-US" altLang="ko-KR" sz="3200" b="1" dirty="0"/>
          </a:p>
          <a:p>
            <a:pPr algn="ctr"/>
            <a:r>
              <a:rPr lang="ko-KR" altLang="en-US" sz="3200" b="1" dirty="0"/>
              <a:t>사회 활동 단절 문제 해결 및 삶의 질 향상 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7953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6C18-0A03-4C1C-A02A-23599815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r>
              <a:rPr lang="ko-KR" altLang="en-US" sz="2800" b="1" dirty="0">
                <a:solidFill>
                  <a:schemeClr val="tx1"/>
                </a:solidFill>
              </a:rPr>
              <a:t>플랫폼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51A9A2C-8340-465B-8512-383C0FB26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6430" y="1795409"/>
            <a:ext cx="7879139" cy="4525963"/>
          </a:xfrm>
          <a:prstGeom prst="rect">
            <a:avLst/>
          </a:prstGeom>
        </p:spPr>
      </p:pic>
      <p:pic>
        <p:nvPicPr>
          <p:cNvPr id="6" name="그림 5" descr="모니터, 휴대폰, 전화, 실내이(가) 표시된 사진&#10;&#10;자동 생성된 설명">
            <a:extLst>
              <a:ext uri="{FF2B5EF4-FFF2-40B4-BE49-F238E27FC236}">
                <a16:creationId xmlns:a16="http://schemas.microsoft.com/office/drawing/2014/main" id="{B918065C-5561-4145-8119-900A9BB3C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26" b="95804" l="10000" r="90000">
                        <a14:foregroundMark x1="54286" y1="7459" x2="66250" y2="11888"/>
                        <a14:foregroundMark x1="44643" y1="89044" x2="49821" y2="9580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36629" y="1795409"/>
            <a:ext cx="6163013" cy="47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6C18-0A03-4C1C-A02A-23599815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r>
              <a:rPr lang="ko-KR" altLang="en-US" sz="2800" b="1" dirty="0">
                <a:solidFill>
                  <a:schemeClr val="tx1"/>
                </a:solidFill>
              </a:rPr>
              <a:t>한류 콘텐츠 활용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D2BF6-7454-488F-8A4C-9B992DA3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98" y="1666875"/>
            <a:ext cx="3548063" cy="246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5E24D6-E5C6-424B-9829-3E7BA9AC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210" y="4710439"/>
            <a:ext cx="3299226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291F8-50BE-4F81-9A47-6DA31973D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589" y="1828800"/>
            <a:ext cx="5227621" cy="2633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357795-DDB9-4A37-A407-82FD09F298A4}"/>
              </a:ext>
            </a:extLst>
          </p:cNvPr>
          <p:cNvSpPr txBox="1"/>
          <p:nvPr/>
        </p:nvSpPr>
        <p:spPr>
          <a:xfrm>
            <a:off x="3454603" y="4538662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K-POP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B7105-AED4-41B7-ABAD-1909EB08AE1A}"/>
              </a:ext>
            </a:extLst>
          </p:cNvPr>
          <p:cNvSpPr txBox="1"/>
          <p:nvPr/>
        </p:nvSpPr>
        <p:spPr>
          <a:xfrm>
            <a:off x="8682225" y="42005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드라마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58D2D-9CF9-4C27-81DC-47FE5833646E}"/>
              </a:ext>
            </a:extLst>
          </p:cNvPr>
          <p:cNvSpPr txBox="1"/>
          <p:nvPr/>
        </p:nvSpPr>
        <p:spPr>
          <a:xfrm>
            <a:off x="5825399" y="53533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236020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1887</TotalTime>
  <Words>449</Words>
  <Application>Microsoft Office PowerPoint</Application>
  <PresentationFormat>와이드스크린</PresentationFormat>
  <Paragraphs>88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Courier New</vt:lpstr>
      <vt:lpstr>Palatino Linotype</vt:lpstr>
      <vt:lpstr>회사 배경 프레젠테이션</vt:lpstr>
      <vt:lpstr>PowerPoint 프레젠테이션</vt:lpstr>
      <vt:lpstr>Contents</vt:lpstr>
      <vt:lpstr>사회적 문제 인식 국내 거주 외국인</vt:lpstr>
      <vt:lpstr>사회적 문제 인식 국내 거주 외국인</vt:lpstr>
      <vt:lpstr>사회적 문제 인식 국내 거주 외국인</vt:lpstr>
      <vt:lpstr>사회적 문제 인식 해외 거주 외국인</vt:lpstr>
      <vt:lpstr>사회적 문제 인식 소셜 미션</vt:lpstr>
      <vt:lpstr>해결 방안 플랫폼 설정</vt:lpstr>
      <vt:lpstr>해결 방안 한류 콘텐츠 활용</vt:lpstr>
      <vt:lpstr>해결 방안 한류 콘텐츠 활용</vt:lpstr>
      <vt:lpstr>해결 방안 아이템 소개</vt:lpstr>
      <vt:lpstr>향후 목표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회의 제목</dc:title>
  <dc:creator>박병근</dc:creator>
  <cp:lastModifiedBy>병근</cp:lastModifiedBy>
  <cp:revision>58</cp:revision>
  <dcterms:created xsi:type="dcterms:W3CDTF">2019-02-02T02:06:04Z</dcterms:created>
  <dcterms:modified xsi:type="dcterms:W3CDTF">2019-02-08T07:20:37Z</dcterms:modified>
</cp:coreProperties>
</file>