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2" r:id="rId5"/>
    <p:sldId id="263" r:id="rId6"/>
    <p:sldId id="265" r:id="rId7"/>
    <p:sldId id="260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C9C9"/>
    <a:srgbClr val="AAC0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48" y="6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8757-A495-4D22-A2BD-7769B2AEEEC5}" type="datetimeFigureOut">
              <a:rPr lang="ko-KR" altLang="en-US" smtClean="0"/>
              <a:t>2019-01-21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EB6-0986-4AB0-B650-011C8A01D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6124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8757-A495-4D22-A2BD-7769B2AEEEC5}" type="datetimeFigureOut">
              <a:rPr lang="ko-KR" altLang="en-US" smtClean="0"/>
              <a:t>2019-01-21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EB6-0986-4AB0-B650-011C8A01D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641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8757-A495-4D22-A2BD-7769B2AEEEC5}" type="datetimeFigureOut">
              <a:rPr lang="ko-KR" altLang="en-US" smtClean="0"/>
              <a:t>2019-01-21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EB6-0986-4AB0-B650-011C8A01D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9380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047850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8757-A495-4D22-A2BD-7769B2AEEEC5}" type="datetimeFigureOut">
              <a:rPr lang="ko-KR" altLang="en-US" smtClean="0"/>
              <a:t>2019-01-21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EB6-0986-4AB0-B650-011C8A01D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148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8757-A495-4D22-A2BD-7769B2AEEEC5}" type="datetimeFigureOut">
              <a:rPr lang="ko-KR" altLang="en-US" smtClean="0"/>
              <a:t>2019-01-21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EB6-0986-4AB0-B650-011C8A01D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348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8757-A495-4D22-A2BD-7769B2AEEEC5}" type="datetimeFigureOut">
              <a:rPr lang="ko-KR" altLang="en-US" smtClean="0"/>
              <a:t>2019-01-21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EB6-0986-4AB0-B650-011C8A01D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877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8757-A495-4D22-A2BD-7769B2AEEEC5}" type="datetimeFigureOut">
              <a:rPr lang="ko-KR" altLang="en-US" smtClean="0"/>
              <a:t>2019-01-21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EB6-0986-4AB0-B650-011C8A01D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763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8757-A495-4D22-A2BD-7769B2AEEEC5}" type="datetimeFigureOut">
              <a:rPr lang="ko-KR" altLang="en-US" smtClean="0"/>
              <a:t>2019-01-21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EB6-0986-4AB0-B650-011C8A01D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56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8757-A495-4D22-A2BD-7769B2AEEEC5}" type="datetimeFigureOut">
              <a:rPr lang="ko-KR" altLang="en-US" smtClean="0"/>
              <a:t>2019-01-21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EB6-0986-4AB0-B650-011C8A01D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6084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8757-A495-4D22-A2BD-7769B2AEEEC5}" type="datetimeFigureOut">
              <a:rPr lang="ko-KR" altLang="en-US" smtClean="0"/>
              <a:t>2019-01-21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EB6-0986-4AB0-B650-011C8A01D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362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48757-A495-4D22-A2BD-7769B2AEEEC5}" type="datetimeFigureOut">
              <a:rPr lang="ko-KR" altLang="en-US" smtClean="0"/>
              <a:t>2019-01-21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86EB6-0986-4AB0-B650-011C8A01D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482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jpe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52575" y="1569760"/>
            <a:ext cx="9144000" cy="2387600"/>
          </a:xfrm>
        </p:spPr>
        <p:txBody>
          <a:bodyPr>
            <a:normAutofit/>
          </a:bodyPr>
          <a:lstStyle/>
          <a:p>
            <a:r>
              <a:rPr lang="ko-KR" altLang="en-US" sz="7200" b="1" spc="600" dirty="0">
                <a:solidFill>
                  <a:schemeClr val="bg1"/>
                </a:solidFill>
                <a:latin typeface="Open Sans Light" panose="020B0306030504020204"/>
                <a:ea typeface="나눔스퀘어 ExtraBold" panose="020B0600000101010101" pitchFamily="50" charset="-127"/>
              </a:rPr>
              <a:t>현장실습 중간 발표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08386" y="1914473"/>
            <a:ext cx="9144000" cy="493712"/>
          </a:xfrm>
        </p:spPr>
        <p:txBody>
          <a:bodyPr/>
          <a:lstStyle/>
          <a:p>
            <a:r>
              <a:rPr lang="en-US" altLang="ko-KR" b="1" dirty="0">
                <a:solidFill>
                  <a:schemeClr val="bg1"/>
                </a:solidFill>
                <a:latin typeface="Open Sans Light" panose="020B0306030504020204"/>
              </a:rPr>
              <a:t>2018</a:t>
            </a:r>
            <a:r>
              <a:rPr lang="ko-KR" altLang="en-US" b="1" dirty="0">
                <a:solidFill>
                  <a:schemeClr val="bg1"/>
                </a:solidFill>
                <a:latin typeface="Open Sans Light" panose="020B0306030504020204"/>
              </a:rPr>
              <a:t>년 동계 방학</a:t>
            </a:r>
          </a:p>
        </p:txBody>
      </p:sp>
      <p:sp>
        <p:nvSpPr>
          <p:cNvPr id="6" name="부제목 2"/>
          <p:cNvSpPr txBox="1">
            <a:spLocks/>
          </p:cNvSpPr>
          <p:nvPr/>
        </p:nvSpPr>
        <p:spPr>
          <a:xfrm>
            <a:off x="371474" y="363538"/>
            <a:ext cx="3822154" cy="493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800" b="1" dirty="0">
                <a:solidFill>
                  <a:schemeClr val="bg1">
                    <a:lumMod val="95000"/>
                  </a:schemeClr>
                </a:solidFill>
                <a:latin typeface="Open Sans Light" panose="020B0306030504020204"/>
              </a:rPr>
              <a:t>한국산업기술대학교 게임공학부 </a:t>
            </a:r>
          </a:p>
        </p:txBody>
      </p:sp>
      <p:grpSp>
        <p:nvGrpSpPr>
          <p:cNvPr id="7" name="Group 5"/>
          <p:cNvGrpSpPr/>
          <p:nvPr/>
        </p:nvGrpSpPr>
        <p:grpSpPr>
          <a:xfrm>
            <a:off x="1495426" y="2826041"/>
            <a:ext cx="9056960" cy="1131319"/>
            <a:chOff x="3373820" y="2387816"/>
            <a:chExt cx="2463087" cy="762004"/>
          </a:xfrm>
        </p:grpSpPr>
        <p:pic>
          <p:nvPicPr>
            <p:cNvPr id="8" name="Picture 3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73820" y="2387816"/>
              <a:ext cx="100887" cy="762004"/>
            </a:xfrm>
            <a:prstGeom prst="rect">
              <a:avLst/>
            </a:prstGeom>
          </p:spPr>
        </p:pic>
        <p:pic>
          <p:nvPicPr>
            <p:cNvPr id="9" name="Picture 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5736020" y="2387816"/>
              <a:ext cx="100887" cy="762004"/>
            </a:xfrm>
            <a:prstGeom prst="rect">
              <a:avLst/>
            </a:prstGeom>
          </p:spPr>
        </p:pic>
      </p:grpSp>
      <p:sp>
        <p:nvSpPr>
          <p:cNvPr id="10" name="부제목 2"/>
          <p:cNvSpPr txBox="1">
            <a:spLocks/>
          </p:cNvSpPr>
          <p:nvPr/>
        </p:nvSpPr>
        <p:spPr>
          <a:xfrm>
            <a:off x="6096000" y="5765800"/>
            <a:ext cx="6621190" cy="7997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Open Sans Light" panose="020B0306030504020204"/>
                <a:ea typeface="나눔스퀘어 Bold" panose="020B0600000101010101" pitchFamily="50" charset="-127"/>
              </a:rPr>
              <a:t>엔터테인먼트 컴퓨팅</a:t>
            </a:r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Open Sans Light" panose="020B0306030504020204"/>
                <a:ea typeface="나눔스퀘어 Bold" panose="020B0600000101010101" pitchFamily="50" charset="-127"/>
              </a:rPr>
              <a:t> 2015184003 </a:t>
            </a:r>
            <a:r>
              <a:rPr lang="ko-KR" altLang="en-US" b="1" dirty="0" err="1">
                <a:solidFill>
                  <a:schemeClr val="bg1">
                    <a:lumMod val="95000"/>
                  </a:schemeClr>
                </a:solidFill>
                <a:latin typeface="Open Sans Light" panose="020B0306030504020204"/>
                <a:ea typeface="나눔스퀘어 Bold" panose="020B0600000101010101" pitchFamily="50" charset="-127"/>
              </a:rPr>
              <a:t>강아영</a:t>
            </a:r>
            <a:endParaRPr lang="en-US" altLang="ko-KR" b="1" dirty="0">
              <a:solidFill>
                <a:schemeClr val="bg1">
                  <a:lumMod val="95000"/>
                </a:schemeClr>
              </a:solidFill>
              <a:latin typeface="Open Sans Light" panose="020B0306030504020204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1886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3"/>
          <p:cNvGrpSpPr/>
          <p:nvPr/>
        </p:nvGrpSpPr>
        <p:grpSpPr>
          <a:xfrm>
            <a:off x="4495800" y="775892"/>
            <a:ext cx="3162300" cy="457200"/>
            <a:chOff x="3429000" y="526256"/>
            <a:chExt cx="3293102" cy="457200"/>
          </a:xfrm>
        </p:grpSpPr>
        <p:pic>
          <p:nvPicPr>
            <p:cNvPr id="6" name="Picture 4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7" name="Picture 45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sp>
        <p:nvSpPr>
          <p:cNvPr id="8" name="Title 1"/>
          <p:cNvSpPr txBox="1">
            <a:spLocks/>
          </p:cNvSpPr>
          <p:nvPr/>
        </p:nvSpPr>
        <p:spPr>
          <a:xfrm>
            <a:off x="2214560" y="681832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800" b="1" dirty="0">
                <a:solidFill>
                  <a:srgbClr val="545C68"/>
                </a:solidFill>
                <a:latin typeface="Open Sans Light" panose="020B0306030504020204"/>
                <a:ea typeface="나눔스퀘어 Bold" panose="020B0600000101010101" pitchFamily="50" charset="-127"/>
              </a:rPr>
              <a:t>실습 기업 소개</a:t>
            </a:r>
            <a:endParaRPr lang="en-US" sz="2800" b="1" dirty="0">
              <a:solidFill>
                <a:srgbClr val="AAC0E6"/>
              </a:solidFill>
              <a:latin typeface="Open Sans Light" panose="020B0306030504020204"/>
              <a:ea typeface="나눔스퀘어 Bold" panose="020B0600000101010101" pitchFamily="50" charset="-127"/>
            </a:endParaRPr>
          </a:p>
        </p:txBody>
      </p:sp>
      <p:cxnSp>
        <p:nvCxnSpPr>
          <p:cNvPr id="9" name="Straight Connector 41"/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600199" y="3547433"/>
            <a:ext cx="9582151" cy="2239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2400" b="1" spc="100" dirty="0">
                <a:solidFill>
                  <a:schemeClr val="bg1">
                    <a:lumMod val="50000"/>
                  </a:schemeClr>
                </a:solidFill>
                <a:latin typeface="Open Sans Light" panose="020B0306030504020204"/>
                <a:ea typeface="Open Sans Light" panose="020B0306030504020204" pitchFamily="34" charset="0"/>
                <a:cs typeface="Open Sans Light" panose="020B0306030504020204" pitchFamily="34" charset="0"/>
              </a:rPr>
              <a:t>학생들 중심</a:t>
            </a:r>
            <a:r>
              <a:rPr lang="en-US" altLang="ko-KR" sz="2400" b="1" spc="100" dirty="0">
                <a:solidFill>
                  <a:schemeClr val="bg1">
                    <a:lumMod val="50000"/>
                  </a:schemeClr>
                </a:solidFill>
                <a:latin typeface="Open Sans Light" panose="020B0306030504020204"/>
                <a:ea typeface="Open Sans Light" panose="020B0306030504020204" pitchFamily="34" charset="0"/>
                <a:cs typeface="Open Sans Light" panose="020B0306030504020204" pitchFamily="34" charset="0"/>
              </a:rPr>
              <a:t>,</a:t>
            </a:r>
            <a:r>
              <a:rPr lang="ko-KR" altLang="en-US" sz="2400" b="1" spc="100" dirty="0">
                <a:solidFill>
                  <a:schemeClr val="bg1">
                    <a:lumMod val="50000"/>
                  </a:schemeClr>
                </a:solidFill>
                <a:latin typeface="Open Sans Light" panose="020B0306030504020204"/>
                <a:ea typeface="Open Sans Light" panose="020B0306030504020204" pitchFamily="34" charset="0"/>
                <a:cs typeface="Open Sans Light" panose="020B0306030504020204" pitchFamily="34" charset="0"/>
              </a:rPr>
              <a:t> 대학생들의 참여 기반의 기업</a:t>
            </a:r>
            <a:r>
              <a:rPr lang="en-US" altLang="ko-KR" sz="2400" b="1" spc="100" dirty="0">
                <a:solidFill>
                  <a:schemeClr val="bg1">
                    <a:lumMod val="50000"/>
                  </a:schemeClr>
                </a:solidFill>
                <a:latin typeface="Open Sans Light" panose="020B0306030504020204"/>
                <a:ea typeface="Open Sans Light" panose="020B0306030504020204" pitchFamily="34" charset="0"/>
                <a:cs typeface="Open Sans Light" panose="020B0306030504020204" pitchFamily="34" charset="0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2400" b="1" spc="100" dirty="0">
                <a:solidFill>
                  <a:schemeClr val="accent1">
                    <a:lumMod val="75000"/>
                  </a:schemeClr>
                </a:solidFill>
                <a:highlight>
                  <a:srgbClr val="F7C9C9"/>
                </a:highlight>
                <a:latin typeface="Open Sans Light" panose="020B0306030504020204"/>
                <a:ea typeface="Open Sans Light" panose="020B0306030504020204" pitchFamily="34" charset="0"/>
                <a:cs typeface="Open Sans Light" panose="020B0306030504020204" pitchFamily="34" charset="0"/>
              </a:rPr>
              <a:t>외국인</a:t>
            </a:r>
            <a:r>
              <a:rPr lang="ko-KR" altLang="en-US" sz="2400" b="1" spc="100" dirty="0">
                <a:solidFill>
                  <a:schemeClr val="bg1">
                    <a:lumMod val="50000"/>
                  </a:schemeClr>
                </a:solidFill>
                <a:latin typeface="Open Sans Light" panose="020B0306030504020204"/>
                <a:ea typeface="Open Sans Light" panose="020B0306030504020204" pitchFamily="34" charset="0"/>
                <a:cs typeface="Open Sans Light" panose="020B0306030504020204" pitchFamily="34" charset="0"/>
              </a:rPr>
              <a:t>들을 위한 </a:t>
            </a:r>
            <a:r>
              <a:rPr lang="ko-KR" altLang="en-US" sz="2400" b="1" spc="100" dirty="0">
                <a:solidFill>
                  <a:schemeClr val="accent1">
                    <a:lumMod val="75000"/>
                  </a:schemeClr>
                </a:solidFill>
                <a:highlight>
                  <a:srgbClr val="F7C9C9"/>
                </a:highlight>
                <a:latin typeface="Open Sans Light" panose="020B0306030504020204"/>
                <a:ea typeface="Open Sans Light" panose="020B0306030504020204" pitchFamily="34" charset="0"/>
                <a:cs typeface="Open Sans Light" panose="020B0306030504020204" pitchFamily="34" charset="0"/>
              </a:rPr>
              <a:t>한글 교육 서비스</a:t>
            </a:r>
            <a:r>
              <a:rPr lang="ko-KR" altLang="en-US" sz="2400" b="1" spc="100" dirty="0">
                <a:solidFill>
                  <a:schemeClr val="bg1">
                    <a:lumMod val="50000"/>
                  </a:schemeClr>
                </a:solidFill>
                <a:latin typeface="Open Sans Light" panose="020B0306030504020204"/>
                <a:ea typeface="Open Sans Light" panose="020B0306030504020204" pitchFamily="34" charset="0"/>
                <a:cs typeface="Open Sans Light" panose="020B0306030504020204" pitchFamily="34" charset="0"/>
              </a:rPr>
              <a:t> 제공 프로젝트 제작 진행중</a:t>
            </a:r>
            <a:r>
              <a:rPr lang="en-US" altLang="ko-KR" sz="2400" b="1" spc="100" dirty="0">
                <a:solidFill>
                  <a:schemeClr val="bg1">
                    <a:lumMod val="50000"/>
                  </a:schemeClr>
                </a:solidFill>
                <a:latin typeface="Open Sans Light" panose="020B0306030504020204"/>
                <a:ea typeface="Open Sans Light" panose="020B0306030504020204" pitchFamily="34" charset="0"/>
                <a:cs typeface="Open Sans Light" panose="020B0306030504020204" pitchFamily="34" charset="0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2400" b="1" spc="100" dirty="0">
                <a:solidFill>
                  <a:schemeClr val="bg1">
                    <a:lumMod val="50000"/>
                  </a:schemeClr>
                </a:solidFill>
                <a:latin typeface="Open Sans Light" panose="020B0306030504020204"/>
                <a:ea typeface="Open Sans Light" panose="020B0306030504020204" pitchFamily="34" charset="0"/>
                <a:cs typeface="Open Sans Light" panose="020B0306030504020204" pitchFamily="34" charset="0"/>
              </a:rPr>
              <a:t>더 나아가</a:t>
            </a:r>
            <a:r>
              <a:rPr lang="en-US" altLang="ko-KR" sz="2400" b="1" spc="100" dirty="0">
                <a:solidFill>
                  <a:schemeClr val="bg1">
                    <a:lumMod val="50000"/>
                  </a:schemeClr>
                </a:solidFill>
                <a:latin typeface="Open Sans Light" panose="020B0306030504020204"/>
                <a:ea typeface="Open Sans Light" panose="020B0306030504020204" pitchFamily="34" charset="0"/>
                <a:cs typeface="Open Sans Light" panose="020B0306030504020204" pitchFamily="34" charset="0"/>
              </a:rPr>
              <a:t>, </a:t>
            </a:r>
            <a:r>
              <a:rPr lang="ko-KR" altLang="en-US" sz="2400" b="1" spc="100" dirty="0">
                <a:solidFill>
                  <a:schemeClr val="bg1">
                    <a:lumMod val="50000"/>
                  </a:schemeClr>
                </a:solidFill>
                <a:latin typeface="Open Sans Light" panose="020B0306030504020204"/>
                <a:ea typeface="Open Sans Light" panose="020B0306030504020204" pitchFamily="34" charset="0"/>
                <a:cs typeface="Open Sans Light" panose="020B0306030504020204" pitchFamily="34" charset="0"/>
              </a:rPr>
              <a:t>전 세계에 한글을 보급할 수 있는 효과적인 수단이 되는 것이 목표</a:t>
            </a:r>
            <a:r>
              <a:rPr lang="en-US" altLang="ko-KR" sz="1600" b="1" spc="100" dirty="0">
                <a:solidFill>
                  <a:schemeClr val="bg1">
                    <a:lumMod val="50000"/>
                  </a:schemeClr>
                </a:solidFill>
                <a:latin typeface="Open Sans Light" panose="020B0306030504020204"/>
                <a:ea typeface="Open Sans Light" panose="020B0306030504020204" pitchFamily="34" charset="0"/>
                <a:cs typeface="Open Sans Light" panose="020B0306030504020204" pitchFamily="34" charset="0"/>
              </a:rPr>
              <a:t>.</a:t>
            </a:r>
            <a:endParaRPr lang="en-US" sz="1600" b="1" spc="100" dirty="0">
              <a:solidFill>
                <a:schemeClr val="bg1">
                  <a:lumMod val="50000"/>
                </a:schemeClr>
              </a:solidFill>
              <a:latin typeface="Open Sans Light" panose="020B0306030504020204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25F9966-B849-4DDE-9525-63C7872E80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104" y="1700735"/>
            <a:ext cx="4615116" cy="184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4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3"/>
          <p:cNvGrpSpPr/>
          <p:nvPr/>
        </p:nvGrpSpPr>
        <p:grpSpPr>
          <a:xfrm>
            <a:off x="4533900" y="775892"/>
            <a:ext cx="3124200" cy="457200"/>
            <a:chOff x="3429000" y="526256"/>
            <a:chExt cx="3293102" cy="457200"/>
          </a:xfrm>
        </p:grpSpPr>
        <p:pic>
          <p:nvPicPr>
            <p:cNvPr id="6" name="Picture 4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7" name="Picture 45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sp>
        <p:nvSpPr>
          <p:cNvPr id="8" name="Title 1"/>
          <p:cNvSpPr txBox="1">
            <a:spLocks/>
          </p:cNvSpPr>
          <p:nvPr/>
        </p:nvSpPr>
        <p:spPr>
          <a:xfrm>
            <a:off x="2214560" y="681832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800" b="1" dirty="0">
                <a:solidFill>
                  <a:srgbClr val="545C68"/>
                </a:solidFill>
                <a:latin typeface="Open Sans Light" panose="020B0306030504020204"/>
                <a:ea typeface="나눔스퀘어 Bold" panose="020B0600000101010101" pitchFamily="50" charset="-127"/>
              </a:rPr>
              <a:t>프로젝트 소개</a:t>
            </a:r>
            <a:endParaRPr lang="en-US" sz="2800" b="1" dirty="0">
              <a:solidFill>
                <a:srgbClr val="AAC0E6"/>
              </a:solidFill>
              <a:latin typeface="Open Sans Light" panose="020B0306030504020204"/>
              <a:ea typeface="나눔스퀘어 Bold" panose="020B0600000101010101" pitchFamily="50" charset="-127"/>
            </a:endParaRPr>
          </a:p>
        </p:txBody>
      </p:sp>
      <p:cxnSp>
        <p:nvCxnSpPr>
          <p:cNvPr id="9" name="Straight Connector 41"/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271586" y="1773038"/>
            <a:ext cx="9582151" cy="2804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2000" b="1" spc="100" dirty="0">
                <a:solidFill>
                  <a:schemeClr val="bg1">
                    <a:lumMod val="50000"/>
                  </a:schemeClr>
                </a:solidFill>
                <a:latin typeface="Open Sans Light" panose="020B0306030504020204"/>
                <a:ea typeface="Open Sans Light" panose="020B0306030504020204" pitchFamily="34" charset="0"/>
                <a:cs typeface="Open Sans Light" panose="020B0306030504020204" pitchFamily="34" charset="0"/>
              </a:rPr>
              <a:t>대한민국은 </a:t>
            </a:r>
            <a:r>
              <a:rPr lang="en-US" altLang="ko-KR" sz="2000" b="1" spc="100" dirty="0">
                <a:solidFill>
                  <a:schemeClr val="bg1">
                    <a:lumMod val="50000"/>
                  </a:schemeClr>
                </a:solidFill>
                <a:latin typeface="Open Sans Light" panose="020B0306030504020204"/>
                <a:ea typeface="Open Sans Light" panose="020B0306030504020204" pitchFamily="34" charset="0"/>
                <a:cs typeface="Open Sans Light" panose="020B0306030504020204" pitchFamily="34" charset="0"/>
              </a:rPr>
              <a:t>IT </a:t>
            </a:r>
            <a:r>
              <a:rPr lang="ko-KR" altLang="en-US" sz="2000" b="1" spc="100" dirty="0">
                <a:solidFill>
                  <a:schemeClr val="bg1">
                    <a:lumMod val="50000"/>
                  </a:schemeClr>
                </a:solidFill>
                <a:latin typeface="Open Sans Light" panose="020B0306030504020204"/>
                <a:ea typeface="Open Sans Light" panose="020B0306030504020204" pitchFamily="34" charset="0"/>
                <a:cs typeface="Open Sans Light" panose="020B0306030504020204" pitchFamily="34" charset="0"/>
              </a:rPr>
              <a:t>강국</a:t>
            </a:r>
            <a:r>
              <a:rPr lang="en-US" altLang="ko-KR" sz="2000" b="1" spc="100" dirty="0">
                <a:solidFill>
                  <a:schemeClr val="bg1">
                    <a:lumMod val="50000"/>
                  </a:schemeClr>
                </a:solidFill>
                <a:latin typeface="Open Sans Light" panose="020B0306030504020204"/>
                <a:ea typeface="Open Sans Light" panose="020B0306030504020204" pitchFamily="34" charset="0"/>
                <a:cs typeface="Open Sans Light" panose="020B0306030504020204" pitchFamily="34" charset="0"/>
              </a:rPr>
              <a:t>, </a:t>
            </a:r>
            <a:r>
              <a:rPr lang="ko-KR" altLang="en-US" sz="2000" b="1" spc="100" dirty="0">
                <a:solidFill>
                  <a:schemeClr val="bg1">
                    <a:lumMod val="50000"/>
                  </a:schemeClr>
                </a:solidFill>
                <a:latin typeface="Open Sans Light" panose="020B0306030504020204"/>
                <a:ea typeface="Open Sans Light" panose="020B0306030504020204" pitchFamily="34" charset="0"/>
                <a:cs typeface="Open Sans Light" panose="020B0306030504020204" pitchFamily="34" charset="0"/>
              </a:rPr>
              <a:t>대한민국에 거주하는 </a:t>
            </a:r>
            <a:r>
              <a:rPr lang="ko-KR" altLang="en-US" sz="2000" b="1" spc="100" dirty="0">
                <a:solidFill>
                  <a:schemeClr val="accent1">
                    <a:lumMod val="75000"/>
                  </a:schemeClr>
                </a:solidFill>
                <a:latin typeface="Open Sans Light" panose="020B0306030504020204"/>
                <a:ea typeface="Open Sans Light" panose="020B0306030504020204" pitchFamily="34" charset="0"/>
                <a:cs typeface="Open Sans Light" panose="020B0306030504020204" pitchFamily="34" charset="0"/>
              </a:rPr>
              <a:t>외국인</a:t>
            </a:r>
            <a:r>
              <a:rPr lang="ko-KR" altLang="en-US" sz="2000" b="1" spc="100" dirty="0">
                <a:solidFill>
                  <a:schemeClr val="bg1">
                    <a:lumMod val="50000"/>
                  </a:schemeClr>
                </a:solidFill>
                <a:latin typeface="Open Sans Light" panose="020B0306030504020204"/>
                <a:ea typeface="Open Sans Light" panose="020B0306030504020204" pitchFamily="34" charset="0"/>
                <a:cs typeface="Open Sans Light" panose="020B0306030504020204" pitchFamily="34" charset="0"/>
              </a:rPr>
              <a:t>들과 미래에 대한민국을 </a:t>
            </a:r>
            <a:r>
              <a:rPr lang="ko-KR" altLang="en-US" sz="2000" b="1" spc="100" dirty="0">
                <a:solidFill>
                  <a:schemeClr val="accent1">
                    <a:lumMod val="75000"/>
                  </a:schemeClr>
                </a:solidFill>
                <a:latin typeface="Open Sans Light" panose="020B0306030504020204"/>
                <a:ea typeface="Open Sans Light" panose="020B0306030504020204" pitchFamily="34" charset="0"/>
                <a:cs typeface="Open Sans Light" panose="020B0306030504020204" pitchFamily="34" charset="0"/>
              </a:rPr>
              <a:t>방문할 외국 방문객</a:t>
            </a:r>
            <a:r>
              <a:rPr lang="ko-KR" altLang="en-US" sz="2000" b="1" spc="100" dirty="0">
                <a:solidFill>
                  <a:schemeClr val="bg1">
                    <a:lumMod val="50000"/>
                  </a:schemeClr>
                </a:solidFill>
                <a:latin typeface="Open Sans Light" panose="020B0306030504020204"/>
                <a:ea typeface="Open Sans Light" panose="020B0306030504020204" pitchFamily="34" charset="0"/>
                <a:cs typeface="Open Sans Light" panose="020B0306030504020204" pitchFamily="34" charset="0"/>
              </a:rPr>
              <a:t>들에게 </a:t>
            </a:r>
            <a:r>
              <a:rPr lang="ko-KR" altLang="en-US" sz="2000" b="1" spc="100" dirty="0">
                <a:solidFill>
                  <a:schemeClr val="accent1">
                    <a:lumMod val="75000"/>
                  </a:schemeClr>
                </a:solidFill>
                <a:latin typeface="Open Sans Light" panose="020B0306030504020204"/>
                <a:ea typeface="Open Sans Light" panose="020B0306030504020204" pitchFamily="34" charset="0"/>
                <a:cs typeface="Open Sans Light" panose="020B0306030504020204" pitchFamily="34" charset="0"/>
              </a:rPr>
              <a:t>자음</a:t>
            </a:r>
            <a:r>
              <a:rPr lang="en-US" altLang="ko-KR" sz="2000" b="1" spc="100" dirty="0">
                <a:solidFill>
                  <a:schemeClr val="accent1">
                    <a:lumMod val="75000"/>
                  </a:schemeClr>
                </a:solidFill>
                <a:latin typeface="Open Sans Light" panose="020B0306030504020204"/>
                <a:ea typeface="Open Sans Light" panose="020B0306030504020204" pitchFamily="34" charset="0"/>
                <a:cs typeface="Open Sans Light" panose="020B0306030504020204" pitchFamily="34" charset="0"/>
              </a:rPr>
              <a:t>, </a:t>
            </a:r>
            <a:r>
              <a:rPr lang="ko-KR" altLang="en-US" sz="2000" b="1" spc="100" dirty="0">
                <a:solidFill>
                  <a:schemeClr val="accent1">
                    <a:lumMod val="75000"/>
                  </a:schemeClr>
                </a:solidFill>
                <a:latin typeface="Open Sans Light" panose="020B0306030504020204"/>
                <a:ea typeface="Open Sans Light" panose="020B0306030504020204" pitchFamily="34" charset="0"/>
                <a:cs typeface="Open Sans Light" panose="020B0306030504020204" pitchFamily="34" charset="0"/>
              </a:rPr>
              <a:t>모음</a:t>
            </a:r>
            <a:r>
              <a:rPr lang="en-US" altLang="ko-KR" sz="2000" b="1" spc="100" dirty="0">
                <a:solidFill>
                  <a:schemeClr val="accent1">
                    <a:lumMod val="75000"/>
                  </a:schemeClr>
                </a:solidFill>
                <a:latin typeface="Open Sans Light" panose="020B0306030504020204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ko-KR" altLang="en-US" sz="2000" b="1" spc="100" dirty="0">
                <a:solidFill>
                  <a:schemeClr val="bg1">
                    <a:lumMod val="50000"/>
                  </a:schemeClr>
                </a:solidFill>
                <a:latin typeface="Open Sans Light" panose="020B0306030504020204"/>
                <a:ea typeface="Open Sans Light" panose="020B0306030504020204" pitchFamily="34" charset="0"/>
                <a:cs typeface="Open Sans Light" panose="020B0306030504020204" pitchFamily="34" charset="0"/>
              </a:rPr>
              <a:t>교육부터 간단한 </a:t>
            </a:r>
            <a:r>
              <a:rPr lang="ko-KR" altLang="en-US" sz="2000" b="1" spc="100" dirty="0">
                <a:solidFill>
                  <a:schemeClr val="accent1">
                    <a:lumMod val="75000"/>
                  </a:schemeClr>
                </a:solidFill>
                <a:latin typeface="Open Sans Light" panose="020B0306030504020204"/>
                <a:ea typeface="Open Sans Light" panose="020B0306030504020204" pitchFamily="34" charset="0"/>
                <a:cs typeface="Open Sans Light" panose="020B0306030504020204" pitchFamily="34" charset="0"/>
              </a:rPr>
              <a:t>회화</a:t>
            </a:r>
            <a:r>
              <a:rPr lang="ko-KR" altLang="en-US" sz="2000" b="1" spc="100" dirty="0">
                <a:solidFill>
                  <a:schemeClr val="bg1">
                    <a:lumMod val="50000"/>
                  </a:schemeClr>
                </a:solidFill>
                <a:latin typeface="Open Sans Light" panose="020B0306030504020204"/>
                <a:ea typeface="Open Sans Light" panose="020B0306030504020204" pitchFamily="34" charset="0"/>
                <a:cs typeface="Open Sans Light" panose="020B0306030504020204" pitchFamily="34" charset="0"/>
              </a:rPr>
              <a:t>까지 교육한다</a:t>
            </a:r>
            <a:r>
              <a:rPr lang="en-US" altLang="ko-KR" sz="2000" b="1" spc="100" dirty="0">
                <a:solidFill>
                  <a:schemeClr val="bg1">
                    <a:lumMod val="50000"/>
                  </a:schemeClr>
                </a:solidFill>
                <a:latin typeface="Open Sans Light" panose="020B0306030504020204"/>
                <a:ea typeface="Open Sans Light" panose="020B0306030504020204" pitchFamily="34" charset="0"/>
                <a:cs typeface="Open Sans Light" panose="020B0306030504020204" pitchFamily="34" charset="0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2000" b="1" spc="100" dirty="0">
                <a:solidFill>
                  <a:schemeClr val="bg1">
                    <a:lumMod val="50000"/>
                  </a:schemeClr>
                </a:solidFill>
                <a:latin typeface="Open Sans Light" panose="020B0306030504020204"/>
                <a:ea typeface="Open Sans Light" panose="020B0306030504020204" pitchFamily="34" charset="0"/>
                <a:cs typeface="Open Sans Light" panose="020B0306030504020204" pitchFamily="34" charset="0"/>
              </a:rPr>
              <a:t>한국 관광 산업에 도움이 되는 추천 정보를 제공하여 외국인들의 안전하고 편안한 방문을 유치하는데 도움이 될 수 있는 도우미 어플 제작</a:t>
            </a:r>
            <a:r>
              <a:rPr lang="en-US" altLang="ko-KR" sz="2000" b="1" spc="100" dirty="0">
                <a:solidFill>
                  <a:schemeClr val="bg1">
                    <a:lumMod val="50000"/>
                  </a:schemeClr>
                </a:solidFill>
                <a:latin typeface="Open Sans Light" panose="020B0306030504020204"/>
                <a:ea typeface="Open Sans Light" panose="020B0306030504020204" pitchFamily="34" charset="0"/>
                <a:cs typeface="Open Sans Light" panose="020B0306030504020204" pitchFamily="34" charset="0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2000" b="1" spc="100" dirty="0">
                <a:solidFill>
                  <a:schemeClr val="accent1">
                    <a:lumMod val="75000"/>
                  </a:schemeClr>
                </a:solidFill>
                <a:latin typeface="Open Sans Light" panose="020B0306030504020204"/>
                <a:ea typeface="Open Sans Light" panose="020B0306030504020204" pitchFamily="34" charset="0"/>
                <a:cs typeface="Open Sans Light" panose="020B0306030504020204" pitchFamily="34" charset="0"/>
              </a:rPr>
              <a:t>유니티</a:t>
            </a:r>
            <a:r>
              <a:rPr lang="ko-KR" altLang="en-US" sz="2000" b="1" spc="100" dirty="0">
                <a:solidFill>
                  <a:schemeClr val="bg1">
                    <a:lumMod val="50000"/>
                  </a:schemeClr>
                </a:solidFill>
                <a:latin typeface="Open Sans Light" panose="020B0306030504020204"/>
                <a:ea typeface="Open Sans Light" panose="020B0306030504020204" pitchFamily="34" charset="0"/>
                <a:cs typeface="Open Sans Light" panose="020B0306030504020204" pitchFamily="34" charset="0"/>
              </a:rPr>
              <a:t> 게임 엔진을 활용하여 다양한 아이디어를 표현한 어플 제작</a:t>
            </a:r>
            <a:r>
              <a:rPr lang="en-US" altLang="ko-KR" sz="2000" b="1" spc="100" dirty="0">
                <a:solidFill>
                  <a:schemeClr val="bg1">
                    <a:lumMod val="50000"/>
                  </a:schemeClr>
                </a:solidFill>
                <a:latin typeface="Open Sans Light" panose="020B0306030504020204"/>
                <a:ea typeface="Open Sans Light" panose="020B0306030504020204" pitchFamily="34" charset="0"/>
                <a:cs typeface="Open Sans Light" panose="020B0306030504020204" pitchFamily="34" charset="0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2000" b="1" spc="100" dirty="0">
                <a:solidFill>
                  <a:schemeClr val="bg1">
                    <a:lumMod val="50000"/>
                  </a:schemeClr>
                </a:solidFill>
                <a:latin typeface="Open Sans Light" panose="020B0306030504020204"/>
                <a:ea typeface="Open Sans Light" panose="020B0306030504020204" pitchFamily="34" charset="0"/>
                <a:cs typeface="Open Sans Light" panose="020B0306030504020204" pitchFamily="34" charset="0"/>
              </a:rPr>
              <a:t>외국인의 </a:t>
            </a:r>
            <a:r>
              <a:rPr lang="ko-KR" altLang="en-US" sz="2000" b="1" spc="100" dirty="0">
                <a:solidFill>
                  <a:schemeClr val="accent1">
                    <a:lumMod val="75000"/>
                  </a:schemeClr>
                </a:solidFill>
                <a:latin typeface="Open Sans Light" panose="020B0306030504020204"/>
                <a:ea typeface="Open Sans Light" panose="020B0306030504020204" pitchFamily="34" charset="0"/>
                <a:cs typeface="Open Sans Light" panose="020B0306030504020204" pitchFamily="34" charset="0"/>
              </a:rPr>
              <a:t>눈높이</a:t>
            </a:r>
            <a:r>
              <a:rPr lang="ko-KR" altLang="en-US" sz="2000" b="1" spc="100" dirty="0">
                <a:solidFill>
                  <a:schemeClr val="bg1">
                    <a:lumMod val="50000"/>
                  </a:schemeClr>
                </a:solidFill>
                <a:latin typeface="Open Sans Light" panose="020B0306030504020204"/>
                <a:ea typeface="Open Sans Light" panose="020B0306030504020204" pitchFamily="34" charset="0"/>
                <a:cs typeface="Open Sans Light" panose="020B0306030504020204" pitchFamily="34" charset="0"/>
              </a:rPr>
              <a:t>에서 알아야 할 사례들을 데이터로 사용</a:t>
            </a:r>
            <a:r>
              <a:rPr lang="en-US" altLang="ko-KR" sz="2000" b="1" spc="100" dirty="0">
                <a:solidFill>
                  <a:schemeClr val="bg1">
                    <a:lumMod val="50000"/>
                  </a:schemeClr>
                </a:solidFill>
                <a:latin typeface="Open Sans Light" panose="020B0306030504020204"/>
                <a:ea typeface="Open Sans Light" panose="020B0306030504020204" pitchFamily="34" charset="0"/>
                <a:cs typeface="Open Sans Light" panose="020B0306030504020204" pitchFamily="34" charset="0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B345C7-A1E0-4CAE-91B0-CF8638F9AFEA}"/>
              </a:ext>
            </a:extLst>
          </p:cNvPr>
          <p:cNvSpPr txBox="1"/>
          <p:nvPr/>
        </p:nvSpPr>
        <p:spPr>
          <a:xfrm>
            <a:off x="596900" y="5143007"/>
            <a:ext cx="11302999" cy="496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b="1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 Light" panose="020B0306030504020204"/>
                <a:ea typeface="Open Sans Light" panose="020B0306030504020204" pitchFamily="34" charset="0"/>
                <a:cs typeface="Open Sans Light" panose="020B0306030504020204" pitchFamily="34" charset="0"/>
              </a:rPr>
              <a:t>정부의 관광사업과 지역 시장경제 활성화에 도움이 될 수 있는 긍정적인 사회적 반응이 목표</a:t>
            </a:r>
            <a:r>
              <a:rPr lang="en-US" altLang="ko-KR" sz="2000" b="1" spc="100" dirty="0">
                <a:solidFill>
                  <a:srgbClr val="F7C9C9"/>
                </a:solidFill>
                <a:latin typeface="Open Sans Light" panose="020B0306030504020204"/>
                <a:ea typeface="Open Sans Light" panose="020B0306030504020204" pitchFamily="34" charset="0"/>
                <a:cs typeface="Open Sans Light" panose="020B0306030504020204" pitchFamily="34" charset="0"/>
              </a:rPr>
              <a:t>.</a:t>
            </a:r>
            <a:endParaRPr lang="en-US" sz="2000" b="1" spc="100" dirty="0">
              <a:solidFill>
                <a:srgbClr val="F7C9C9"/>
              </a:solidFill>
              <a:latin typeface="Open Sans Light" panose="020B0306030504020204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195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/>
          <p:cNvSpPr txBox="1">
            <a:spLocks/>
          </p:cNvSpPr>
          <p:nvPr/>
        </p:nvSpPr>
        <p:spPr>
          <a:xfrm>
            <a:off x="333373" y="80172"/>
            <a:ext cx="3762375" cy="493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Delight </a:t>
            </a:r>
            <a:r>
              <a:rPr lang="en-US" altLang="ko-KR" sz="14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ppt</a:t>
            </a:r>
            <a:r>
              <a:rPr lang="en-US" altLang="ko-KR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templete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5" name="Group 73"/>
          <p:cNvGrpSpPr/>
          <p:nvPr/>
        </p:nvGrpSpPr>
        <p:grpSpPr>
          <a:xfrm>
            <a:off x="3314700" y="775892"/>
            <a:ext cx="5524499" cy="457200"/>
            <a:chOff x="3429000" y="526256"/>
            <a:chExt cx="3293102" cy="457200"/>
          </a:xfrm>
        </p:grpSpPr>
        <p:pic>
          <p:nvPicPr>
            <p:cNvPr id="6" name="Picture 4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7" name="Picture 45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sp>
        <p:nvSpPr>
          <p:cNvPr id="8" name="Title 1"/>
          <p:cNvSpPr txBox="1">
            <a:spLocks/>
          </p:cNvSpPr>
          <p:nvPr/>
        </p:nvSpPr>
        <p:spPr>
          <a:xfrm>
            <a:off x="2214560" y="711522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800" b="1" dirty="0">
                <a:solidFill>
                  <a:srgbClr val="545C6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실습 기간 중 수행한 업무 내용</a:t>
            </a:r>
            <a:endParaRPr lang="en-US" sz="2800" b="1" dirty="0">
              <a:solidFill>
                <a:srgbClr val="AAC0E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9" name="Straight Connector 41"/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956822" y="1585497"/>
            <a:ext cx="11378965" cy="536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2200" b="1" spc="100" dirty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기업 </a:t>
            </a:r>
            <a:r>
              <a:rPr lang="ko-KR" altLang="en-US" sz="2200" b="1" spc="100" dirty="0">
                <a:solidFill>
                  <a:schemeClr val="bg1">
                    <a:lumMod val="50000"/>
                  </a:schemeClr>
                </a:solidFill>
                <a:highlight>
                  <a:srgbClr val="F7C9C9"/>
                </a:highlight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로고</a:t>
            </a:r>
            <a:r>
              <a:rPr lang="ko-KR" altLang="en-US" sz="2200" b="1" spc="100" dirty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이미지</a:t>
            </a:r>
            <a:r>
              <a:rPr lang="en-US" altLang="ko-KR" sz="2200" b="1" spc="100" dirty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</a:t>
            </a:r>
            <a:r>
              <a:rPr lang="ko-KR" altLang="en-US" sz="2200" b="1" spc="100" dirty="0" err="1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어플에</a:t>
            </a:r>
            <a:r>
              <a:rPr lang="ko-KR" altLang="en-US" sz="2200" b="1" spc="100" dirty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사용되는 </a:t>
            </a:r>
            <a:r>
              <a:rPr lang="ko-KR" altLang="en-US" sz="2200" b="1" spc="1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7C9C9"/>
                </a:highlight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리소스</a:t>
            </a:r>
            <a:r>
              <a:rPr lang="ko-KR" altLang="en-US" sz="2200" b="1" spc="100" dirty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들 제작 </a:t>
            </a:r>
            <a:r>
              <a:rPr lang="en-US" altLang="ko-KR" sz="2200" b="1" spc="100" dirty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(adobe</a:t>
            </a:r>
            <a:r>
              <a:rPr lang="ko-KR" altLang="en-US" sz="2200" b="1" spc="100" dirty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altLang="ko-KR" sz="2200" b="1" spc="100" dirty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photoshop</a:t>
            </a:r>
            <a:r>
              <a:rPr lang="ko-KR" altLang="en-US" sz="2200" b="1" spc="100" dirty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사용</a:t>
            </a:r>
            <a:r>
              <a:rPr lang="en-US" altLang="ko-KR" sz="2200" b="1" spc="100" dirty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)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B784199-A4BF-499B-8AA2-01465D23284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9285" y="2845593"/>
            <a:ext cx="4582965" cy="2085180"/>
          </a:xfrm>
          <a:prstGeom prst="rect">
            <a:avLst/>
          </a:prstGeom>
        </p:spPr>
      </p:pic>
      <p:pic>
        <p:nvPicPr>
          <p:cNvPr id="14" name="그림 13" descr="스크린샷이(가) 표시된 사진&#10;&#10;자동 생성된 설명">
            <a:extLst>
              <a:ext uri="{FF2B5EF4-FFF2-40B4-BE49-F238E27FC236}">
                <a16:creationId xmlns:a16="http://schemas.microsoft.com/office/drawing/2014/main" id="{A6C063EC-C2C5-4409-A6F9-0145FF997E0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7725" y="2229722"/>
            <a:ext cx="2781300" cy="275609"/>
          </a:xfrm>
          <a:prstGeom prst="rect">
            <a:avLst/>
          </a:prstGeom>
        </p:spPr>
      </p:pic>
      <p:pic>
        <p:nvPicPr>
          <p:cNvPr id="16" name="그림 15" descr="스크린샷이(가) 표시된 사진&#10;&#10;자동 생성된 설명">
            <a:extLst>
              <a:ext uri="{FF2B5EF4-FFF2-40B4-BE49-F238E27FC236}">
                <a16:creationId xmlns:a16="http://schemas.microsoft.com/office/drawing/2014/main" id="{7E5C8627-807C-46ED-9765-A9DC6069CD6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6887" y="3093752"/>
            <a:ext cx="2620146" cy="479904"/>
          </a:xfrm>
          <a:prstGeom prst="rect">
            <a:avLst/>
          </a:prstGeom>
        </p:spPr>
      </p:pic>
      <p:pic>
        <p:nvPicPr>
          <p:cNvPr id="18" name="그림 17" descr="스크린샷이(가) 표시된 사진&#10;&#10;자동 생성된 설명">
            <a:extLst>
              <a:ext uri="{FF2B5EF4-FFF2-40B4-BE49-F238E27FC236}">
                <a16:creationId xmlns:a16="http://schemas.microsoft.com/office/drawing/2014/main" id="{AEA962E2-3F30-4AC6-A08B-65C1DFB10C3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250" y="4156422"/>
            <a:ext cx="3136899" cy="571713"/>
          </a:xfrm>
          <a:prstGeom prst="rect">
            <a:avLst/>
          </a:prstGeom>
        </p:spPr>
      </p:pic>
      <p:pic>
        <p:nvPicPr>
          <p:cNvPr id="20" name="그림 19" descr="스크린샷이(가) 표시된 사진&#10;&#10;자동 생성된 설명">
            <a:extLst>
              <a:ext uri="{FF2B5EF4-FFF2-40B4-BE49-F238E27FC236}">
                <a16:creationId xmlns:a16="http://schemas.microsoft.com/office/drawing/2014/main" id="{329FBAB6-0446-49E0-BC0C-682E2505CCE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3496" y="4908651"/>
            <a:ext cx="3416077" cy="36656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5B28889A-2E2D-4233-9EBC-143E851BE7A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699" y="5530531"/>
            <a:ext cx="1571935" cy="366560"/>
          </a:xfrm>
          <a:prstGeom prst="rect">
            <a:avLst/>
          </a:prstGeom>
        </p:spPr>
      </p:pic>
      <p:pic>
        <p:nvPicPr>
          <p:cNvPr id="24" name="그림 23" descr="스크린샷이(가) 표시된 사진&#10;&#10;자동 생성된 설명">
            <a:extLst>
              <a:ext uri="{FF2B5EF4-FFF2-40B4-BE49-F238E27FC236}">
                <a16:creationId xmlns:a16="http://schemas.microsoft.com/office/drawing/2014/main" id="{D49A2F19-B5AF-4237-9042-D2922E3E4F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7427" y="2620578"/>
            <a:ext cx="2901896" cy="338519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44413401-50F2-41C9-BC65-BE585F208FB3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6887" y="3654302"/>
            <a:ext cx="2702262" cy="321604"/>
          </a:xfrm>
          <a:prstGeom prst="rect">
            <a:avLst/>
          </a:prstGeom>
        </p:spPr>
      </p:pic>
      <p:pic>
        <p:nvPicPr>
          <p:cNvPr id="28" name="그림 27" descr="텍스트이(가) 표시된 사진&#10;&#10;자동 생성된 설명">
            <a:extLst>
              <a:ext uri="{FF2B5EF4-FFF2-40B4-BE49-F238E27FC236}">
                <a16:creationId xmlns:a16="http://schemas.microsoft.com/office/drawing/2014/main" id="{9F0181A5-55A3-4CFA-907D-9B932263187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231" y="2367526"/>
            <a:ext cx="1801509" cy="1801509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A702A43A-6DF0-4FD3-B1C3-9C28C129FD4C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472" y="4306276"/>
            <a:ext cx="3010813" cy="120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045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/>
          <p:cNvSpPr txBox="1">
            <a:spLocks/>
          </p:cNvSpPr>
          <p:nvPr/>
        </p:nvSpPr>
        <p:spPr>
          <a:xfrm>
            <a:off x="333373" y="80172"/>
            <a:ext cx="3762375" cy="493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Delight </a:t>
            </a:r>
            <a:r>
              <a:rPr lang="en-US" altLang="ko-KR" sz="14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ppt</a:t>
            </a:r>
            <a:r>
              <a:rPr lang="en-US" altLang="ko-KR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templete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5" name="Group 73"/>
          <p:cNvGrpSpPr/>
          <p:nvPr/>
        </p:nvGrpSpPr>
        <p:grpSpPr>
          <a:xfrm>
            <a:off x="4095747" y="775892"/>
            <a:ext cx="4044953" cy="457200"/>
            <a:chOff x="3429000" y="526256"/>
            <a:chExt cx="3293102" cy="457200"/>
          </a:xfrm>
        </p:grpSpPr>
        <p:pic>
          <p:nvPicPr>
            <p:cNvPr id="6" name="Picture 4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7" name="Picture 45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sp>
        <p:nvSpPr>
          <p:cNvPr id="8" name="Title 1"/>
          <p:cNvSpPr txBox="1">
            <a:spLocks/>
          </p:cNvSpPr>
          <p:nvPr/>
        </p:nvSpPr>
        <p:spPr>
          <a:xfrm>
            <a:off x="2214560" y="711522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800" b="1" dirty="0">
                <a:solidFill>
                  <a:srgbClr val="545C6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성과 및 학생소견</a:t>
            </a:r>
            <a:endParaRPr lang="en-US" sz="2800" b="1" dirty="0">
              <a:solidFill>
                <a:srgbClr val="AAC0E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9" name="Straight Connector 41"/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942975" y="2126056"/>
            <a:ext cx="10239375" cy="2793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2400" b="1" spc="100" dirty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게임 공학과 학생들 뿐만 아니라</a:t>
            </a:r>
            <a:r>
              <a:rPr lang="en-US" altLang="ko-KR" sz="2400" b="1" spc="100" dirty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</a:t>
            </a:r>
            <a:r>
              <a:rPr lang="ko-KR" altLang="en-US" sz="2400" b="1" spc="100" dirty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다른 과 학생들도 같이 모여서 의견을 주고 받으며 무언가를 개발 하는 것이 좋은 경험이 된다</a:t>
            </a:r>
            <a:r>
              <a:rPr lang="en-US" altLang="ko-KR" sz="2400" b="1" spc="100" dirty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2400" b="1" spc="100" dirty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포토샵을 사용하여 리소스를 제작하면서 툴의 기능을 연습하고 익힌다</a:t>
            </a:r>
            <a:r>
              <a:rPr lang="en-US" altLang="ko-KR" sz="2400" b="1" spc="100" dirty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2400" b="1" spc="100" dirty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교육 어플을 개발함으로 서 뿌듯함을 느낀다</a:t>
            </a:r>
            <a:r>
              <a:rPr lang="en-US" altLang="ko-KR" sz="2400" b="1" spc="100" dirty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81304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/>
          <p:cNvSpPr txBox="1">
            <a:spLocks/>
          </p:cNvSpPr>
          <p:nvPr/>
        </p:nvSpPr>
        <p:spPr>
          <a:xfrm>
            <a:off x="333373" y="80172"/>
            <a:ext cx="3762375" cy="493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Delight </a:t>
            </a:r>
            <a:r>
              <a:rPr lang="en-US" altLang="ko-KR" sz="14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ppt</a:t>
            </a:r>
            <a:r>
              <a:rPr lang="en-US" altLang="ko-KR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templete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5" name="Group 73"/>
          <p:cNvGrpSpPr/>
          <p:nvPr/>
        </p:nvGrpSpPr>
        <p:grpSpPr>
          <a:xfrm>
            <a:off x="4800600" y="775891"/>
            <a:ext cx="2654300" cy="457200"/>
            <a:chOff x="3429000" y="526256"/>
            <a:chExt cx="3293102" cy="457200"/>
          </a:xfrm>
        </p:grpSpPr>
        <p:pic>
          <p:nvPicPr>
            <p:cNvPr id="6" name="Picture 4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7" name="Picture 45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sp>
        <p:nvSpPr>
          <p:cNvPr id="8" name="Title 1"/>
          <p:cNvSpPr txBox="1">
            <a:spLocks/>
          </p:cNvSpPr>
          <p:nvPr/>
        </p:nvSpPr>
        <p:spPr>
          <a:xfrm>
            <a:off x="2239960" y="666550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800" b="1" dirty="0">
                <a:solidFill>
                  <a:srgbClr val="545C6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향후 계획</a:t>
            </a:r>
            <a:endParaRPr lang="en-US" sz="2800" b="1" dirty="0">
              <a:solidFill>
                <a:srgbClr val="AAC0E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9" name="Straight Connector 41"/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942974" y="1872055"/>
            <a:ext cx="10239375" cy="168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en-US" altLang="ko-KR" sz="2400" b="1" spc="100" dirty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2D sprite </a:t>
            </a:r>
            <a:r>
              <a:rPr lang="ko-KR" altLang="en-US" sz="2400" b="1" spc="100" dirty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제작</a:t>
            </a:r>
            <a:r>
              <a:rPr lang="en-US" altLang="ko-KR" sz="2400" b="1" spc="100" dirty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UI </a:t>
            </a:r>
            <a:r>
              <a:rPr lang="ko-KR" altLang="en-US" sz="2400" b="1" spc="100" dirty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적용</a:t>
            </a:r>
            <a:endParaRPr lang="en-US" altLang="ko-KR" sz="2400" b="1" spc="100" dirty="0">
              <a:solidFill>
                <a:schemeClr val="bg1">
                  <a:lumMod val="5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2400" b="1" spc="100" dirty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게임</a:t>
            </a:r>
            <a:r>
              <a:rPr lang="en-US" altLang="ko-KR" sz="2400" b="1" spc="100" dirty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ko-KR" altLang="en-US" sz="2400" b="1" spc="100" dirty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연동</a:t>
            </a:r>
            <a:endParaRPr lang="en-US" altLang="ko-KR" sz="2400" b="1" spc="100" dirty="0">
              <a:solidFill>
                <a:schemeClr val="bg1">
                  <a:lumMod val="5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2400" b="1" spc="100" dirty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버그 및 오류 수정</a:t>
            </a:r>
            <a:r>
              <a:rPr lang="en-US" altLang="ko-KR" sz="2400" b="1" spc="100" dirty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/</a:t>
            </a:r>
            <a:r>
              <a:rPr lang="ko-KR" altLang="en-US" sz="2400" b="1" spc="100" dirty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보완</a:t>
            </a:r>
            <a:endParaRPr lang="en-US" altLang="ko-KR" sz="2400" b="1" spc="100" dirty="0">
              <a:solidFill>
                <a:schemeClr val="bg1">
                  <a:lumMod val="5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4301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3"/>
          <p:cNvGrpSpPr/>
          <p:nvPr/>
        </p:nvGrpSpPr>
        <p:grpSpPr>
          <a:xfrm>
            <a:off x="4959565" y="2997503"/>
            <a:ext cx="2260391" cy="585683"/>
            <a:chOff x="3488250" y="526256"/>
            <a:chExt cx="1633987" cy="457200"/>
          </a:xfrm>
        </p:grpSpPr>
        <p:pic>
          <p:nvPicPr>
            <p:cNvPr id="6" name="Picture 4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88250" y="526256"/>
              <a:ext cx="60532" cy="457200"/>
            </a:xfrm>
            <a:prstGeom prst="rect">
              <a:avLst/>
            </a:prstGeom>
          </p:spPr>
        </p:pic>
        <p:pic>
          <p:nvPicPr>
            <p:cNvPr id="7" name="Picture 45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5061705" y="526256"/>
              <a:ext cx="60532" cy="457200"/>
            </a:xfrm>
            <a:prstGeom prst="rect">
              <a:avLst/>
            </a:prstGeom>
          </p:spPr>
        </p:pic>
      </p:grpSp>
      <p:sp>
        <p:nvSpPr>
          <p:cNvPr id="8" name="Title 1"/>
          <p:cNvSpPr txBox="1">
            <a:spLocks/>
          </p:cNvSpPr>
          <p:nvPr/>
        </p:nvSpPr>
        <p:spPr>
          <a:xfrm>
            <a:off x="2214561" y="2967832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800" b="1" dirty="0">
                <a:solidFill>
                  <a:srgbClr val="545C6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감사합니다</a:t>
            </a:r>
            <a:endParaRPr lang="en-US" sz="2800" b="1" dirty="0">
              <a:solidFill>
                <a:srgbClr val="AAC0E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4278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210</Words>
  <Application>Microsoft Office PowerPoint</Application>
  <PresentationFormat>와이드스크린</PresentationFormat>
  <Paragraphs>28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Open Sans Light</vt:lpstr>
      <vt:lpstr>나눔스퀘어 Bold</vt:lpstr>
      <vt:lpstr>나눔스퀘어 ExtraBold</vt:lpstr>
      <vt:lpstr>맑은 고딕</vt:lpstr>
      <vt:lpstr>Arial</vt:lpstr>
      <vt:lpstr>Office 테마</vt:lpstr>
      <vt:lpstr>현장실습 중간 발표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DELIGHT</dc:title>
  <dc:creator>user</dc:creator>
  <cp:lastModifiedBy>아영 강</cp:lastModifiedBy>
  <cp:revision>22</cp:revision>
  <dcterms:created xsi:type="dcterms:W3CDTF">2017-09-05T12:06:27Z</dcterms:created>
  <dcterms:modified xsi:type="dcterms:W3CDTF">2019-01-21T06:09:49Z</dcterms:modified>
</cp:coreProperties>
</file>