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0" r:id="rId6"/>
    <p:sldId id="262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65FF"/>
    <a:srgbClr val="31A992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09" autoAdjust="0"/>
  </p:normalViewPr>
  <p:slideViewPr>
    <p:cSldViewPr snapToGrid="0">
      <p:cViewPr varScale="1">
        <p:scale>
          <a:sx n="59" d="100"/>
          <a:sy n="59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u="sng" dirty="0"/>
              <a:t>외국인주민 증가 추이</a:t>
            </a:r>
            <a:endParaRPr lang="en-US" altLang="ko-KR" b="1" u="sn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외국인주민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2006년</c:v>
                </c:pt>
                <c:pt idx="1">
                  <c:v>2007년</c:v>
                </c:pt>
                <c:pt idx="2">
                  <c:v>2008년</c:v>
                </c:pt>
                <c:pt idx="3">
                  <c:v>2009년</c:v>
                </c:pt>
                <c:pt idx="4">
                  <c:v>2010년</c:v>
                </c:pt>
                <c:pt idx="5">
                  <c:v>2011년</c:v>
                </c:pt>
                <c:pt idx="6">
                  <c:v>2012년</c:v>
                </c:pt>
                <c:pt idx="7">
                  <c:v>2013년</c:v>
                </c:pt>
                <c:pt idx="8">
                  <c:v>2014년</c:v>
                </c:pt>
                <c:pt idx="9">
                  <c:v>2015년</c:v>
                </c:pt>
                <c:pt idx="10">
                  <c:v>2016년</c:v>
                </c:pt>
                <c:pt idx="11">
                  <c:v>2017년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54</c:v>
                </c:pt>
                <c:pt idx="1">
                  <c:v>72</c:v>
                </c:pt>
                <c:pt idx="2">
                  <c:v>89</c:v>
                </c:pt>
                <c:pt idx="3">
                  <c:v>111</c:v>
                </c:pt>
                <c:pt idx="4">
                  <c:v>114</c:v>
                </c:pt>
                <c:pt idx="5">
                  <c:v>127</c:v>
                </c:pt>
                <c:pt idx="6">
                  <c:v>141</c:v>
                </c:pt>
                <c:pt idx="7">
                  <c:v>145</c:v>
                </c:pt>
                <c:pt idx="8">
                  <c:v>157</c:v>
                </c:pt>
                <c:pt idx="9">
                  <c:v>171</c:v>
                </c:pt>
                <c:pt idx="10">
                  <c:v>176</c:v>
                </c:pt>
                <c:pt idx="11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97-4E85-A3F9-EF2968AD7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9168928"/>
        <c:axId val="379169912"/>
      </c:barChart>
      <c:catAx>
        <c:axId val="37916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9169912"/>
        <c:crosses val="autoZero"/>
        <c:auto val="1"/>
        <c:lblAlgn val="ctr"/>
        <c:lblOffset val="100"/>
        <c:noMultiLvlLbl val="0"/>
      </c:catAx>
      <c:valAx>
        <c:axId val="379169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="1" dirty="0"/>
                  <a:t>(</a:t>
                </a:r>
                <a:r>
                  <a:rPr lang="ko-KR" altLang="en-US" b="1" dirty="0"/>
                  <a:t>만명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916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 집중 거주지역(경기도)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FC6-4D54-A558-10AC12D3ED7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918-4AE5-9394-8B89AE74722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FC6-4D54-A558-10AC12D3ED76}"/>
              </c:ext>
            </c:extLst>
          </c:dPt>
          <c:dPt>
            <c:idx val="3"/>
            <c:bubble3D val="0"/>
            <c:spPr>
              <a:solidFill>
                <a:srgbClr val="31A99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FC6-4D54-A558-10AC12D3ED76}"/>
              </c:ext>
            </c:extLst>
          </c:dPt>
          <c:dPt>
            <c:idx val="4"/>
            <c:bubble3D val="0"/>
            <c:explosion val="14"/>
            <c:spPr>
              <a:solidFill>
                <a:srgbClr val="C165FF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918-4AE5-9394-8B89AE74722E}"/>
              </c:ext>
            </c:extLst>
          </c:dPt>
          <c:dLbls>
            <c:dLbl>
              <c:idx val="4"/>
              <c:layout>
                <c:manualLayout>
                  <c:x val="0.22343750000000001"/>
                  <c:y val="-2.0666521858604707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9421875"/>
                      <c:h val="0.152613364135496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D918-4AE5-9394-8B89AE7472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안산시</c:v>
                </c:pt>
                <c:pt idx="1">
                  <c:v>시흥시</c:v>
                </c:pt>
                <c:pt idx="2">
                  <c:v>수원시</c:v>
                </c:pt>
                <c:pt idx="3">
                  <c:v>화성시</c:v>
                </c:pt>
                <c:pt idx="4">
                  <c:v>기타(부천, 평택 외 16개 지역)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13.6</c:v>
                </c:pt>
                <c:pt idx="1">
                  <c:v>8.1999999999999993</c:v>
                </c:pt>
                <c:pt idx="2">
                  <c:v>9.6</c:v>
                </c:pt>
                <c:pt idx="3">
                  <c:v>8.6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18-4AE5-9394-8B89AE74722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3A62-B23B-46C8-B1E7-D87BCF4A4604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15FE7-6A11-4A37-AE44-A8D9BF473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2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사회적 문제 </a:t>
            </a:r>
            <a:r>
              <a:rPr lang="en-US" altLang="ko-KR" dirty="0"/>
              <a:t>(</a:t>
            </a:r>
            <a:r>
              <a:rPr lang="ko-KR" altLang="en-US" dirty="0"/>
              <a:t>문제 도출 및 사회의 현 상황 직시 가능한 자료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대중매체로 인해 한국의 인기 상승</a:t>
            </a:r>
            <a:r>
              <a:rPr lang="en-US" altLang="ko-KR" dirty="0"/>
              <a:t>, </a:t>
            </a:r>
            <a:r>
              <a:rPr lang="ko-KR" altLang="en-US" dirty="0"/>
              <a:t>방한을 한</a:t>
            </a:r>
            <a:r>
              <a:rPr lang="en-US" altLang="ko-KR" dirty="0"/>
              <a:t>, </a:t>
            </a:r>
            <a:r>
              <a:rPr lang="ko-KR" altLang="en-US" dirty="0"/>
              <a:t>하고 싶은 외국인 증가</a:t>
            </a:r>
            <a:endParaRPr lang="en-US" altLang="ko-KR" dirty="0"/>
          </a:p>
          <a:p>
            <a:pPr lvl="1"/>
            <a:r>
              <a:rPr lang="ko-KR" altLang="en-US" dirty="0"/>
              <a:t>외국인 근로자 수 증가</a:t>
            </a:r>
            <a:endParaRPr lang="en-US" altLang="ko-KR" dirty="0"/>
          </a:p>
          <a:p>
            <a:pPr lvl="1"/>
            <a:r>
              <a:rPr lang="ko-KR" altLang="en-US" dirty="0"/>
              <a:t>취업률 감소</a:t>
            </a:r>
            <a:endParaRPr lang="en-US" altLang="ko-KR" dirty="0"/>
          </a:p>
          <a:p>
            <a:r>
              <a:rPr lang="ko-KR" altLang="en-US" dirty="0"/>
              <a:t>사회적기업</a:t>
            </a:r>
            <a:r>
              <a:rPr lang="ko-KR" altLang="en-US" b="1" dirty="0"/>
              <a:t>아이템</a:t>
            </a:r>
            <a:r>
              <a:rPr lang="en-US" altLang="ko-KR" dirty="0"/>
              <a:t>(</a:t>
            </a:r>
            <a:r>
              <a:rPr lang="ko-KR" altLang="en-US" dirty="0"/>
              <a:t>우리의 </a:t>
            </a:r>
            <a:r>
              <a:rPr lang="en-US" altLang="ko-KR" dirty="0"/>
              <a:t>ITEM</a:t>
            </a:r>
            <a:r>
              <a:rPr lang="ko-KR" altLang="en-US" dirty="0"/>
              <a:t>을 제작하자</a:t>
            </a:r>
            <a:r>
              <a:rPr lang="en-US" altLang="ko-KR" dirty="0"/>
              <a:t>!!,</a:t>
            </a:r>
            <a:r>
              <a:rPr lang="ko-KR" altLang="en-US" dirty="0"/>
              <a:t>어플 자체가 다른 점 강조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아이템 소개 및 마케팅기법을 사용해 아이템의 장점을 강조</a:t>
            </a:r>
            <a:endParaRPr lang="en-US" altLang="ko-KR" dirty="0"/>
          </a:p>
          <a:p>
            <a:pPr lvl="1"/>
            <a:r>
              <a:rPr lang="ko-KR" altLang="en-US" dirty="0"/>
              <a:t>학생들을 활용한 다양한 경험제공</a:t>
            </a:r>
            <a:r>
              <a:rPr lang="en-US" altLang="ko-KR" dirty="0"/>
              <a:t>, </a:t>
            </a:r>
            <a:r>
              <a:rPr lang="ko-KR" altLang="en-US" dirty="0"/>
              <a:t>학교를 통한 성장 가능성 제시</a:t>
            </a:r>
            <a:endParaRPr lang="en-US" altLang="ko-KR" dirty="0"/>
          </a:p>
          <a:p>
            <a:r>
              <a:rPr lang="ko-KR" altLang="en-US" dirty="0"/>
              <a:t>사회적문제</a:t>
            </a:r>
            <a:r>
              <a:rPr lang="ko-KR" altLang="en-US" b="1" dirty="0"/>
              <a:t>해결방안</a:t>
            </a:r>
            <a:r>
              <a:rPr lang="en-US" altLang="ko-KR" dirty="0"/>
              <a:t>(</a:t>
            </a:r>
            <a:r>
              <a:rPr lang="ko-KR" altLang="en-US" dirty="0"/>
              <a:t>제시 및 차별화 된 아이디어 실현 가능</a:t>
            </a:r>
            <a:r>
              <a:rPr lang="en-US" altLang="ko-KR" dirty="0"/>
              <a:t>)</a:t>
            </a:r>
            <a:endParaRPr lang="en-US" altLang="ko-KR" b="1" dirty="0"/>
          </a:p>
          <a:p>
            <a:r>
              <a:rPr lang="ko-KR" altLang="en-US" dirty="0"/>
              <a:t>향후</a:t>
            </a:r>
            <a:r>
              <a:rPr lang="ko-KR" altLang="en-US" b="1" dirty="0"/>
              <a:t>목표 </a:t>
            </a:r>
            <a:r>
              <a:rPr lang="ko-KR" altLang="en-US" dirty="0"/>
              <a:t>및 </a:t>
            </a:r>
            <a:r>
              <a:rPr lang="ko-KR" altLang="en-US" b="1" dirty="0"/>
              <a:t>포부</a:t>
            </a:r>
            <a:r>
              <a:rPr lang="en-US" altLang="ko-KR" b="1" dirty="0"/>
              <a:t>_</a:t>
            </a:r>
            <a:r>
              <a:rPr lang="ko-KR" altLang="en-US" b="1" dirty="0"/>
              <a:t>여기가 중요하다고 생각이 됨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b="1" dirty="0"/>
              <a:t>{</a:t>
            </a:r>
            <a:r>
              <a:rPr lang="ko-KR" altLang="en-US" dirty="0"/>
              <a:t>한국산업기술대학교 창업동아리를 시작으로 사회적기업이 되어 다양한 교육</a:t>
            </a:r>
            <a:r>
              <a:rPr lang="en-US" altLang="ko-KR" dirty="0"/>
              <a:t>(</a:t>
            </a:r>
            <a:r>
              <a:rPr lang="ko-KR" altLang="en-US" dirty="0"/>
              <a:t>다양한 언어</a:t>
            </a:r>
            <a:r>
              <a:rPr lang="en-US" altLang="ko-KR" dirty="0"/>
              <a:t>, </a:t>
            </a:r>
            <a:r>
              <a:rPr lang="ko-KR" altLang="en-US" dirty="0"/>
              <a:t>유아</a:t>
            </a:r>
            <a:r>
              <a:rPr lang="en-US" altLang="ko-KR" dirty="0"/>
              <a:t>, </a:t>
            </a:r>
            <a:r>
              <a:rPr lang="ko-KR" altLang="en-US" dirty="0"/>
              <a:t>관광사업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2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아이템 소개 및 마케팅기법을 사용해 아이템의 장점을 강조</a:t>
            </a:r>
            <a:endParaRPr lang="en-US" altLang="ko-KR" dirty="0"/>
          </a:p>
          <a:p>
            <a:pPr lvl="1"/>
            <a:r>
              <a:rPr lang="ko-KR" altLang="en-US" dirty="0"/>
              <a:t>학생들을 활용한 다양한 경험제공</a:t>
            </a:r>
            <a:r>
              <a:rPr lang="en-US" altLang="ko-KR" dirty="0"/>
              <a:t>, </a:t>
            </a:r>
            <a:r>
              <a:rPr lang="ko-KR" altLang="en-US" dirty="0"/>
              <a:t>학교를 통한 성장 가능성 제시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우리의 </a:t>
            </a:r>
            <a:r>
              <a:rPr lang="en-US" altLang="ko-KR" sz="1200" dirty="0"/>
              <a:t>ITEM</a:t>
            </a:r>
            <a:r>
              <a:rPr lang="ko-KR" altLang="en-US" sz="1200" dirty="0"/>
              <a:t>을 제작하자</a:t>
            </a:r>
            <a:r>
              <a:rPr lang="en-US" altLang="ko-KR" sz="1200" dirty="0"/>
              <a:t>!!,</a:t>
            </a:r>
            <a:r>
              <a:rPr lang="ko-KR" altLang="en-US" sz="1200" dirty="0"/>
              <a:t>어플 자체가 다른 점 강조</a:t>
            </a:r>
            <a:r>
              <a:rPr lang="en-US" altLang="ko-KR" sz="1200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어플로 제작하기로 마음을 먹게 되었습니다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4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제시 및 차별화 된 아이디어 실현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9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제시 및 차별화 된 아이디어 실현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7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{</a:t>
            </a:r>
            <a:r>
              <a:rPr lang="ko-KR" altLang="en-US" dirty="0"/>
              <a:t>한국산업기술대학교 창업동아리를 시작으로 사회적기업이 되어 다양한 교육</a:t>
            </a:r>
            <a:r>
              <a:rPr lang="en-US" altLang="ko-KR" dirty="0"/>
              <a:t>(</a:t>
            </a:r>
            <a:r>
              <a:rPr lang="ko-KR" altLang="en-US" dirty="0"/>
              <a:t>다양한 언어</a:t>
            </a:r>
            <a:r>
              <a:rPr lang="en-US" altLang="ko-KR" dirty="0"/>
              <a:t>, </a:t>
            </a:r>
            <a:r>
              <a:rPr lang="ko-KR" altLang="en-US" dirty="0"/>
              <a:t>유아</a:t>
            </a:r>
            <a:r>
              <a:rPr lang="en-US" altLang="ko-KR" dirty="0"/>
              <a:t>, </a:t>
            </a:r>
            <a:r>
              <a:rPr lang="ko-KR" altLang="en-US" dirty="0"/>
              <a:t>관광사업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한글교육을 시작으로 유아교육</a:t>
            </a:r>
            <a:r>
              <a:rPr lang="en-US" altLang="ko-KR" dirty="0"/>
              <a:t>, </a:t>
            </a:r>
            <a:r>
              <a:rPr lang="ko-KR" altLang="en-US" dirty="0"/>
              <a:t>외국인 국내관광</a:t>
            </a:r>
            <a:r>
              <a:rPr lang="en-US" altLang="ko-KR" dirty="0"/>
              <a:t>, </a:t>
            </a:r>
            <a:r>
              <a:rPr lang="ko-KR" altLang="en-US" dirty="0"/>
              <a:t>다양한 언어지원 서비스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3C2F9-BAA7-48A5-8EDD-59D1E852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DD688-D001-49F9-9E4D-FE97BCFAC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04AB4-2DE6-4B19-915F-17665629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EB5C9-5C89-440D-8B34-BE624921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7AC09-A6D7-4C6A-B892-7F7CA7C1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FA3A3-F7CA-4BAC-8EBE-AB1C6AA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39DB6-EB90-45D1-968D-5DA67F48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62E3F-C42E-49D0-BBA7-912D8604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BC218-DD63-4DCB-9C87-0C630B63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D7153-4FA0-415F-AB66-9E3EE4AB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0E9CF7-2C34-44C6-82DB-A0775EC23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C2552-1DC8-4D91-B259-80D56340E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B7B6D-2343-42E4-9570-4589A32A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5E01F-6508-488B-838A-03C03857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0FE7E-7508-4AC2-87BC-DE083185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4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A51B-D02C-4C47-8344-6695B5BD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9FC8C-0A2F-47BE-B3D9-916DBBC5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72BE2-0579-42C9-B563-E802B5DD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96916-0CB5-4BCB-A096-5D38BB14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D4A80-655E-466B-90ED-9C91C874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3CD12-0FDA-4B9B-BB11-4814FC02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08597-6D25-47E7-9754-C5C16546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5B928-A901-4982-ADC5-CD54E94A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51CF7-42E7-4D82-A4F4-73F6303D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30DD7-C4BD-4A4C-ADAA-442C08C4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4FDFF-092B-4D42-884D-D6198661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61CA6-4264-4D37-9CA9-2FCC92BF3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0B832-44BE-4C10-897B-2089A667D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8BD59-7D0D-4113-BF60-9556F1CB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AFBF0-1217-40D1-B356-20FEFA38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5818A-9DAC-4839-BF39-A426BA66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9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B8740-267B-48C8-8076-26FF41C8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E19EF-8254-4ECE-87DE-A9BEDF1F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E36F43-5475-46FF-83D3-969314328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069447-73EE-4726-BD1B-74E5353D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B5D62-7088-4816-A478-0F58FC210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D41204-6C96-4B41-9F7C-689545C4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00FC53-C1D4-4D20-B1E2-1C3E3B3C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E89C8B-E4C9-47EB-8FCB-0D59F786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5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CA80-D4D1-45FD-8785-102AB3E9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60D6E5-03F5-40C2-947E-CC21FA31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FD775F-32F7-41D8-BAD4-67241495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067DA5-8626-436D-95F7-1358B6F8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2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2287E6-000B-4B52-BEA6-300C0CA8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6179F9-7CDC-44C4-A330-DE8EC508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9C605-19BB-48B7-82F1-C892224B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3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3347F-55BB-490C-A324-D89A7A03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BD758-0E08-4EA8-B350-17502818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B73CB9-C71E-4368-A90D-4B0F09F3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BBF84-4A19-4E2E-9959-94E5DA02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B59F4-641B-4012-97D3-322027AB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B4FD8-BDF4-479D-A75C-E14DA8EE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6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1C53A-0ED7-4B44-988D-30A99293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6162E-A8D6-4206-8CF3-B8805FEA4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DEEC90-E5A3-49D3-9D4B-8DB6F9D6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1FBD1-D27F-4865-8E24-14AEA1D3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3C0E7-C35B-4D45-8E68-94BC7B82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83A22-2F37-466B-998D-C569714C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3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14D2A2-2B95-49D0-A630-AFB72D38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29C79-465F-4498-A067-37883C5BA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AA5CD-7D54-4D1D-B4B0-9FB6E91F5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2728-E2B0-47FD-9295-D0DEEFABE108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86BAD-5B9D-4C33-AC38-8809D8A56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AF665-4AD5-4226-BA45-B92ED3EB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DAF0D-94F2-4E43-8FA8-2B11F2188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3C3C26-6102-4CC3-9254-0CA10355A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102EC-1D76-4D15-B563-6497B11A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240A3-6C70-4632-B0EC-7C27A79B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사회적 문제 </a:t>
            </a:r>
            <a:endParaRPr lang="en-US" altLang="ko-KR" dirty="0"/>
          </a:p>
          <a:p>
            <a:r>
              <a:rPr lang="ko-KR" altLang="en-US" dirty="0"/>
              <a:t>사회적기업</a:t>
            </a:r>
            <a:r>
              <a:rPr lang="ko-KR" altLang="en-US" b="1" dirty="0"/>
              <a:t>아이템</a:t>
            </a:r>
            <a:endParaRPr lang="en-US" altLang="ko-KR" dirty="0"/>
          </a:p>
          <a:p>
            <a:r>
              <a:rPr lang="ko-KR" altLang="en-US" dirty="0"/>
              <a:t>사회적문제</a:t>
            </a:r>
            <a:r>
              <a:rPr lang="ko-KR" altLang="en-US" b="1" dirty="0"/>
              <a:t>해결방안</a:t>
            </a:r>
            <a:endParaRPr lang="en-US" altLang="ko-KR" dirty="0"/>
          </a:p>
          <a:p>
            <a:r>
              <a:rPr lang="ko-KR" altLang="en-US" dirty="0"/>
              <a:t>향후</a:t>
            </a:r>
            <a:r>
              <a:rPr lang="ko-KR" altLang="en-US" b="1" dirty="0"/>
              <a:t>목표 </a:t>
            </a:r>
            <a:r>
              <a:rPr lang="ko-KR" altLang="en-US" dirty="0"/>
              <a:t>및 </a:t>
            </a:r>
            <a:r>
              <a:rPr lang="ko-KR" altLang="en-US" b="1" dirty="0"/>
              <a:t>포부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96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FB0EF-CF07-4458-8FB7-D2BE0901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 문제</a:t>
            </a:r>
            <a:r>
              <a:rPr lang="en-US" altLang="ko-KR" dirty="0"/>
              <a:t>_</a:t>
            </a:r>
            <a:r>
              <a:rPr lang="ko-KR" altLang="en-US" dirty="0"/>
              <a:t>외국인 주민 언어 문제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57DDC58A-901B-470D-956E-9A1CC14346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11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FBFD5FF-70D9-477A-BB6D-AFA7BAB77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937126"/>
              </p:ext>
            </p:extLst>
          </p:nvPr>
        </p:nvGraphicFramePr>
        <p:xfrm>
          <a:off x="2031999" y="102132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F18E164-8A02-47C8-BABA-E14C9659BA84}"/>
              </a:ext>
            </a:extLst>
          </p:cNvPr>
          <p:cNvSpPr/>
          <p:nvPr/>
        </p:nvSpPr>
        <p:spPr>
          <a:xfrm>
            <a:off x="4322639" y="522782"/>
            <a:ext cx="3546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2017</a:t>
            </a:r>
            <a:r>
              <a:rPr lang="ko-KR" altLang="en-US" b="1" i="0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년 경기도 외국인주민 현황</a:t>
            </a:r>
          </a:p>
        </p:txBody>
      </p:sp>
    </p:spTree>
    <p:extLst>
      <p:ext uri="{BB962C8B-B14F-4D97-AF65-F5344CB8AC3E}">
        <p14:creationId xmlns:p14="http://schemas.microsoft.com/office/powerpoint/2010/main" val="229787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C3D7A-890E-4FB3-B888-472CF233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년도 이후에는 시험이 </a:t>
            </a:r>
            <a:r>
              <a:rPr lang="ko-KR" altLang="en-US" dirty="0" err="1"/>
              <a:t>등장헀는데</a:t>
            </a:r>
            <a:r>
              <a:rPr lang="en-US" altLang="ko-KR" dirty="0"/>
              <a:t>, </a:t>
            </a:r>
            <a:r>
              <a:rPr lang="ko-KR" altLang="en-US" dirty="0"/>
              <a:t>순기능을 못하고있다</a:t>
            </a:r>
            <a:r>
              <a:rPr lang="en-US" altLang="ko-KR" dirty="0"/>
              <a:t>. (</a:t>
            </a:r>
            <a:r>
              <a:rPr lang="ko-KR" altLang="en-US" dirty="0"/>
              <a:t>자료로 보여주자</a:t>
            </a:r>
            <a:r>
              <a:rPr lang="en-US" altLang="ko-KR" dirty="0"/>
              <a:t>) </a:t>
            </a:r>
            <a:r>
              <a:rPr lang="ko-KR" altLang="en-US" dirty="0"/>
              <a:t>비자 발급받은 외국인의 한국어수준이 낮다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082195-FB88-4147-8FB7-2312338E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2500312"/>
            <a:ext cx="28575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4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ACF7A-7628-4FAC-84A0-A7C1CB97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사회적기업</a:t>
            </a:r>
            <a:r>
              <a:rPr lang="ko-KR" altLang="en-US" b="1" dirty="0"/>
              <a:t>아이템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BE00AC-E456-417A-ABF9-4D312995A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33" y="1400188"/>
            <a:ext cx="8075334" cy="46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1A5A0-F864-4304-9060-9957CBDC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사회적기업</a:t>
            </a:r>
            <a:r>
              <a:rPr lang="ko-KR" altLang="en-US" b="1" dirty="0"/>
              <a:t>아이템구상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A33C48-896B-428F-A091-724DE3AFD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882" y="1935526"/>
            <a:ext cx="7864262" cy="44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1A5A0-F864-4304-9060-9957CBDC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389" y="6411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사회적문제</a:t>
            </a:r>
            <a:r>
              <a:rPr lang="ko-KR" altLang="en-US" b="1" dirty="0"/>
              <a:t>해결방안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00125B-3DB9-487A-B52C-1913896839EA}"/>
              </a:ext>
            </a:extLst>
          </p:cNvPr>
          <p:cNvSpPr/>
          <p:nvPr/>
        </p:nvSpPr>
        <p:spPr>
          <a:xfrm>
            <a:off x="1120586" y="3118504"/>
            <a:ext cx="24473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해당하는 자음</a:t>
            </a:r>
            <a: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모음의 이름과 읽는 방법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b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단어를 연상하며 학습하는 방식을 채택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관련된 그림카드를 보여주며 학습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E19EBF-5F0E-44DB-ADD5-37539B981C9F}"/>
              </a:ext>
            </a:extLst>
          </p:cNvPr>
          <p:cNvSpPr/>
          <p:nvPr/>
        </p:nvSpPr>
        <p:spPr>
          <a:xfrm>
            <a:off x="4872317" y="3118504"/>
            <a:ext cx="24473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하루하루 체계적으로 공부할 수 있도록 일별학습</a:t>
            </a:r>
            <a:r>
              <a:rPr lang="ko-KR" altLang="en-US" dirty="0">
                <a:ea typeface="나눔고딕" panose="020D0604000000000000" pitchFamily="50" charset="-127"/>
                <a:cs typeface="Times New Roman" panose="02020603050405020304" pitchFamily="18" charset="0"/>
              </a:rPr>
              <a:t>제공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b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단어 테스트를 통해 학습 정도를 테스트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b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틀린 단어에 대해서는 오답풀이</a:t>
            </a:r>
            <a: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a typeface="나눔고딕" panose="020D0604000000000000" pitchFamily="50" charset="-127"/>
                <a:cs typeface="Times New Roman" panose="02020603050405020304" pitchFamily="18" charset="0"/>
              </a:rPr>
              <a:t>제공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306062-89B1-423A-80B1-C638BBC57C07}"/>
              </a:ext>
            </a:extLst>
          </p:cNvPr>
          <p:cNvSpPr/>
          <p:nvPr/>
        </p:nvSpPr>
        <p:spPr>
          <a:xfrm>
            <a:off x="8597152" y="3118504"/>
            <a:ext cx="24473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소설을 읽듯 회화를 상황을 간접적으로 경험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모바일 메신저와 </a:t>
            </a:r>
            <a:b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유사한 </a:t>
            </a:r>
            <a: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를 담아 고객들이 </a:t>
            </a:r>
            <a:r>
              <a:rPr lang="ko-KR" altLang="ko-KR">
                <a:ea typeface="나눔고딕" panose="020D0604000000000000" pitchFamily="50" charset="-127"/>
                <a:cs typeface="Times New Roman" panose="02020603050405020304" pitchFamily="18" charset="0"/>
              </a:rPr>
              <a:t>손쉬운 이용</a:t>
            </a:r>
            <a:r>
              <a:rPr lang="en-US" altLang="ko-KR"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>
                <a:ea typeface="나눔고딕" panose="020D0604000000000000" pitchFamily="50" charset="-127"/>
                <a:cs typeface="Times New Roman" panose="02020603050405020304" pitchFamily="18" charset="0"/>
              </a:rPr>
              <a:t>유도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9B8A26-EE19-441A-AD4E-B843D66B81AC}"/>
              </a:ext>
            </a:extLst>
          </p:cNvPr>
          <p:cNvGrpSpPr/>
          <p:nvPr/>
        </p:nvGrpSpPr>
        <p:grpSpPr>
          <a:xfrm>
            <a:off x="914400" y="1792941"/>
            <a:ext cx="2850776" cy="4858871"/>
            <a:chOff x="914400" y="1792941"/>
            <a:chExt cx="2850776" cy="48588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70EA051-2810-435B-8937-25FB7DD30BFF}"/>
                </a:ext>
              </a:extLst>
            </p:cNvPr>
            <p:cNvSpPr/>
            <p:nvPr/>
          </p:nvSpPr>
          <p:spPr>
            <a:xfrm>
              <a:off x="1147482" y="1792941"/>
              <a:ext cx="244736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기초 교육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45DCBAC-AC27-4D22-914C-84EB723C9EBE}"/>
                </a:ext>
              </a:extLst>
            </p:cNvPr>
            <p:cNvGrpSpPr/>
            <p:nvPr/>
          </p:nvGrpSpPr>
          <p:grpSpPr>
            <a:xfrm>
              <a:off x="914400" y="2312894"/>
              <a:ext cx="2850776" cy="4338918"/>
              <a:chOff x="914400" y="2312894"/>
              <a:chExt cx="2850776" cy="433891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C74BB3A-CE77-4520-928B-9A3379625C4D}"/>
                  </a:ext>
                </a:extLst>
              </p:cNvPr>
              <p:cNvSpPr/>
              <p:nvPr/>
            </p:nvSpPr>
            <p:spPr>
              <a:xfrm>
                <a:off x="914400" y="2312894"/>
                <a:ext cx="2850776" cy="43389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43F3E69-3A17-43CA-8DA6-05026B330CC1}"/>
                  </a:ext>
                </a:extLst>
              </p:cNvPr>
              <p:cNvSpPr/>
              <p:nvPr/>
            </p:nvSpPr>
            <p:spPr>
              <a:xfrm>
                <a:off x="914400" y="6492875"/>
                <a:ext cx="2850776" cy="158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D533EEE-8309-4C8E-90CD-A4038983BEB3}"/>
              </a:ext>
            </a:extLst>
          </p:cNvPr>
          <p:cNvGrpSpPr/>
          <p:nvPr/>
        </p:nvGrpSpPr>
        <p:grpSpPr>
          <a:xfrm>
            <a:off x="4670611" y="1792941"/>
            <a:ext cx="2850776" cy="4858871"/>
            <a:chOff x="4670611" y="1792941"/>
            <a:chExt cx="2850776" cy="48588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B5EDB4-BC77-48F3-80EE-1C52E69AFDE9}"/>
                </a:ext>
              </a:extLst>
            </p:cNvPr>
            <p:cNvSpPr/>
            <p:nvPr/>
          </p:nvSpPr>
          <p:spPr>
            <a:xfrm>
              <a:off x="4872317" y="1792941"/>
              <a:ext cx="244736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단어장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75E9CCB-3B68-4278-AFE9-4E317DFDDF0E}"/>
                </a:ext>
              </a:extLst>
            </p:cNvPr>
            <p:cNvGrpSpPr/>
            <p:nvPr/>
          </p:nvGrpSpPr>
          <p:grpSpPr>
            <a:xfrm>
              <a:off x="4670611" y="2312894"/>
              <a:ext cx="2850776" cy="4338918"/>
              <a:chOff x="4670611" y="2312894"/>
              <a:chExt cx="2850776" cy="433891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9805D3B-775D-4D1A-962A-110DD55DD784}"/>
                  </a:ext>
                </a:extLst>
              </p:cNvPr>
              <p:cNvSpPr/>
              <p:nvPr/>
            </p:nvSpPr>
            <p:spPr>
              <a:xfrm>
                <a:off x="4670611" y="2312894"/>
                <a:ext cx="2850776" cy="43389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C849B8D-5909-4E72-A561-90FB9380F613}"/>
                  </a:ext>
                </a:extLst>
              </p:cNvPr>
              <p:cNvSpPr/>
              <p:nvPr/>
            </p:nvSpPr>
            <p:spPr>
              <a:xfrm>
                <a:off x="4670611" y="6492874"/>
                <a:ext cx="2850776" cy="158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33B1ED8-891F-4D11-A028-241382AF3BB0}"/>
              </a:ext>
            </a:extLst>
          </p:cNvPr>
          <p:cNvGrpSpPr/>
          <p:nvPr/>
        </p:nvGrpSpPr>
        <p:grpSpPr>
          <a:xfrm>
            <a:off x="8426822" y="1792941"/>
            <a:ext cx="2850776" cy="4858871"/>
            <a:chOff x="8426822" y="1792941"/>
            <a:chExt cx="2850776" cy="48588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7E1457-2427-45A9-904A-78E77C63A447}"/>
                </a:ext>
              </a:extLst>
            </p:cNvPr>
            <p:cNvSpPr/>
            <p:nvPr/>
          </p:nvSpPr>
          <p:spPr>
            <a:xfrm>
              <a:off x="8597152" y="1792941"/>
              <a:ext cx="244736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일반 회화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D6B521-3CA9-454B-B123-3DC4EF63F4B9}"/>
                </a:ext>
              </a:extLst>
            </p:cNvPr>
            <p:cNvGrpSpPr/>
            <p:nvPr/>
          </p:nvGrpSpPr>
          <p:grpSpPr>
            <a:xfrm>
              <a:off x="8426822" y="2312894"/>
              <a:ext cx="2850776" cy="4338918"/>
              <a:chOff x="8426822" y="2312894"/>
              <a:chExt cx="2850776" cy="433891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2310C16-5E63-4F00-B018-219530DB8BB7}"/>
                  </a:ext>
                </a:extLst>
              </p:cNvPr>
              <p:cNvSpPr/>
              <p:nvPr/>
            </p:nvSpPr>
            <p:spPr>
              <a:xfrm>
                <a:off x="8426822" y="2312894"/>
                <a:ext cx="2850776" cy="43389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B7C3588-FE37-446A-BA8B-47D237786DAF}"/>
                  </a:ext>
                </a:extLst>
              </p:cNvPr>
              <p:cNvSpPr/>
              <p:nvPr/>
            </p:nvSpPr>
            <p:spPr>
              <a:xfrm>
                <a:off x="8426822" y="6492873"/>
                <a:ext cx="2850776" cy="158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858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AA3C9-8A15-47C8-9AA0-E3B1A628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향후</a:t>
            </a:r>
            <a:r>
              <a:rPr lang="ko-KR" altLang="en-US" b="1" dirty="0"/>
              <a:t>목표 </a:t>
            </a:r>
            <a:r>
              <a:rPr lang="ko-KR" altLang="en-US" dirty="0"/>
              <a:t>및 </a:t>
            </a:r>
            <a:r>
              <a:rPr lang="ko-KR" altLang="en-US" b="1" dirty="0"/>
              <a:t>포부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A21106-1D4E-4094-A23D-B7150CA00940}"/>
              </a:ext>
            </a:extLst>
          </p:cNvPr>
          <p:cNvSpPr/>
          <p:nvPr/>
        </p:nvSpPr>
        <p:spPr>
          <a:xfrm>
            <a:off x="1345787" y="3889839"/>
            <a:ext cx="9367423" cy="148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외국인 주민들의 언어 소통문제 해결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8E473-0360-4693-AF04-20E1EF6513EF}"/>
              </a:ext>
            </a:extLst>
          </p:cNvPr>
          <p:cNvSpPr/>
          <p:nvPr/>
        </p:nvSpPr>
        <p:spPr>
          <a:xfrm>
            <a:off x="1345786" y="1753929"/>
            <a:ext cx="9367424" cy="124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모든 외국인들의 한글교육 시발점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101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255</Words>
  <Application>Microsoft Office PowerPoint</Application>
  <PresentationFormat>와이드스크린</PresentationFormat>
  <Paragraphs>53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목차</vt:lpstr>
      <vt:lpstr>사회적 문제_외국인 주민 언어 문제</vt:lpstr>
      <vt:lpstr>PowerPoint 프레젠테이션</vt:lpstr>
      <vt:lpstr>14년도 이후에는 시험이 등장헀는데, 순기능을 못하고있다. (자료로 보여주자) 비자 발급받은 외국인의 한국어수준이 낮다. </vt:lpstr>
      <vt:lpstr>사회적기업아이템</vt:lpstr>
      <vt:lpstr>사회적기업아이템구상</vt:lpstr>
      <vt:lpstr>사회적문제해결방안</vt:lpstr>
      <vt:lpstr>향후목표 및 포부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병근</dc:creator>
  <cp:lastModifiedBy>박병근</cp:lastModifiedBy>
  <cp:revision>29</cp:revision>
  <dcterms:created xsi:type="dcterms:W3CDTF">2019-01-23T02:03:45Z</dcterms:created>
  <dcterms:modified xsi:type="dcterms:W3CDTF">2019-02-06T13:16:33Z</dcterms:modified>
</cp:coreProperties>
</file>