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3" r:id="rId4"/>
    <p:sldId id="272" r:id="rId5"/>
    <p:sldId id="274" r:id="rId6"/>
    <p:sldId id="27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851"/>
    <a:srgbClr val="C09200"/>
    <a:srgbClr val="D09E00"/>
    <a:srgbClr val="7F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b="1" dirty="0">
                <a:solidFill>
                  <a:schemeClr val="tx1"/>
                </a:solidFill>
              </a:rPr>
              <a:t>외국인주민 증가 추이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외국인주민 수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  <c:pt idx="8">
                  <c:v>2014년</c:v>
                </c:pt>
                <c:pt idx="9">
                  <c:v>2015년</c:v>
                </c:pt>
                <c:pt idx="10">
                  <c:v>2016년</c:v>
                </c:pt>
                <c:pt idx="11">
                  <c:v>2017년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</c:v>
                </c:pt>
                <c:pt idx="1">
                  <c:v>72</c:v>
                </c:pt>
                <c:pt idx="2">
                  <c:v>89</c:v>
                </c:pt>
                <c:pt idx="3">
                  <c:v>111</c:v>
                </c:pt>
                <c:pt idx="4">
                  <c:v>114</c:v>
                </c:pt>
                <c:pt idx="5">
                  <c:v>127</c:v>
                </c:pt>
                <c:pt idx="6">
                  <c:v>141</c:v>
                </c:pt>
                <c:pt idx="7">
                  <c:v>145</c:v>
                </c:pt>
                <c:pt idx="8">
                  <c:v>157</c:v>
                </c:pt>
                <c:pt idx="9">
                  <c:v>171</c:v>
                </c:pt>
                <c:pt idx="10">
                  <c:v>176</c:v>
                </c:pt>
                <c:pt idx="1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D-4CA1-9353-B43596FD18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379168928"/>
        <c:axId val="379169912"/>
      </c:barChart>
      <c:catAx>
        <c:axId val="3791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9912"/>
        <c:crosses val="autoZero"/>
        <c:auto val="1"/>
        <c:lblAlgn val="ctr"/>
        <c:lblOffset val="100"/>
        <c:noMultiLvlLbl val="0"/>
      </c:catAx>
      <c:valAx>
        <c:axId val="379169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(</a:t>
                </a:r>
                <a:r>
                  <a:rPr lang="ko-KR" b="1">
                    <a:solidFill>
                      <a:schemeClr val="tx1"/>
                    </a:solidFill>
                  </a:rPr>
                  <a:t>만명</a:t>
                </a:r>
                <a:r>
                  <a:rPr lang="en-US" b="1">
                    <a:solidFill>
                      <a:schemeClr val="tx1"/>
                    </a:solidFill>
                  </a:rPr>
                  <a:t>)</a:t>
                </a:r>
                <a:endParaRPr lang="ko-KR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 집중 거주지역(경기도)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6F-416E-831E-09A1E4DBC644}"/>
              </c:ext>
            </c:extLst>
          </c:dPt>
          <c:dPt>
            <c:idx val="1"/>
            <c:bubble3D val="0"/>
            <c:spPr>
              <a:solidFill>
                <a:srgbClr val="D09E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6F-416E-831E-09A1E4DBC64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6F-416E-831E-09A1E4DBC644}"/>
              </c:ext>
            </c:extLst>
          </c:dPt>
          <c:dPt>
            <c:idx val="3"/>
            <c:bubble3D val="0"/>
            <c:spPr>
              <a:solidFill>
                <a:srgbClr val="31A99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96F-416E-831E-09A1E4DBC644}"/>
              </c:ext>
            </c:extLst>
          </c:dPt>
          <c:dPt>
            <c:idx val="4"/>
            <c:bubble3D val="0"/>
            <c:explosion val="14"/>
            <c:spPr>
              <a:solidFill>
                <a:srgbClr val="7F00D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96F-416E-831E-09A1E4DBC64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8CCA569-53A7-484C-8D8B-E7D0A912CEC8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7F9FDFD1-38DC-426E-B3D4-5A178136F855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6F-416E-831E-09A1E4DBC64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B46B0A-3190-4D85-9D28-79A67072166E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5D08C6DE-6BB2-417C-8D22-CA93722FE411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6F-416E-831E-09A1E4DBC64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E4C4EB-8662-4E54-B0AB-9DF1B754B14C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3738FC20-3BD7-45CB-ACBC-E68D9A55888A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6F-416E-831E-09A1E4DBC64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35871E-46EF-467A-9324-77B7E0F2AED5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9D235131-41B1-455F-BA0A-278A054DD0C2}" type="PERCENTAGE">
                      <a:rPr lang="en-US" altLang="ko-KR" sz="1400" baseline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6F-416E-831E-09A1E4DBC644}"/>
                </c:ext>
              </c:extLst>
            </c:dLbl>
            <c:dLbl>
              <c:idx val="4"/>
              <c:layout>
                <c:manualLayout>
                  <c:x val="0.16958304889654394"/>
                  <c:y val="-1.40808518242114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067B0BB-5F0C-4FDC-AE0A-C6CBB9D6D623}" type="CATEGORYNAME">
                      <a:rPr lang="en-US" altLang="ko-KR" sz="1400"/>
                      <a:pPr>
                        <a:defRPr/>
                      </a:pPr>
                      <a:t>[범주 이름]</a:t>
                    </a:fld>
                    <a:r>
                      <a:rPr lang="ko-KR" altLang="en-US" sz="1400" baseline="0" dirty="0"/>
                      <a:t>
</a:t>
                    </a:r>
                    <a:fld id="{616D89FC-3B43-4145-8D43-D396452ECB62}" type="PERCENTAGE">
                      <a:rPr lang="en-US" altLang="ko-KR" sz="1400" baseline="0"/>
                      <a:pPr>
                        <a:defRPr/>
                      </a:pPr>
                      <a:t>[백분율]</a:t>
                    </a:fld>
                    <a:endParaRPr lang="ko-KR" alt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422126017946448"/>
                      <c:h val="0.224698907890725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6F-416E-831E-09A1E4DBC6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안산시</c:v>
                </c:pt>
                <c:pt idx="1">
                  <c:v>시흥시</c:v>
                </c:pt>
                <c:pt idx="2">
                  <c:v>수원시</c:v>
                </c:pt>
                <c:pt idx="3">
                  <c:v>화성시</c:v>
                </c:pt>
                <c:pt idx="4">
                  <c:v>기타(부천, 평택 외 16개 지역)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</c:v>
                </c:pt>
                <c:pt idx="1">
                  <c:v>8.1999999999999993</c:v>
                </c:pt>
                <c:pt idx="2">
                  <c:v>9.6</c:v>
                </c:pt>
                <c:pt idx="3">
                  <c:v>8.6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6F-416E-831E-09A1E4DBC6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이민자들이 겪는 어려움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이민자들이 겪는 어려움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언어 소통 문제</c:v>
                </c:pt>
                <c:pt idx="1">
                  <c:v>법제도에 대한 이해부족</c:v>
                </c:pt>
                <c:pt idx="2">
                  <c:v>한국문화 이해 부족</c:v>
                </c:pt>
                <c:pt idx="3">
                  <c:v>정보 부족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44.4</c:v>
                </c:pt>
                <c:pt idx="1">
                  <c:v>19.5</c:v>
                </c:pt>
                <c:pt idx="2">
                  <c:v>18.100000000000001</c:v>
                </c:pt>
                <c:pt idx="3">
                  <c:v>16.399999999999999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2-40BA-B31E-8380A8664D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10886510157764"/>
          <c:y val="0.56046635820929158"/>
          <c:w val="0.24918504142085512"/>
          <c:h val="0.3085023010572556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2019-02-06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DDC4F-2F60-4330-A889-00F43594AF57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24A24-7D5E-4739-B575-DCE07C847441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2019-02-06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4B60A-4C5B-4E2F-A9F1-384F7ED7AE32}"/>
              </a:ext>
            </a:extLst>
          </p:cNvPr>
          <p:cNvSpPr/>
          <p:nvPr userDrawn="1"/>
        </p:nvSpPr>
        <p:spPr>
          <a:xfrm>
            <a:off x="141316" y="0"/>
            <a:ext cx="157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배우미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한글 교육 도우미</a:t>
            </a:r>
            <a:endParaRPr lang="en-US" altLang="ko-KR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rtl="0"/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박 병근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DF7C-C278-47AB-94BE-726D9376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3CAFA-642E-4956-9AF2-FE3B0D1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사회적 문제 인식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해결 방안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아이템 소개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향후 목표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96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9518-42EE-4D94-9C69-4F6B72AA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 언어문제</a:t>
            </a:r>
            <a:endParaRPr lang="ko-KR" altLang="en-US" dirty="0"/>
          </a:p>
        </p:txBody>
      </p:sp>
      <p:graphicFrame>
        <p:nvGraphicFramePr>
          <p:cNvPr id="4" name="내용 개체 틀 8">
            <a:extLst>
              <a:ext uri="{FF2B5EF4-FFF2-40B4-BE49-F238E27FC236}">
                <a16:creationId xmlns:a16="http://schemas.microsoft.com/office/drawing/2014/main" id="{EB2663D9-D6A3-4F70-A053-674A7FCD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7694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3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18EF072-4D42-4595-A6DD-23232706B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33671"/>
              </p:ext>
            </p:extLst>
          </p:nvPr>
        </p:nvGraphicFramePr>
        <p:xfrm>
          <a:off x="3072910" y="1600200"/>
          <a:ext cx="6720884" cy="475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BCE5BDE-D3C9-43C4-8F4B-D08C948C1D40}"/>
              </a:ext>
            </a:extLst>
          </p:cNvPr>
          <p:cNvSpPr/>
          <p:nvPr/>
        </p:nvSpPr>
        <p:spPr>
          <a:xfrm>
            <a:off x="1624436" y="1867711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경기도 외국인 거주자현황 </a:t>
            </a:r>
            <a:br>
              <a:rPr lang="en-US" altLang="ko-KR" b="1" dirty="0"/>
            </a:br>
            <a:r>
              <a:rPr lang="en-US" altLang="ko-KR" b="1" dirty="0"/>
              <a:t>(54</a:t>
            </a:r>
            <a:r>
              <a:rPr lang="ko-KR" altLang="en-US" b="1" dirty="0"/>
              <a:t>만</a:t>
            </a:r>
            <a:r>
              <a:rPr lang="en-US" altLang="ko-KR" b="1" dirty="0"/>
              <a:t>9503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89D2729-D717-439C-8F89-B8ABEC24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사회적 문제 인식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국내 거주 외국인 언어문제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E03B-3F96-42A1-ABF4-980BF460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사회적 문제 인식</a:t>
            </a:r>
            <a:br>
              <a:rPr lang="en-US" altLang="ko-KR" b="1"/>
            </a:br>
            <a:r>
              <a:rPr lang="ko-KR" altLang="en-US" b="1">
                <a:solidFill>
                  <a:schemeClr val="tx1"/>
                </a:solidFill>
              </a:rPr>
              <a:t>국내 거주 외국인 언어문제</a:t>
            </a:r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5980C0F-168C-42A2-8F00-9DA4635CB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364378"/>
              </p:ext>
            </p:extLst>
          </p:nvPr>
        </p:nvGraphicFramePr>
        <p:xfrm>
          <a:off x="171058" y="1632857"/>
          <a:ext cx="745252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B6777D-B1FE-4AF9-9A29-D282FD06603D}"/>
              </a:ext>
            </a:extLst>
          </p:cNvPr>
          <p:cNvGrpSpPr/>
          <p:nvPr/>
        </p:nvGrpSpPr>
        <p:grpSpPr>
          <a:xfrm>
            <a:off x="8256631" y="2512905"/>
            <a:ext cx="2666114" cy="2765865"/>
            <a:chOff x="8079518" y="2199305"/>
            <a:chExt cx="2666114" cy="276586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FADA1E-71A0-47C2-A9D3-11027F1E1C04}"/>
                </a:ext>
              </a:extLst>
            </p:cNvPr>
            <p:cNvSpPr/>
            <p:nvPr/>
          </p:nvSpPr>
          <p:spPr>
            <a:xfrm>
              <a:off x="8108372" y="2199305"/>
              <a:ext cx="25506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14</a:t>
              </a:r>
              <a:r>
                <a:rPr lang="ko-KR" altLang="en-US" dirty="0"/>
                <a:t>년도 이후 시험 등장 </a:t>
              </a:r>
              <a:br>
                <a:rPr lang="en-US" altLang="ko-KR" dirty="0"/>
              </a:br>
              <a:r>
                <a:rPr lang="ko-KR" altLang="en-US" dirty="0"/>
                <a:t>하지만 </a:t>
              </a:r>
              <a:r>
                <a:rPr lang="ko-KR" altLang="en-US" sz="2400" b="1" dirty="0"/>
                <a:t>순기능 못함</a:t>
              </a:r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AD4B3884-49D0-4441-93CD-E6720CDE7CEF}"/>
                </a:ext>
              </a:extLst>
            </p:cNvPr>
            <p:cNvSpPr/>
            <p:nvPr/>
          </p:nvSpPr>
          <p:spPr>
            <a:xfrm>
              <a:off x="9033320" y="3104941"/>
              <a:ext cx="643094" cy="954593"/>
            </a:xfrm>
            <a:prstGeom prst="downArrow">
              <a:avLst/>
            </a:prstGeom>
            <a:solidFill>
              <a:srgbClr val="F1B85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45C6E8-E482-47EB-821C-A1D6B14F48EA}"/>
                </a:ext>
              </a:extLst>
            </p:cNvPr>
            <p:cNvSpPr/>
            <p:nvPr/>
          </p:nvSpPr>
          <p:spPr>
            <a:xfrm>
              <a:off x="8079518" y="4226506"/>
              <a:ext cx="26661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/>
                <a:t>비자 발급 받은 외국인의</a:t>
              </a:r>
              <a:br>
                <a:rPr lang="en-US" altLang="ko-KR" dirty="0"/>
              </a:br>
              <a:r>
                <a:rPr lang="ko-KR" altLang="en-US" sz="2400" b="1" dirty="0"/>
                <a:t>한국어 수준 낮음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6C18-0A03-4C1C-A02A-23599815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방안</a:t>
            </a:r>
            <a:br>
              <a:rPr lang="en-US" altLang="ko-KR" b="1" dirty="0"/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BEBDC-34DA-42E7-BBAE-8B75246F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1294</TotalTime>
  <Words>54</Words>
  <Application>Microsoft Office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빙그레체</vt:lpstr>
      <vt:lpstr>Arial</vt:lpstr>
      <vt:lpstr>Courier New</vt:lpstr>
      <vt:lpstr>Palatino Linotype</vt:lpstr>
      <vt:lpstr>회사 배경 프레젠테이션</vt:lpstr>
      <vt:lpstr>배우미</vt:lpstr>
      <vt:lpstr>Contents</vt:lpstr>
      <vt:lpstr>사회적 문제 인식 국내 거주 외국인 언어문제</vt:lpstr>
      <vt:lpstr>사회적 문제 인식 국내 거주 외국인 언어문제</vt:lpstr>
      <vt:lpstr>사회적 문제 인식 국내 거주 외국인 언어문제</vt:lpstr>
      <vt:lpstr>해결 방안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회의 제목</dc:title>
  <dc:creator>박병근</dc:creator>
  <cp:lastModifiedBy>박병근</cp:lastModifiedBy>
  <cp:revision>18</cp:revision>
  <dcterms:created xsi:type="dcterms:W3CDTF">2019-02-02T02:06:04Z</dcterms:created>
  <dcterms:modified xsi:type="dcterms:W3CDTF">2019-02-06T14:56:59Z</dcterms:modified>
</cp:coreProperties>
</file>