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84" r:id="rId3"/>
    <p:sldId id="256" r:id="rId4"/>
    <p:sldId id="271" r:id="rId5"/>
    <p:sldId id="264" r:id="rId6"/>
    <p:sldId id="265" r:id="rId7"/>
    <p:sldId id="272" r:id="rId8"/>
    <p:sldId id="273" r:id="rId9"/>
    <p:sldId id="274" r:id="rId10"/>
    <p:sldId id="282" r:id="rId11"/>
    <p:sldId id="262" r:id="rId12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DCE4"/>
    <a:srgbClr val="E329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002" autoAdjust="0"/>
    <p:restoredTop sz="94660"/>
  </p:normalViewPr>
  <p:slideViewPr>
    <p:cSldViewPr>
      <p:cViewPr>
        <p:scale>
          <a:sx n="100" d="100"/>
          <a:sy n="100" d="100"/>
        </p:scale>
        <p:origin x="-189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2423-5700-45DB-8C3F-E5EAE227DA6A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8BAA-ADE2-4CA8-A964-1AA986D13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457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75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79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105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2028825"/>
            <a:ext cx="9144000" cy="29130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4" name="AutoShape 21"/>
          <p:cNvSpPr>
            <a:spLocks noChangeArrowheads="1"/>
          </p:cNvSpPr>
          <p:nvPr userDrawn="1"/>
        </p:nvSpPr>
        <p:spPr bwMode="auto">
          <a:xfrm>
            <a:off x="0" y="4691063"/>
            <a:ext cx="2555875" cy="609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AutoShape 22"/>
          <p:cNvSpPr>
            <a:spLocks noChangeArrowheads="1"/>
          </p:cNvSpPr>
          <p:nvPr userDrawn="1"/>
        </p:nvSpPr>
        <p:spPr bwMode="auto">
          <a:xfrm>
            <a:off x="6581775" y="1909763"/>
            <a:ext cx="2555875" cy="3984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 userDrawn="1"/>
        </p:nvGraphicFramePr>
        <p:xfrm>
          <a:off x="0" y="2097088"/>
          <a:ext cx="9124950" cy="2771775"/>
        </p:xfrm>
        <a:graphic>
          <a:graphicData uri="http://schemas.openxmlformats.org/presentationml/2006/ole">
            <p:oleObj spid="_x0000_s1073" name="Image" r:id="rId4" imgW="12165079" imgH="3695238" progId="">
              <p:embed/>
            </p:oleObj>
          </a:graphicData>
        </a:graphic>
      </p:graphicFrame>
      <p:sp>
        <p:nvSpPr>
          <p:cNvPr id="7" name="Text Box 75"/>
          <p:cNvSpPr txBox="1">
            <a:spLocks noChangeArrowheads="1"/>
          </p:cNvSpPr>
          <p:nvPr userDrawn="1"/>
        </p:nvSpPr>
        <p:spPr bwMode="auto">
          <a:xfrm>
            <a:off x="4067175" y="692150"/>
            <a:ext cx="4406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Tahoma" pitchFamily="34" charset="0"/>
              </a:rPr>
              <a:t>Company Brochure</a:t>
            </a:r>
          </a:p>
        </p:txBody>
      </p:sp>
      <p:sp>
        <p:nvSpPr>
          <p:cNvPr id="8" name="Text Box 76"/>
          <p:cNvSpPr txBox="1">
            <a:spLocks noChangeArrowheads="1"/>
          </p:cNvSpPr>
          <p:nvPr userDrawn="1"/>
        </p:nvSpPr>
        <p:spPr bwMode="auto">
          <a:xfrm>
            <a:off x="4062413" y="538261"/>
            <a:ext cx="25193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400" b="1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재능이 아트다</a:t>
            </a:r>
            <a:r>
              <a:rPr lang="en-US" altLang="ko-KR" sz="1400" b="1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- </a:t>
            </a:r>
            <a:r>
              <a:rPr lang="ko-KR" altLang="en-US" sz="1400" b="1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</a:t>
            </a:r>
            <a:endParaRPr lang="en-US" altLang="ko-KR" sz="1400" b="1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val 4"/>
          <p:cNvSpPr>
            <a:spLocks noChangeArrowheads="1"/>
          </p:cNvSpPr>
          <p:nvPr userDrawn="1"/>
        </p:nvSpPr>
        <p:spPr bwMode="auto">
          <a:xfrm>
            <a:off x="7740650" y="3429000"/>
            <a:ext cx="1187450" cy="118745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3605213" y="3787775"/>
            <a:ext cx="623887" cy="623888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1" name="Oval 6"/>
          <p:cNvSpPr>
            <a:spLocks noChangeArrowheads="1"/>
          </p:cNvSpPr>
          <p:nvPr userDrawn="1"/>
        </p:nvSpPr>
        <p:spPr bwMode="auto">
          <a:xfrm>
            <a:off x="5908675" y="2924175"/>
            <a:ext cx="438150" cy="43815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2" name="Oval 7"/>
          <p:cNvSpPr>
            <a:spLocks noChangeArrowheads="1"/>
          </p:cNvSpPr>
          <p:nvPr userDrawn="1"/>
        </p:nvSpPr>
        <p:spPr bwMode="auto">
          <a:xfrm>
            <a:off x="611188" y="2492375"/>
            <a:ext cx="371475" cy="371475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7875588" y="3860800"/>
            <a:ext cx="955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rgbClr val="A50021"/>
                </a:solidFill>
                <a:latin typeface="Arial Black" pitchFamily="34" charset="0"/>
              </a:rPr>
              <a:t>Company</a:t>
            </a: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3548063" y="3952875"/>
            <a:ext cx="769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rgbClr val="A50021"/>
                </a:solidFill>
                <a:latin typeface="Arial Black" pitchFamily="34" charset="0"/>
              </a:rPr>
              <a:t>Clients</a:t>
            </a:r>
          </a:p>
        </p:txBody>
      </p:sp>
      <p:sp>
        <p:nvSpPr>
          <p:cNvPr id="15" name="Text Box 13"/>
          <p:cNvSpPr txBox="1">
            <a:spLocks noChangeArrowheads="1"/>
          </p:cNvSpPr>
          <p:nvPr userDrawn="1"/>
        </p:nvSpPr>
        <p:spPr bwMode="auto">
          <a:xfrm>
            <a:off x="5840413" y="3060700"/>
            <a:ext cx="5969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smtClean="0">
                <a:solidFill>
                  <a:srgbClr val="A50021"/>
                </a:solidFill>
                <a:latin typeface="Arial Black" pitchFamily="34" charset="0"/>
              </a:rPr>
              <a:t>Partners</a:t>
            </a: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534988" y="2574925"/>
            <a:ext cx="5476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smtClean="0">
                <a:solidFill>
                  <a:srgbClr val="A50021"/>
                </a:solidFill>
                <a:latin typeface="Arial Black" pitchFamily="34" charset="0"/>
              </a:rPr>
              <a:t>Service</a:t>
            </a: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900113" y="2781300"/>
            <a:ext cx="2663825" cy="12954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 flipV="1">
            <a:off x="4186238" y="3211513"/>
            <a:ext cx="1722437" cy="7207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8"/>
          <p:cNvSpPr>
            <a:spLocks noChangeShapeType="1"/>
          </p:cNvSpPr>
          <p:nvPr userDrawn="1"/>
        </p:nvSpPr>
        <p:spPr bwMode="auto">
          <a:xfrm>
            <a:off x="6340475" y="3284538"/>
            <a:ext cx="1400175" cy="7921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547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07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60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65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68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56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87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357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7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3C7D-0C52-4C05-A7B0-E612BD4E11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5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illagi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illagi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4"/>
          <p:cNvSpPr>
            <a:spLocks noChangeArrowheads="1"/>
          </p:cNvSpPr>
          <p:nvPr/>
        </p:nvSpPr>
        <p:spPr bwMode="auto">
          <a:xfrm>
            <a:off x="7740650" y="3429000"/>
            <a:ext cx="1187450" cy="118745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3605213" y="3787775"/>
            <a:ext cx="623887" cy="623888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5908675" y="2924175"/>
            <a:ext cx="438150" cy="43815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611188" y="2492375"/>
            <a:ext cx="371475" cy="371475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7875588" y="3860800"/>
            <a:ext cx="955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50021"/>
                </a:solidFill>
                <a:latin typeface="Arial Black" pitchFamily="34" charset="0"/>
              </a:rPr>
              <a:t>Company</a:t>
            </a: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3548063" y="3952875"/>
            <a:ext cx="769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50021"/>
                </a:solidFill>
                <a:latin typeface="Arial Black" pitchFamily="34" charset="0"/>
              </a:rPr>
              <a:t>Clients</a:t>
            </a: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5840413" y="3060700"/>
            <a:ext cx="5969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700">
                <a:solidFill>
                  <a:srgbClr val="A50021"/>
                </a:solidFill>
                <a:latin typeface="Arial Black" pitchFamily="34" charset="0"/>
              </a:rPr>
              <a:t>Partners</a:t>
            </a:r>
          </a:p>
        </p:txBody>
      </p:sp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534988" y="2574925"/>
            <a:ext cx="5476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700">
                <a:solidFill>
                  <a:srgbClr val="A50021"/>
                </a:solidFill>
                <a:latin typeface="Arial Black" pitchFamily="34" charset="0"/>
              </a:rPr>
              <a:t>Service</a:t>
            </a:r>
          </a:p>
        </p:txBody>
      </p:sp>
      <p:sp>
        <p:nvSpPr>
          <p:cNvPr id="5130" name="Line 15"/>
          <p:cNvSpPr>
            <a:spLocks noChangeShapeType="1"/>
          </p:cNvSpPr>
          <p:nvPr/>
        </p:nvSpPr>
        <p:spPr bwMode="auto">
          <a:xfrm>
            <a:off x="900113" y="2781300"/>
            <a:ext cx="2663825" cy="12954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1" name="Line 17"/>
          <p:cNvSpPr>
            <a:spLocks noChangeShapeType="1"/>
          </p:cNvSpPr>
          <p:nvPr/>
        </p:nvSpPr>
        <p:spPr bwMode="auto">
          <a:xfrm flipV="1">
            <a:off x="4186238" y="3211513"/>
            <a:ext cx="1722437" cy="7207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2" name="Line 18"/>
          <p:cNvSpPr>
            <a:spLocks noChangeShapeType="1"/>
          </p:cNvSpPr>
          <p:nvPr/>
        </p:nvSpPr>
        <p:spPr bwMode="auto">
          <a:xfrm>
            <a:off x="6340475" y="3284538"/>
            <a:ext cx="1400175" cy="7921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134" name="Picture 14" descr="C:\Users\PSJ\Desktop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5805264"/>
            <a:ext cx="1714500" cy="571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083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066" y="908720"/>
            <a:ext cx="6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사이트 주요지표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~18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현재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3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217164" y="1268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google analytics&gt;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212976"/>
            <a:ext cx="2808312" cy="307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604" y="3284985"/>
            <a:ext cx="47664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5576" y="138739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방문자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후반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 50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 중반까지  분포가  전체의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93%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활동이 가장 활발한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~54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  분포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 전체의 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60%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차지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남성 방문자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40% VS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여성 방문자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60%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14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-8334"/>
            <a:ext cx="9148762" cy="686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23" y="2580531"/>
            <a:ext cx="1728192" cy="576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8390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066" y="90872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차례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1794557"/>
            <a:ext cx="4955203" cy="44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회사개요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대표자 약력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히스토리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재능아지트 플랫폼 기본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재능아지트 사업구조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수익모델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특장점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사이트 주요지표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검색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변화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68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066" y="90872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개요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1916832"/>
            <a:ext cx="5253361" cy="347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회사명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㈜재능아지트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대표이사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차지민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박상준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설립일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업종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정보제공업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B2B &amp; B2C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중개서비스업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이천시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신둔면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이여로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101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101-4, 104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사업자 등록번호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233-81-03358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www.skillagit.com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031-633-8549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Picture 14" descr="C:\Users\PSJ\Desktop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68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066" y="90872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대표자 박상준 약력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1484784"/>
            <a:ext cx="71287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학력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인덕대학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기계설계학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한국방송통신대학 경영학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병력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703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특공연대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군단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미시령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특공대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병장 만기 전역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대간첩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다수 투입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주요경력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연봉정보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No.1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페이오픈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e-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총괄사업부분 팀장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웹기획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채용정보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No.1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잡코리아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기획팀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웹기획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컨첸츠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잡코리아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운영관리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바이럴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대행사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와이즈씨앤에스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비즈니스 팀장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 </a:t>
            </a:r>
            <a:r>
              <a:rPr lang="ko-KR" altLang="en-US" sz="1400" b="1" dirty="0" err="1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웹기획</a:t>
            </a:r>
            <a:r>
              <a:rPr lang="ko-KR" altLang="en-US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 경력 </a:t>
            </a:r>
            <a:r>
              <a:rPr lang="en-US" altLang="ko-KR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10</a:t>
            </a:r>
            <a:r>
              <a:rPr lang="ko-KR" altLang="en-US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년 이상</a:t>
            </a:r>
            <a:r>
              <a:rPr lang="en-US" altLang="ko-KR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, </a:t>
            </a:r>
            <a:r>
              <a:rPr lang="ko-KR" altLang="en-US" sz="1400" b="1" dirty="0" err="1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바이럴</a:t>
            </a:r>
            <a:r>
              <a:rPr lang="ko-KR" altLang="en-US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 마케팅</a:t>
            </a:r>
            <a:r>
              <a:rPr lang="en-US" altLang="ko-KR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, </a:t>
            </a:r>
            <a:r>
              <a:rPr lang="ko-KR" altLang="en-US" sz="1400" b="1" dirty="0" err="1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컨텐츠</a:t>
            </a:r>
            <a:r>
              <a:rPr lang="ko-KR" altLang="en-US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 운영 능력</a:t>
            </a:r>
            <a:r>
              <a:rPr lang="en-US" altLang="ko-KR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, </a:t>
            </a:r>
            <a:r>
              <a:rPr lang="ko-KR" altLang="en-US" sz="1400" b="1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조직관리 능력 보유</a:t>
            </a:r>
            <a:endParaRPr lang="en-US" altLang="ko-KR" sz="1400" b="1" dirty="0" smtClean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 이력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비즈니스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저작권 실무교육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수료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한국저작권위원회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잡코리아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사내 강사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저작권 실무교육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롯데마트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통기타 강사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(2010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~2012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9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6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066" y="90872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히스토리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534" y="1479451"/>
            <a:ext cx="7488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법인설립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재능아지트 사이트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www.skillagit.com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재능아지트 정식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보안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SSL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 및 서울보증보험 가입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회원 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4,000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 돌파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회원 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6,000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 돌파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판매중인 재능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건 돌파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누적 거래건수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천여건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만명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돌파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누적 거래건 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천건 돌파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웹사이트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 재능 광고 서비스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내 광고 수익모델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현재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회원수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천명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Picture 14" descr="C:\Users\PSJ\Desktop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85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628800"/>
            <a:ext cx="1296144" cy="4320480"/>
          </a:xfrm>
          <a:prstGeom prst="rect">
            <a:avLst/>
          </a:prstGeom>
          <a:gradFill flip="none" rotWithShape="1">
            <a:gsLst>
              <a:gs pos="0">
                <a:srgbClr val="D4ECBA">
                  <a:shade val="30000"/>
                  <a:satMod val="115000"/>
                </a:srgbClr>
              </a:gs>
              <a:gs pos="50000">
                <a:srgbClr val="D4ECBA">
                  <a:shade val="67500"/>
                  <a:satMod val="115000"/>
                </a:srgbClr>
              </a:gs>
              <a:gs pos="100000">
                <a:srgbClr val="D4ECBA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5936" y="1628800"/>
            <a:ext cx="1296144" cy="936104"/>
          </a:xfrm>
          <a:prstGeom prst="rect">
            <a:avLst/>
          </a:prstGeom>
          <a:gradFill flip="none" rotWithShape="1">
            <a:gsLst>
              <a:gs pos="0">
                <a:srgbClr val="D4ECBA">
                  <a:shade val="30000"/>
                  <a:satMod val="115000"/>
                </a:srgbClr>
              </a:gs>
              <a:gs pos="50000">
                <a:srgbClr val="D4ECBA">
                  <a:shade val="67500"/>
                  <a:satMod val="115000"/>
                </a:srgbClr>
              </a:gs>
              <a:gs pos="100000">
                <a:srgbClr val="D4ECBA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3742" y="3320988"/>
            <a:ext cx="1296144" cy="2628292"/>
          </a:xfrm>
          <a:prstGeom prst="rect">
            <a:avLst/>
          </a:prstGeom>
          <a:gradFill flip="none" rotWithShape="1">
            <a:gsLst>
              <a:gs pos="0">
                <a:srgbClr val="D4ECBA">
                  <a:shade val="30000"/>
                  <a:satMod val="115000"/>
                </a:srgbClr>
              </a:gs>
              <a:gs pos="50000">
                <a:srgbClr val="D4ECBA">
                  <a:shade val="67500"/>
                  <a:satMod val="115000"/>
                </a:srgbClr>
              </a:gs>
              <a:gs pos="100000">
                <a:srgbClr val="D4ECBA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6296" y="1628800"/>
            <a:ext cx="1296144" cy="4320480"/>
          </a:xfrm>
          <a:prstGeom prst="rect">
            <a:avLst/>
          </a:prstGeom>
          <a:gradFill flip="none" rotWithShape="1">
            <a:gsLst>
              <a:gs pos="0">
                <a:srgbClr val="D4ECBA">
                  <a:shade val="30000"/>
                  <a:satMod val="115000"/>
                </a:srgbClr>
              </a:gs>
              <a:gs pos="50000">
                <a:srgbClr val="D4ECBA">
                  <a:shade val="67500"/>
                  <a:satMod val="115000"/>
                </a:srgbClr>
              </a:gs>
              <a:gs pos="100000">
                <a:srgbClr val="D4ECBA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359" y="3332179"/>
            <a:ext cx="864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판매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재능인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0840" y="1757958"/>
            <a:ext cx="1252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재능아지트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버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29844" y="4005064"/>
            <a:ext cx="1252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>
                <a:latin typeface="나눔고딕" pitchFamily="50" charset="-127"/>
                <a:ea typeface="나눔고딕" pitchFamily="50" charset="-127"/>
              </a:rPr>
              <a:t>재능아지</a:t>
            </a: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smtClean="0">
                <a:latin typeface="나눔고딕" pitchFamily="50" charset="-127"/>
                <a:ea typeface="나눔고딕" pitchFamily="50" charset="-127"/>
              </a:rPr>
              <a:t>1:1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대화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운영체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제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2071" y="3484579"/>
            <a:ext cx="864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구매자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184482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76128" y="2348880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580112" y="1821979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571728" y="23488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284512" y="3521993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276128" y="404889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14253" y="4635903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284512" y="5301208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71728" y="3494104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580112" y="4043164"/>
            <a:ext cx="143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65028" y="1464720"/>
            <a:ext cx="845592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재능 등록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72311" y="1456209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재능 주문 및 입금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8335" y="1989098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주문 완료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7784" y="1988840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재능 요청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644008" y="2708920"/>
            <a:ext cx="2927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702299" y="2692653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재능 접수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71170" y="3472433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주문요청서 및 정보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45085" y="3487708"/>
            <a:ext cx="1300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주문요청서 확인 및 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  작업진행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58802" y="4006805"/>
            <a:ext cx="13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결과물 발송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79182" y="4083005"/>
            <a:ext cx="141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수정요구 및 거래완료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86211" y="4659115"/>
            <a:ext cx="141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8-1.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재발송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14786" y="5373216"/>
            <a:ext cx="141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판매대금 송금</a:t>
            </a:r>
            <a:endParaRPr lang="ko-KR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066" y="908720"/>
            <a:ext cx="824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재능아지트 플랫폼 기본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로직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디자인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모델링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번역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홈페이지 제작 등 모든 카테고리군 의뢰가능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6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85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06066" y="90872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사업구조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79"/>
          <p:cNvGrpSpPr>
            <a:grpSpLocks/>
          </p:cNvGrpSpPr>
          <p:nvPr/>
        </p:nvGrpSpPr>
        <p:grpSpPr bwMode="auto">
          <a:xfrm>
            <a:off x="1517734" y="1465824"/>
            <a:ext cx="6150610" cy="4843496"/>
            <a:chOff x="720" y="2352"/>
            <a:chExt cx="1790" cy="1502"/>
          </a:xfrm>
          <a:solidFill>
            <a:schemeClr val="bg1"/>
          </a:solidFill>
        </p:grpSpPr>
        <p:sp>
          <p:nvSpPr>
            <p:cNvPr id="36" name="Rectangle 480"/>
            <p:cNvSpPr>
              <a:spLocks noChangeArrowheads="1"/>
            </p:cNvSpPr>
            <p:nvPr/>
          </p:nvSpPr>
          <p:spPr bwMode="ltGray">
            <a:xfrm>
              <a:off x="734" y="2366"/>
              <a:ext cx="1776" cy="14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53882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7" name="Group 481"/>
            <p:cNvGrpSpPr>
              <a:grpSpLocks/>
            </p:cNvGrpSpPr>
            <p:nvPr/>
          </p:nvGrpSpPr>
          <p:grpSpPr bwMode="auto">
            <a:xfrm>
              <a:off x="720" y="2352"/>
              <a:ext cx="1776" cy="1488"/>
              <a:chOff x="720" y="2352"/>
              <a:chExt cx="1776" cy="1488"/>
            </a:xfrm>
            <a:grpFill/>
          </p:grpSpPr>
          <p:sp>
            <p:nvSpPr>
              <p:cNvPr id="38" name="Rectangle 482"/>
              <p:cNvSpPr>
                <a:spLocks noChangeArrowheads="1"/>
              </p:cNvSpPr>
              <p:nvPr/>
            </p:nvSpPr>
            <p:spPr bwMode="ltGray">
              <a:xfrm>
                <a:off x="720" y="2352"/>
                <a:ext cx="1776" cy="14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53882" dir="2700000" algn="ctr" rotWithShape="0">
                        <a:srgbClr val="00009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Line 483"/>
              <p:cNvSpPr>
                <a:spLocks noChangeShapeType="1"/>
              </p:cNvSpPr>
              <p:nvPr/>
            </p:nvSpPr>
            <p:spPr bwMode="ltGray">
              <a:xfrm rot="-5400000">
                <a:off x="864" y="3096"/>
                <a:ext cx="14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Line 484"/>
              <p:cNvSpPr>
                <a:spLocks noChangeShapeType="1"/>
              </p:cNvSpPr>
              <p:nvPr/>
            </p:nvSpPr>
            <p:spPr bwMode="ltGray">
              <a:xfrm>
                <a:off x="720" y="3096"/>
                <a:ext cx="177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Oval 485"/>
              <p:cNvSpPr>
                <a:spLocks noChangeArrowheads="1"/>
              </p:cNvSpPr>
              <p:nvPr/>
            </p:nvSpPr>
            <p:spPr bwMode="ltGray">
              <a:xfrm flipV="1">
                <a:off x="1054" y="2970"/>
                <a:ext cx="224" cy="1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Oval 486"/>
              <p:cNvSpPr>
                <a:spLocks noChangeArrowheads="1"/>
              </p:cNvSpPr>
              <p:nvPr/>
            </p:nvSpPr>
            <p:spPr bwMode="ltGray">
              <a:xfrm flipV="1">
                <a:off x="1046" y="3081"/>
                <a:ext cx="244" cy="13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Oval 487"/>
              <p:cNvSpPr>
                <a:spLocks noChangeArrowheads="1"/>
              </p:cNvSpPr>
              <p:nvPr/>
            </p:nvSpPr>
            <p:spPr bwMode="ltGray">
              <a:xfrm rot="5400000" flipV="1">
                <a:off x="1579" y="2618"/>
                <a:ext cx="188" cy="18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Oval 488"/>
              <p:cNvSpPr>
                <a:spLocks noChangeArrowheads="1"/>
              </p:cNvSpPr>
              <p:nvPr/>
            </p:nvSpPr>
            <p:spPr bwMode="ltGray">
              <a:xfrm rot="5400000" flipV="1">
                <a:off x="1451" y="2634"/>
                <a:ext cx="204" cy="16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Oval 489"/>
              <p:cNvSpPr>
                <a:spLocks noChangeArrowheads="1"/>
              </p:cNvSpPr>
              <p:nvPr/>
            </p:nvSpPr>
            <p:spPr bwMode="ltGray">
              <a:xfrm>
                <a:off x="1959" y="3063"/>
                <a:ext cx="224" cy="1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Oval 490"/>
              <p:cNvSpPr>
                <a:spLocks noChangeArrowheads="1"/>
              </p:cNvSpPr>
              <p:nvPr/>
            </p:nvSpPr>
            <p:spPr bwMode="ltGray">
              <a:xfrm>
                <a:off x="1951" y="2975"/>
                <a:ext cx="244" cy="13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Oval 491"/>
              <p:cNvSpPr>
                <a:spLocks noChangeArrowheads="1"/>
              </p:cNvSpPr>
              <p:nvPr/>
            </p:nvSpPr>
            <p:spPr bwMode="ltGray">
              <a:xfrm rot="-5400000" flipH="1" flipV="1">
                <a:off x="1455" y="3359"/>
                <a:ext cx="187" cy="18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Oval 492"/>
              <p:cNvSpPr>
                <a:spLocks noChangeArrowheads="1"/>
              </p:cNvSpPr>
              <p:nvPr/>
            </p:nvSpPr>
            <p:spPr bwMode="ltGray">
              <a:xfrm rot="-5400000" flipH="1" flipV="1">
                <a:off x="1566" y="3374"/>
                <a:ext cx="204" cy="16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2843808" y="1862049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핵심 파트너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53273"/>
            <a:ext cx="1019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17" y="4200843"/>
            <a:ext cx="11049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9" y="1501135"/>
            <a:ext cx="971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9" y="4222231"/>
            <a:ext cx="857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5193807" y="1859096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 세그먼트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05795" y="4645209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비용구조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02763" y="4642256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수익원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43808" y="2296012"/>
            <a:ext cx="146706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재능인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소규모 창업자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창업 컨설턴트</a:t>
            </a:r>
            <a:endParaRPr lang="ko-KR" altLang="en-US" sz="1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91497" y="2301345"/>
            <a:ext cx="177163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사용자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소규모 창업자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중소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벤처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소상공인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30551" y="4943788"/>
            <a:ext cx="1026243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인건</a:t>
            </a:r>
            <a:r>
              <a:rPr lang="ko-KR" altLang="en-US" sz="14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서버운영비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마케팅비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01022" y="4957257"/>
            <a:ext cx="148951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중개수수료 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15%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재능 광고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타킷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메일</a:t>
            </a:r>
            <a:r>
              <a:rPr lang="ko-KR" altLang="en-US" sz="1400" b="1" dirty="0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</a:t>
            </a:r>
            <a:endParaRPr lang="en-US" altLang="ko-KR" sz="14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2" name="Picture 14" descr="C:\Users\PSJ\Desktop\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47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06066" y="90872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수익모델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479"/>
          <p:cNvGrpSpPr>
            <a:grpSpLocks/>
          </p:cNvGrpSpPr>
          <p:nvPr/>
        </p:nvGrpSpPr>
        <p:grpSpPr bwMode="auto">
          <a:xfrm>
            <a:off x="1517734" y="1537832"/>
            <a:ext cx="6150610" cy="4843496"/>
            <a:chOff x="720" y="2352"/>
            <a:chExt cx="1790" cy="1502"/>
          </a:xfrm>
          <a:solidFill>
            <a:schemeClr val="bg1"/>
          </a:solidFill>
        </p:grpSpPr>
        <p:sp>
          <p:nvSpPr>
            <p:cNvPr id="32" name="Rectangle 480"/>
            <p:cNvSpPr>
              <a:spLocks noChangeArrowheads="1"/>
            </p:cNvSpPr>
            <p:nvPr/>
          </p:nvSpPr>
          <p:spPr bwMode="ltGray">
            <a:xfrm>
              <a:off x="734" y="2366"/>
              <a:ext cx="1776" cy="14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53882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1" name="Group 481"/>
            <p:cNvGrpSpPr>
              <a:grpSpLocks/>
            </p:cNvGrpSpPr>
            <p:nvPr/>
          </p:nvGrpSpPr>
          <p:grpSpPr bwMode="auto">
            <a:xfrm>
              <a:off x="720" y="2352"/>
              <a:ext cx="1776" cy="1488"/>
              <a:chOff x="720" y="2352"/>
              <a:chExt cx="1776" cy="1488"/>
            </a:xfrm>
            <a:grpFill/>
          </p:grpSpPr>
          <p:sp>
            <p:nvSpPr>
              <p:cNvPr id="62" name="Rectangle 482"/>
              <p:cNvSpPr>
                <a:spLocks noChangeArrowheads="1"/>
              </p:cNvSpPr>
              <p:nvPr/>
            </p:nvSpPr>
            <p:spPr bwMode="ltGray">
              <a:xfrm>
                <a:off x="720" y="2352"/>
                <a:ext cx="1776" cy="14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53882" dir="2700000" algn="ctr" rotWithShape="0">
                        <a:srgbClr val="00009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Line 483"/>
              <p:cNvSpPr>
                <a:spLocks noChangeShapeType="1"/>
              </p:cNvSpPr>
              <p:nvPr/>
            </p:nvSpPr>
            <p:spPr bwMode="ltGray">
              <a:xfrm rot="-5400000">
                <a:off x="864" y="3096"/>
                <a:ext cx="14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Line 484"/>
              <p:cNvSpPr>
                <a:spLocks noChangeShapeType="1"/>
              </p:cNvSpPr>
              <p:nvPr/>
            </p:nvSpPr>
            <p:spPr bwMode="ltGray">
              <a:xfrm>
                <a:off x="720" y="3096"/>
                <a:ext cx="177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5" name="Oval 485"/>
              <p:cNvSpPr>
                <a:spLocks noChangeArrowheads="1"/>
              </p:cNvSpPr>
              <p:nvPr/>
            </p:nvSpPr>
            <p:spPr bwMode="ltGray">
              <a:xfrm flipV="1">
                <a:off x="1054" y="2970"/>
                <a:ext cx="224" cy="1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Oval 486"/>
              <p:cNvSpPr>
                <a:spLocks noChangeArrowheads="1"/>
              </p:cNvSpPr>
              <p:nvPr/>
            </p:nvSpPr>
            <p:spPr bwMode="ltGray">
              <a:xfrm flipV="1">
                <a:off x="1046" y="3081"/>
                <a:ext cx="244" cy="13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Oval 487"/>
              <p:cNvSpPr>
                <a:spLocks noChangeArrowheads="1"/>
              </p:cNvSpPr>
              <p:nvPr/>
            </p:nvSpPr>
            <p:spPr bwMode="ltGray">
              <a:xfrm rot="5400000" flipV="1">
                <a:off x="1579" y="2618"/>
                <a:ext cx="188" cy="18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Oval 488"/>
              <p:cNvSpPr>
                <a:spLocks noChangeArrowheads="1"/>
              </p:cNvSpPr>
              <p:nvPr/>
            </p:nvSpPr>
            <p:spPr bwMode="ltGray">
              <a:xfrm rot="5400000" flipV="1">
                <a:off x="1451" y="2634"/>
                <a:ext cx="204" cy="16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Oval 489"/>
              <p:cNvSpPr>
                <a:spLocks noChangeArrowheads="1"/>
              </p:cNvSpPr>
              <p:nvPr/>
            </p:nvSpPr>
            <p:spPr bwMode="ltGray">
              <a:xfrm>
                <a:off x="1959" y="3063"/>
                <a:ext cx="224" cy="1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0" name="Oval 490"/>
              <p:cNvSpPr>
                <a:spLocks noChangeArrowheads="1"/>
              </p:cNvSpPr>
              <p:nvPr/>
            </p:nvSpPr>
            <p:spPr bwMode="ltGray">
              <a:xfrm>
                <a:off x="1951" y="2975"/>
                <a:ext cx="244" cy="13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Oval 491"/>
              <p:cNvSpPr>
                <a:spLocks noChangeArrowheads="1"/>
              </p:cNvSpPr>
              <p:nvPr/>
            </p:nvSpPr>
            <p:spPr bwMode="ltGray">
              <a:xfrm rot="-5400000" flipH="1" flipV="1">
                <a:off x="1455" y="3359"/>
                <a:ext cx="187" cy="18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Oval 492"/>
              <p:cNvSpPr>
                <a:spLocks noChangeArrowheads="1"/>
              </p:cNvSpPr>
              <p:nvPr/>
            </p:nvSpPr>
            <p:spPr bwMode="ltGray">
              <a:xfrm rot="-5400000" flipH="1" flipV="1">
                <a:off x="1566" y="3374"/>
                <a:ext cx="204" cy="16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85" name="직사각형 84"/>
          <p:cNvSpPr/>
          <p:nvPr/>
        </p:nvSpPr>
        <p:spPr>
          <a:xfrm>
            <a:off x="2394249" y="2181622"/>
            <a:ext cx="17395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중개수수료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4~19%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 수익 모델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36096" y="2176289"/>
            <a:ext cx="14253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재능 광고 상품</a:t>
            </a:r>
            <a:endParaRPr lang="en-US" altLang="ko-KR" sz="14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수익 모델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250673" y="4618469"/>
            <a:ext cx="137569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컨설턴트 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수수료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적용예정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317008" y="4613895"/>
            <a:ext cx="1630575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타깃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메일링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블로거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검색 서비스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적용예정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4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43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066" y="90872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재능아지트 특장점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6066" y="1628800"/>
            <a:ext cx="0" cy="432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1700808"/>
            <a:ext cx="82089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판매 재능인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수수료 차등 적용 시스템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구축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기본 판매 수수료는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15%)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재능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승인제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에스크로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서비스 적용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재능 사후 승인 및 안전결제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업계 최초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재능등록대행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서비스 시작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(PC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사용이 어렵거나 타 재능거래 사이트에 이미 재능판매를 진행중인 유저의 재능을 대행으로 등록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피플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아지트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서비스를 통해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재능인들에게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웹진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컨텐츠를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쪽지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(1:1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대화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시스템 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금지어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금칙어를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적용 관리자 내 추적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-. IP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차단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쪽지 발송 차단 기능을 통해 불량 거래자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직거래 유도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 별도 관리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프로필 인증 서비스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통해 전문성 겸비한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재능인에게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별도 플래그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마크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웹로그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방문자현황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매출현황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거래 현황 등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기본 로그 데이터 자동 수집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쪽지 대화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메신저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대화창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로 개편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사용성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편의성 증대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3C7D-0C52-4C05-A7B0-E612BD4E114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Picture 14" descr="C:\Users\PSJ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22" y="58601"/>
            <a:ext cx="991416" cy="33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99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706</Words>
  <Application>Microsoft Office PowerPoint</Application>
  <PresentationFormat>화면 슬라이드 쇼(4:3)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Image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sjpark</dc:creator>
  <cp:lastModifiedBy>USER</cp:lastModifiedBy>
  <cp:revision>91</cp:revision>
  <cp:lastPrinted>2016-06-23T01:54:00Z</cp:lastPrinted>
  <dcterms:created xsi:type="dcterms:W3CDTF">2015-03-11T02:49:26Z</dcterms:created>
  <dcterms:modified xsi:type="dcterms:W3CDTF">2018-10-10T03:56:51Z</dcterms:modified>
</cp:coreProperties>
</file>