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4" autoAdjust="0"/>
    <p:restoredTop sz="92791" autoAdjust="0"/>
  </p:normalViewPr>
  <p:slideViewPr>
    <p:cSldViewPr snapToGrid="0">
      <p:cViewPr varScale="1">
        <p:scale>
          <a:sx n="71" d="100"/>
          <a:sy n="71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3A62-B23B-46C8-B1E7-D87BCF4A460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15FE7-6A11-4A37-AE44-A8D9BF473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사회적 문제 </a:t>
            </a:r>
            <a:r>
              <a:rPr lang="en-US" altLang="ko-KR" dirty="0"/>
              <a:t>(</a:t>
            </a:r>
            <a:r>
              <a:rPr lang="ko-KR" altLang="en-US" dirty="0"/>
              <a:t>문제 도출 및 사회의 현 상황 직시 가능한 자료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대중매체로 인해 한국의 인기 상승</a:t>
            </a:r>
            <a:r>
              <a:rPr lang="en-US" altLang="ko-KR" dirty="0"/>
              <a:t>, </a:t>
            </a:r>
            <a:r>
              <a:rPr lang="ko-KR" altLang="en-US" dirty="0"/>
              <a:t>방한을 한</a:t>
            </a:r>
            <a:r>
              <a:rPr lang="en-US" altLang="ko-KR" dirty="0"/>
              <a:t>, </a:t>
            </a:r>
            <a:r>
              <a:rPr lang="ko-KR" altLang="en-US" dirty="0"/>
              <a:t>하고 싶은 외국인 증가</a:t>
            </a:r>
            <a:endParaRPr lang="en-US" altLang="ko-KR" dirty="0"/>
          </a:p>
          <a:p>
            <a:pPr lvl="1"/>
            <a:r>
              <a:rPr lang="ko-KR" altLang="en-US" dirty="0"/>
              <a:t>외국인 근로자 수 증가</a:t>
            </a:r>
            <a:endParaRPr lang="en-US" altLang="ko-KR" dirty="0"/>
          </a:p>
          <a:p>
            <a:pPr lvl="1"/>
            <a:r>
              <a:rPr lang="ko-KR" altLang="en-US" dirty="0"/>
              <a:t>취업률 감소</a:t>
            </a:r>
            <a:endParaRPr lang="en-US" altLang="ko-KR" dirty="0"/>
          </a:p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r>
              <a:rPr lang="en-US" altLang="ko-KR" dirty="0"/>
              <a:t>(</a:t>
            </a:r>
            <a:r>
              <a:rPr lang="ko-KR" altLang="en-US" dirty="0"/>
              <a:t>우리의 </a:t>
            </a:r>
            <a:r>
              <a:rPr lang="en-US" altLang="ko-KR" dirty="0"/>
              <a:t>ITEM</a:t>
            </a:r>
            <a:r>
              <a:rPr lang="ko-KR" altLang="en-US" dirty="0"/>
              <a:t>을 제작하자</a:t>
            </a:r>
            <a:r>
              <a:rPr lang="en-US" altLang="ko-KR" dirty="0"/>
              <a:t>!!,</a:t>
            </a:r>
            <a:r>
              <a:rPr lang="ko-KR" altLang="en-US" dirty="0"/>
              <a:t>어플 자체가 다른 점 강조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  <a:endParaRPr lang="en-US" altLang="ko-KR" dirty="0"/>
          </a:p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en-US" altLang="ko-KR" b="1" dirty="0"/>
          </a:p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r>
              <a:rPr lang="en-US" altLang="ko-KR" b="1" dirty="0"/>
              <a:t>_</a:t>
            </a:r>
            <a:r>
              <a:rPr lang="ko-KR" altLang="en-US" b="1" dirty="0"/>
              <a:t>여기가 중요하다고 생각이 됨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2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대중매체로 인해 한국의 인기 상승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방한을 한</a:t>
            </a:r>
            <a:r>
              <a:rPr lang="en-US" altLang="ko-KR" dirty="0"/>
              <a:t>, </a:t>
            </a:r>
            <a:r>
              <a:rPr lang="ko-KR" altLang="en-US" dirty="0"/>
              <a:t>하고 싶은 외국인 증가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4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외국인 근로자 수 증가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0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취업률 감소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5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우리의 </a:t>
            </a:r>
            <a:r>
              <a:rPr lang="en-US" altLang="ko-KR" sz="1200" dirty="0"/>
              <a:t>ITEM</a:t>
            </a:r>
            <a:r>
              <a:rPr lang="ko-KR" altLang="en-US" sz="1200" dirty="0"/>
              <a:t>을 제작하자</a:t>
            </a:r>
            <a:r>
              <a:rPr lang="en-US" altLang="ko-KR" sz="1200" dirty="0"/>
              <a:t>!!,</a:t>
            </a:r>
            <a:r>
              <a:rPr lang="ko-KR" altLang="en-US" sz="1200" dirty="0"/>
              <a:t>어플 자체가 다른 점 강조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어플로 제작하기로 마음을 먹게 되었습니다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대학교 학생들의 사회적진출을 직접적으로 돕기 위한 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1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90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한글교육을 시작으로 유아교육</a:t>
            </a:r>
            <a:r>
              <a:rPr lang="en-US" altLang="ko-KR" dirty="0"/>
              <a:t>, </a:t>
            </a:r>
            <a:r>
              <a:rPr lang="ko-KR" altLang="en-US" dirty="0"/>
              <a:t>외국인 국내관광</a:t>
            </a:r>
            <a:r>
              <a:rPr lang="en-US" altLang="ko-KR" dirty="0"/>
              <a:t>, </a:t>
            </a:r>
            <a:r>
              <a:rPr lang="ko-KR" altLang="en-US" dirty="0"/>
              <a:t>다양한 언어지원 서비스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C2F9-BAA7-48A5-8EDD-59D1E85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DD688-D001-49F9-9E4D-FE97BCFAC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04AB4-2DE6-4B19-915F-17665629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B5C9-5C89-440D-8B34-BE624921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AC09-A6D7-4C6A-B892-7F7CA7C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FA3A3-F7CA-4BAC-8EBE-AB1C6AA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39DB6-EB90-45D1-968D-5DA67F48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62E3F-C42E-49D0-BBA7-912D860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C218-DD63-4DCB-9C87-0C630B6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D7153-4FA0-415F-AB66-9E3EE4A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0E9CF7-2C34-44C6-82DB-A0775EC23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C2552-1DC8-4D91-B259-80D56340E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B7B6D-2343-42E4-9570-4589A32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E01F-6508-488B-838A-03C03857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0FE7E-7508-4AC2-87BC-DE08318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4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A51B-D02C-4C47-8344-6695B5BD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9FC8C-0A2F-47BE-B3D9-916DBBC5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72BE2-0579-42C9-B563-E802B5D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96916-0CB5-4BCB-A096-5D38BB14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D4A80-655E-466B-90ED-9C91C874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CD12-0FDA-4B9B-BB11-4814FC02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08597-6D25-47E7-9754-C5C16546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5B928-A901-4982-ADC5-CD54E94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51CF7-42E7-4D82-A4F4-73F6303D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30DD7-C4BD-4A4C-ADAA-442C08C4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FDFF-092B-4D42-884D-D6198661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61CA6-4264-4D37-9CA9-2FCC92BF3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0B832-44BE-4C10-897B-2089A667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8BD59-7D0D-4113-BF60-9556F1CB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AFBF0-1217-40D1-B356-20FEFA38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5818A-9DAC-4839-BF39-A426BA66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9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B8740-267B-48C8-8076-26FF41C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E19EF-8254-4ECE-87DE-A9BEDF1F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36F43-5475-46FF-83D3-96931432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069447-73EE-4726-BD1B-74E5353D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B5D62-7088-4816-A478-0F58FC210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D41204-6C96-4B41-9F7C-689545C4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0FC53-C1D4-4D20-B1E2-1C3E3B3C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89C8B-E4C9-47EB-8FCB-0D59F78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5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CA80-D4D1-45FD-8785-102AB3E9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0D6E5-03F5-40C2-947E-CC21FA3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D775F-32F7-41D8-BAD4-6724149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067DA5-8626-436D-95F7-1358B6F8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2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2287E6-000B-4B52-BEA6-300C0CA8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179F9-7CDC-44C4-A330-DE8EC508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9C605-19BB-48B7-82F1-C892224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347F-55BB-490C-A324-D89A7A03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BD758-0E08-4EA8-B350-17502818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73CB9-C71E-4368-A90D-4B0F09F3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BBF84-4A19-4E2E-9959-94E5DA02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B59F4-641B-4012-97D3-322027AB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B4FD8-BDF4-479D-A75C-E14DA8EE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1C53A-0ED7-4B44-988D-30A99293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6162E-A8D6-4206-8CF3-B8805FEA4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EEC90-E5A3-49D3-9D4B-8DB6F9D6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1FBD1-D27F-4865-8E24-14AEA1D3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3C0E7-C35B-4D45-8E68-94BC7B82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83A22-2F37-466B-998D-C569714C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14D2A2-2B95-49D0-A630-AFB72D38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29C79-465F-4498-A067-37883C5B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AA5CD-7D54-4D1D-B4B0-9FB6E91F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728-E2B0-47FD-9295-D0DEEFABE10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86BAD-5B9D-4C33-AC38-8809D8A5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F665-4AD5-4226-BA45-B92ED3EB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ko/%EB%82%98%EB%AC%B4-%EB%BF%8C%EB%A6%AC-%EB%AF%B8%EC%9D%98-%EB%82%98%EB%AD%87%EC%9E%8E-%EC%9C%A4%EA%B3%BD%EC%84%A0-%EC%BB%A8%ED%88%AC%EC%96%B4-%EB%85%B9%EC%83%89-%EA%B0%88%EC%83%89-%EA%B2%80%EC%A0%95-684764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AF0D-94F2-4E43-8FA8-2B11F2188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C3C26-6102-4CC3-9254-0CA10355A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AA3C9-8A15-47C8-9AA0-E3B1A628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695D80-A3C1-4883-8D33-6CE4B8C9E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60376" y="959223"/>
            <a:ext cx="5047130" cy="493955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425DCD1-C790-4834-84C5-C404C1451A09}"/>
              </a:ext>
            </a:extLst>
          </p:cNvPr>
          <p:cNvSpPr/>
          <p:nvPr/>
        </p:nvSpPr>
        <p:spPr>
          <a:xfrm>
            <a:off x="4438690" y="4204447"/>
            <a:ext cx="2749127" cy="146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배우미</a:t>
            </a:r>
            <a:br>
              <a:rPr lang="en-US" altLang="ko-KR" dirty="0"/>
            </a:br>
            <a:r>
              <a:rPr lang="ko-KR" altLang="en-US" b="1" dirty="0"/>
              <a:t>한글교육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72474A-DD35-47B6-BAFA-ED72AED6D031}"/>
              </a:ext>
            </a:extLst>
          </p:cNvPr>
          <p:cNvSpPr/>
          <p:nvPr/>
        </p:nvSpPr>
        <p:spPr>
          <a:xfrm>
            <a:off x="1728327" y="1690688"/>
            <a:ext cx="2642131" cy="1537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배우미</a:t>
            </a:r>
            <a:br>
              <a:rPr lang="en-US" altLang="ko-KR" dirty="0"/>
            </a:br>
            <a:r>
              <a:rPr lang="ko-KR" altLang="en-US" b="1" dirty="0"/>
              <a:t>유아교육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C03C05-FDD4-410C-8EAC-ED2BB856A9CA}"/>
              </a:ext>
            </a:extLst>
          </p:cNvPr>
          <p:cNvSpPr/>
          <p:nvPr/>
        </p:nvSpPr>
        <p:spPr>
          <a:xfrm>
            <a:off x="7288521" y="1891552"/>
            <a:ext cx="2642131" cy="1537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배우미</a:t>
            </a:r>
            <a:br>
              <a:rPr lang="en-US" altLang="ko-KR" dirty="0"/>
            </a:br>
            <a:r>
              <a:rPr lang="ko-KR" altLang="en-US" b="1" dirty="0"/>
              <a:t>서비스언어 확대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5D5AF17-FDB6-4CD1-A110-124DC5B01252}"/>
              </a:ext>
            </a:extLst>
          </p:cNvPr>
          <p:cNvSpPr/>
          <p:nvPr/>
        </p:nvSpPr>
        <p:spPr>
          <a:xfrm>
            <a:off x="4559133" y="1603375"/>
            <a:ext cx="2642131" cy="1537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배우미</a:t>
            </a:r>
            <a:br>
              <a:rPr lang="en-US" altLang="ko-KR" dirty="0"/>
            </a:br>
            <a:r>
              <a:rPr lang="ko-KR" altLang="en-US" b="1" dirty="0"/>
              <a:t>국내관광여행</a:t>
            </a:r>
          </a:p>
        </p:txBody>
      </p:sp>
    </p:spTree>
    <p:extLst>
      <p:ext uri="{BB962C8B-B14F-4D97-AF65-F5344CB8AC3E}">
        <p14:creationId xmlns:p14="http://schemas.microsoft.com/office/powerpoint/2010/main" val="36010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02EC-1D76-4D15-B563-6497B11A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240A3-6C70-4632-B0EC-7C27A79B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 문제 </a:t>
            </a:r>
            <a:endParaRPr lang="en-US" altLang="ko-KR" dirty="0"/>
          </a:p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endParaRPr lang="en-US" altLang="ko-KR" dirty="0"/>
          </a:p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endParaRPr lang="en-US" altLang="ko-KR" dirty="0"/>
          </a:p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96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6B36-9857-4E4D-96FF-A8AC6925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외국인 여행객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887EF-598E-4F43-BC4D-A64ED3A3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19" y="1823343"/>
            <a:ext cx="5872162" cy="34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6B36-9857-4E4D-96FF-A8AC6925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외국인 근로자 수 증가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88E38E-9EE4-4CBA-AAD2-DA8CB67D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062" y="12718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EA76D-BC98-4FEF-8C22-E810629CC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5733" y="21402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4" name="_x154788032" descr="EMB00001b1c0e5b">
            <a:extLst>
              <a:ext uri="{FF2B5EF4-FFF2-40B4-BE49-F238E27FC236}">
                <a16:creationId xmlns:a16="http://schemas.microsoft.com/office/drawing/2014/main" id="{D2886F87-4B15-4F0C-88E4-5DB68C20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17" y="2597410"/>
            <a:ext cx="38100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0FFC80-18B7-428D-B7ED-1B3E56DC0CC5}"/>
              </a:ext>
            </a:extLst>
          </p:cNvPr>
          <p:cNvGrpSpPr/>
          <p:nvPr/>
        </p:nvGrpSpPr>
        <p:grpSpPr>
          <a:xfrm>
            <a:off x="5899152" y="1787266"/>
            <a:ext cx="4324354" cy="3714220"/>
            <a:chOff x="5899152" y="1787266"/>
            <a:chExt cx="4324354" cy="3714220"/>
          </a:xfrm>
        </p:grpSpPr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66E7EC20-CAB5-4E4C-85A7-ABC455CA0D16}"/>
                </a:ext>
              </a:extLst>
            </p:cNvPr>
            <p:cNvSpPr/>
            <p:nvPr/>
          </p:nvSpPr>
          <p:spPr>
            <a:xfrm>
              <a:off x="5899152" y="3530600"/>
              <a:ext cx="1227666" cy="197088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D7BA047-446B-4D02-954D-4EFAF58F175E}"/>
                </a:ext>
              </a:extLst>
            </p:cNvPr>
            <p:cNvGrpSpPr/>
            <p:nvPr/>
          </p:nvGrpSpPr>
          <p:grpSpPr>
            <a:xfrm>
              <a:off x="7447496" y="1787266"/>
              <a:ext cx="2776010" cy="3714220"/>
              <a:chOff x="7447496" y="1787266"/>
              <a:chExt cx="2776010" cy="3714220"/>
            </a:xfrm>
          </p:grpSpPr>
          <p:sp>
            <p:nvSpPr>
              <p:cNvPr id="13" name="화살표: 위쪽 12">
                <a:extLst>
                  <a:ext uri="{FF2B5EF4-FFF2-40B4-BE49-F238E27FC236}">
                    <a16:creationId xmlns:a16="http://schemas.microsoft.com/office/drawing/2014/main" id="{5910A978-99F2-4BDE-99AA-5072DD312A5D}"/>
                  </a:ext>
                </a:extLst>
              </p:cNvPr>
              <p:cNvSpPr/>
              <p:nvPr/>
            </p:nvSpPr>
            <p:spPr>
              <a:xfrm>
                <a:off x="7447496" y="2635769"/>
                <a:ext cx="1227666" cy="2865717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위쪽 13">
                <a:extLst>
                  <a:ext uri="{FF2B5EF4-FFF2-40B4-BE49-F238E27FC236}">
                    <a16:creationId xmlns:a16="http://schemas.microsoft.com/office/drawing/2014/main" id="{62361CA6-12A9-4AE2-87DF-A95A4454D4B0}"/>
                  </a:ext>
                </a:extLst>
              </p:cNvPr>
              <p:cNvSpPr/>
              <p:nvPr/>
            </p:nvSpPr>
            <p:spPr>
              <a:xfrm>
                <a:off x="8995840" y="1787266"/>
                <a:ext cx="1227666" cy="3714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733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6B36-9857-4E4D-96FF-A8AC6925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취업률 감소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2A441D-AE59-4328-AF39-83B3D359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53" y="2500865"/>
            <a:ext cx="4502520" cy="30006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E2A9BAB-470F-495C-8A55-D66BDFADF7AF}"/>
              </a:ext>
            </a:extLst>
          </p:cNvPr>
          <p:cNvGrpSpPr/>
          <p:nvPr/>
        </p:nvGrpSpPr>
        <p:grpSpPr>
          <a:xfrm rot="10800000">
            <a:off x="5899152" y="1787266"/>
            <a:ext cx="4324354" cy="3714220"/>
            <a:chOff x="5899152" y="1787266"/>
            <a:chExt cx="4324354" cy="3714220"/>
          </a:xfrm>
        </p:grpSpPr>
        <p:sp>
          <p:nvSpPr>
            <p:cNvPr id="6" name="화살표: 위쪽 5">
              <a:extLst>
                <a:ext uri="{FF2B5EF4-FFF2-40B4-BE49-F238E27FC236}">
                  <a16:creationId xmlns:a16="http://schemas.microsoft.com/office/drawing/2014/main" id="{744A7E93-F664-4EF1-A4C5-831E281CA3BB}"/>
                </a:ext>
              </a:extLst>
            </p:cNvPr>
            <p:cNvSpPr/>
            <p:nvPr/>
          </p:nvSpPr>
          <p:spPr>
            <a:xfrm>
              <a:off x="5899152" y="3530600"/>
              <a:ext cx="1227666" cy="197088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AEA1BC9-0445-4CE5-8B0D-DB8AE3164BF6}"/>
                </a:ext>
              </a:extLst>
            </p:cNvPr>
            <p:cNvGrpSpPr/>
            <p:nvPr/>
          </p:nvGrpSpPr>
          <p:grpSpPr>
            <a:xfrm>
              <a:off x="7447496" y="1787266"/>
              <a:ext cx="2776010" cy="3714220"/>
              <a:chOff x="7447496" y="1787266"/>
              <a:chExt cx="2776010" cy="3714220"/>
            </a:xfrm>
          </p:grpSpPr>
          <p:sp>
            <p:nvSpPr>
              <p:cNvPr id="8" name="화살표: 위쪽 7">
                <a:extLst>
                  <a:ext uri="{FF2B5EF4-FFF2-40B4-BE49-F238E27FC236}">
                    <a16:creationId xmlns:a16="http://schemas.microsoft.com/office/drawing/2014/main" id="{B5A7D8C4-1BF1-427A-B206-91126C56458E}"/>
                  </a:ext>
                </a:extLst>
              </p:cNvPr>
              <p:cNvSpPr/>
              <p:nvPr/>
            </p:nvSpPr>
            <p:spPr>
              <a:xfrm>
                <a:off x="7447496" y="2635769"/>
                <a:ext cx="1227666" cy="2865717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화살표: 위쪽 8">
                <a:extLst>
                  <a:ext uri="{FF2B5EF4-FFF2-40B4-BE49-F238E27FC236}">
                    <a16:creationId xmlns:a16="http://schemas.microsoft.com/office/drawing/2014/main" id="{52CDCD03-F8A7-44F6-A14E-B500862FB030}"/>
                  </a:ext>
                </a:extLst>
              </p:cNvPr>
              <p:cNvSpPr/>
              <p:nvPr/>
            </p:nvSpPr>
            <p:spPr>
              <a:xfrm>
                <a:off x="8995840" y="1787266"/>
                <a:ext cx="1227666" cy="371422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36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CF7A-7628-4FAC-84A0-A7C1CB97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E00AC-E456-417A-ABF9-4D312995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33" y="1400188"/>
            <a:ext cx="8075334" cy="46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CF7A-7628-4FAC-84A0-A7C1CB97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r>
              <a:rPr lang="ko-KR" altLang="en-US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가족회사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657668-7987-400C-93C2-937D55D2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46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7396840" descr="EMB00003de430d8">
            <a:extLst>
              <a:ext uri="{FF2B5EF4-FFF2-40B4-BE49-F238E27FC236}">
                <a16:creationId xmlns:a16="http://schemas.microsoft.com/office/drawing/2014/main" id="{ECAD5931-99A5-4194-8021-801C2A47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2" y="2282825"/>
            <a:ext cx="41814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92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A5A0-F864-4304-9060-9957CBD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0125B-3DB9-487A-B52C-1913896839EA}"/>
              </a:ext>
            </a:extLst>
          </p:cNvPr>
          <p:cNvSpPr/>
          <p:nvPr/>
        </p:nvSpPr>
        <p:spPr>
          <a:xfrm>
            <a:off x="1120586" y="3118504"/>
            <a:ext cx="2447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해당하는 자음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모음의 이름과 읽는 방법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단어를 연상하며 학습하는 방식을 채택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관련된 그림카드를 보여주며 학습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E19EBF-5F0E-44DB-ADD5-37539B981C9F}"/>
              </a:ext>
            </a:extLst>
          </p:cNvPr>
          <p:cNvSpPr/>
          <p:nvPr/>
        </p:nvSpPr>
        <p:spPr>
          <a:xfrm>
            <a:off x="4872317" y="3118504"/>
            <a:ext cx="24473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하루하루 체계적으로 공부할 수 있도록 일별학습</a:t>
            </a:r>
            <a:r>
              <a:rPr lang="ko-KR" altLang="en-US" dirty="0">
                <a:ea typeface="나눔고딕" panose="020D0604000000000000" pitchFamily="50" charset="-127"/>
                <a:cs typeface="Times New Roman" panose="02020603050405020304" pitchFamily="18" charset="0"/>
              </a:rPr>
              <a:t>제공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단어 테스트를 통해 학습 정도를 테스트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틀린 단어에 대해서는 오답풀이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나눔고딕" panose="020D0604000000000000" pitchFamily="50" charset="-127"/>
                <a:cs typeface="Times New Roman" panose="02020603050405020304" pitchFamily="18" charset="0"/>
              </a:rPr>
              <a:t>제공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306062-89B1-423A-80B1-C638BBC57C07}"/>
              </a:ext>
            </a:extLst>
          </p:cNvPr>
          <p:cNvSpPr/>
          <p:nvPr/>
        </p:nvSpPr>
        <p:spPr>
          <a:xfrm>
            <a:off x="8597152" y="3118504"/>
            <a:ext cx="24473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소설을 읽듯 회화를 상황을 간접적으로 경험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모바일 메신저와 </a:t>
            </a:r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유사한 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를 담아 고객들이 </a:t>
            </a:r>
            <a:r>
              <a:rPr lang="ko-KR" altLang="ko-KR">
                <a:ea typeface="나눔고딕" panose="020D0604000000000000" pitchFamily="50" charset="-127"/>
                <a:cs typeface="Times New Roman" panose="02020603050405020304" pitchFamily="18" charset="0"/>
              </a:rPr>
              <a:t>손쉬운 이용</a:t>
            </a:r>
            <a:r>
              <a:rPr lang="en-US" altLang="ko-KR"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>
                <a:ea typeface="나눔고딕" panose="020D0604000000000000" pitchFamily="50" charset="-127"/>
                <a:cs typeface="Times New Roman" panose="02020603050405020304" pitchFamily="18" charset="0"/>
              </a:rPr>
              <a:t>유도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B8A26-EE19-441A-AD4E-B843D66B81AC}"/>
              </a:ext>
            </a:extLst>
          </p:cNvPr>
          <p:cNvGrpSpPr/>
          <p:nvPr/>
        </p:nvGrpSpPr>
        <p:grpSpPr>
          <a:xfrm>
            <a:off x="914400" y="1792941"/>
            <a:ext cx="2850776" cy="4858871"/>
            <a:chOff x="914400" y="1792941"/>
            <a:chExt cx="2850776" cy="48588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0EA051-2810-435B-8937-25FB7DD30BFF}"/>
                </a:ext>
              </a:extLst>
            </p:cNvPr>
            <p:cNvSpPr/>
            <p:nvPr/>
          </p:nvSpPr>
          <p:spPr>
            <a:xfrm>
              <a:off x="1147482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기초 교육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45DCBAC-AC27-4D22-914C-84EB723C9EBE}"/>
                </a:ext>
              </a:extLst>
            </p:cNvPr>
            <p:cNvGrpSpPr/>
            <p:nvPr/>
          </p:nvGrpSpPr>
          <p:grpSpPr>
            <a:xfrm>
              <a:off x="914400" y="2312894"/>
              <a:ext cx="2850776" cy="4338918"/>
              <a:chOff x="914400" y="2312894"/>
              <a:chExt cx="2850776" cy="43389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C74BB3A-CE77-4520-928B-9A3379625C4D}"/>
                  </a:ext>
                </a:extLst>
              </p:cNvPr>
              <p:cNvSpPr/>
              <p:nvPr/>
            </p:nvSpPr>
            <p:spPr>
              <a:xfrm>
                <a:off x="914400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43F3E69-3A17-43CA-8DA6-05026B330CC1}"/>
                  </a:ext>
                </a:extLst>
              </p:cNvPr>
              <p:cNvSpPr/>
              <p:nvPr/>
            </p:nvSpPr>
            <p:spPr>
              <a:xfrm>
                <a:off x="914400" y="6492875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533EEE-8309-4C8E-90CD-A4038983BEB3}"/>
              </a:ext>
            </a:extLst>
          </p:cNvPr>
          <p:cNvGrpSpPr/>
          <p:nvPr/>
        </p:nvGrpSpPr>
        <p:grpSpPr>
          <a:xfrm>
            <a:off x="4670611" y="1792941"/>
            <a:ext cx="2850776" cy="4858871"/>
            <a:chOff x="4670611" y="1792941"/>
            <a:chExt cx="2850776" cy="48588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B5EDB4-BC77-48F3-80EE-1C52E69AFDE9}"/>
                </a:ext>
              </a:extLst>
            </p:cNvPr>
            <p:cNvSpPr/>
            <p:nvPr/>
          </p:nvSpPr>
          <p:spPr>
            <a:xfrm>
              <a:off x="4872317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단어장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75E9CCB-3B68-4278-AFE9-4E317DFDDF0E}"/>
                </a:ext>
              </a:extLst>
            </p:cNvPr>
            <p:cNvGrpSpPr/>
            <p:nvPr/>
          </p:nvGrpSpPr>
          <p:grpSpPr>
            <a:xfrm>
              <a:off x="4670611" y="2312894"/>
              <a:ext cx="2850776" cy="4338918"/>
              <a:chOff x="4670611" y="2312894"/>
              <a:chExt cx="2850776" cy="43389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9805D3B-775D-4D1A-962A-110DD55DD784}"/>
                  </a:ext>
                </a:extLst>
              </p:cNvPr>
              <p:cNvSpPr/>
              <p:nvPr/>
            </p:nvSpPr>
            <p:spPr>
              <a:xfrm>
                <a:off x="4670611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849B8D-5909-4E72-A561-90FB9380F613}"/>
                  </a:ext>
                </a:extLst>
              </p:cNvPr>
              <p:cNvSpPr/>
              <p:nvPr/>
            </p:nvSpPr>
            <p:spPr>
              <a:xfrm>
                <a:off x="4670611" y="6492874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33B1ED8-891F-4D11-A028-241382AF3BB0}"/>
              </a:ext>
            </a:extLst>
          </p:cNvPr>
          <p:cNvGrpSpPr/>
          <p:nvPr/>
        </p:nvGrpSpPr>
        <p:grpSpPr>
          <a:xfrm>
            <a:off x="8426822" y="1792941"/>
            <a:ext cx="2850776" cy="4858871"/>
            <a:chOff x="8426822" y="1792941"/>
            <a:chExt cx="2850776" cy="48588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7E1457-2427-45A9-904A-78E77C63A447}"/>
                </a:ext>
              </a:extLst>
            </p:cNvPr>
            <p:cNvSpPr/>
            <p:nvPr/>
          </p:nvSpPr>
          <p:spPr>
            <a:xfrm>
              <a:off x="8597152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일반 회화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D6B521-3CA9-454B-B123-3DC4EF63F4B9}"/>
                </a:ext>
              </a:extLst>
            </p:cNvPr>
            <p:cNvGrpSpPr/>
            <p:nvPr/>
          </p:nvGrpSpPr>
          <p:grpSpPr>
            <a:xfrm>
              <a:off x="8426822" y="2312894"/>
              <a:ext cx="2850776" cy="4338918"/>
              <a:chOff x="8426822" y="2312894"/>
              <a:chExt cx="2850776" cy="433891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2310C16-5E63-4F00-B018-219530DB8BB7}"/>
                  </a:ext>
                </a:extLst>
              </p:cNvPr>
              <p:cNvSpPr/>
              <p:nvPr/>
            </p:nvSpPr>
            <p:spPr>
              <a:xfrm>
                <a:off x="8426822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B7C3588-FE37-446A-BA8B-47D237786DAF}"/>
                  </a:ext>
                </a:extLst>
              </p:cNvPr>
              <p:cNvSpPr/>
              <p:nvPr/>
            </p:nvSpPr>
            <p:spPr>
              <a:xfrm>
                <a:off x="8426822" y="6492873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58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A5A0-F864-4304-9060-9957CBD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r>
              <a:rPr lang="en-US" altLang="ko-KR" b="1" dirty="0"/>
              <a:t>_</a:t>
            </a:r>
            <a:r>
              <a:rPr lang="ko-KR" altLang="en-US" b="1" dirty="0"/>
              <a:t>샘플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A33C48-896B-428F-A091-724DE3AF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82" y="1935526"/>
            <a:ext cx="7864262" cy="44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258</Words>
  <Application>Microsoft Office PowerPoint</Application>
  <PresentationFormat>와이드스크린</PresentationFormat>
  <Paragraphs>61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목차</vt:lpstr>
      <vt:lpstr>사회적 문제_외국인 여행객</vt:lpstr>
      <vt:lpstr>사회적 문제_외국인 근로자 수 증가</vt:lpstr>
      <vt:lpstr>사회적 문제_취업률 감소</vt:lpstr>
      <vt:lpstr>사회적기업아이템</vt:lpstr>
      <vt:lpstr>사회적기업아이템 (가족회사)</vt:lpstr>
      <vt:lpstr>사회적문제해결방안</vt:lpstr>
      <vt:lpstr>사회적문제해결방안_샘플</vt:lpstr>
      <vt:lpstr>향후목표 및 포부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병근</cp:lastModifiedBy>
  <cp:revision>23</cp:revision>
  <dcterms:created xsi:type="dcterms:W3CDTF">2019-01-23T02:03:45Z</dcterms:created>
  <dcterms:modified xsi:type="dcterms:W3CDTF">2019-01-24T02:07:25Z</dcterms:modified>
</cp:coreProperties>
</file>