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86" r:id="rId5"/>
    <p:sldId id="260" r:id="rId6"/>
    <p:sldId id="265" r:id="rId7"/>
    <p:sldId id="261" r:id="rId8"/>
    <p:sldId id="267" r:id="rId9"/>
    <p:sldId id="287" r:id="rId10"/>
    <p:sldId id="281" r:id="rId11"/>
    <p:sldId id="288" r:id="rId12"/>
    <p:sldId id="280" r:id="rId13"/>
    <p:sldId id="284" r:id="rId14"/>
    <p:sldId id="290" r:id="rId15"/>
    <p:sldId id="291" r:id="rId16"/>
    <p:sldId id="292" r:id="rId17"/>
    <p:sldId id="282" r:id="rId18"/>
    <p:sldId id="270" r:id="rId19"/>
    <p:sldId id="277" r:id="rId20"/>
    <p:sldId id="271" r:id="rId21"/>
    <p:sldId id="276" r:id="rId22"/>
    <p:sldId id="274" r:id="rId23"/>
  </p:sldIdLst>
  <p:sldSz cx="12192000" cy="6858000"/>
  <p:notesSz cx="6858000" cy="9144000"/>
  <p:embeddedFontLst>
    <p:embeddedFont>
      <p:font typeface="-윤고딕330" panose="02030504000101010101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함초롬돋움" panose="020B0604000101010101" pitchFamily="50" charset="-127"/>
      <p:regular r:id="rId28"/>
      <p:bold r:id="rId29"/>
    </p:embeddedFont>
    <p:embeddedFont>
      <p:font typeface="함초롬바탕" panose="02030604000101010101" pitchFamily="18" charset="-127"/>
      <p:regular r:id="rId30"/>
      <p:bold r:id="rId31"/>
    </p:embeddedFont>
    <p:embeddedFont>
      <p:font typeface="-윤고딕310" panose="02030504000101010101" pitchFamily="18" charset="-127"/>
      <p:regular r:id="rId32"/>
    </p:embeddedFont>
    <p:embeddedFont>
      <p:font typeface="-윤고딕320" panose="02030504000101010101" pitchFamily="18" charset="-127"/>
      <p:regular r:id="rId33"/>
    </p:embeddedFont>
    <p:embeddedFont>
      <p:font typeface="Helvetica" panose="020B0604020202020204" pitchFamily="34" charset="0"/>
      <p:regular r:id="rId34"/>
      <p:bold r:id="rId35"/>
      <p:italic r:id="rId36"/>
      <p:boldItalic r:id="rId37"/>
    </p:embeddedFont>
    <p:embeddedFont>
      <p:font typeface="-윤고딕350" panose="02030504000101010101" pitchFamily="18" charset="-127"/>
      <p:regular r:id="rId38"/>
    </p:embeddedFont>
    <p:embeddedFont>
      <p:font typeface="맑은 고딕 Semilight" panose="020B0502040204020203" pitchFamily="50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1" autoAdjust="0"/>
    <p:restoredTop sz="88086" autoAdjust="0"/>
  </p:normalViewPr>
  <p:slideViewPr>
    <p:cSldViewPr snapToGrid="0">
      <p:cViewPr varScale="1">
        <p:scale>
          <a:sx n="56" d="100"/>
          <a:sy n="56" d="100"/>
        </p:scale>
        <p:origin x="9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87901-2769-4E92-AF20-7D18430D3C87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2D242-DE53-4712-B671-61685E7EC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5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404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4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졸업 연구 개요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http://www.hani.co.kr/arti/economy/finance/738607.html 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한겨례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&lt;-</a:t>
            </a:r>
            <a:r>
              <a:rPr lang="ko-KR" altLang="en-US" dirty="0"/>
              <a:t> 대기 시간동안 다른 활동 할 수 있게 끔 은행 탈바꿈</a:t>
            </a:r>
            <a:endParaRPr lang="en-US" altLang="ko-KR" dirty="0"/>
          </a:p>
          <a:p>
            <a:r>
              <a:rPr lang="en-US" altLang="ko-KR" dirty="0"/>
              <a:t>http://www.mydaily.co.kr/new_yk/html/read.php?newsid=201401230822285520&amp;ext=na (</a:t>
            </a:r>
            <a:r>
              <a:rPr lang="ko-KR" altLang="en-US" dirty="0"/>
              <a:t>네이버 뉴스 </a:t>
            </a:r>
            <a:r>
              <a:rPr lang="en-US" altLang="ko-KR" dirty="0"/>
              <a:t>– </a:t>
            </a:r>
            <a:r>
              <a:rPr lang="ko-KR" altLang="en-US" dirty="0"/>
              <a:t>마이 데일리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5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졸업 연구 개요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http://www.hani.co.kr/arti/economy/finance/738607.html (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한겨례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&lt;-</a:t>
            </a:r>
            <a:r>
              <a:rPr lang="ko-KR" altLang="en-US" dirty="0"/>
              <a:t> 대기 시간동안 다른 활동 할 수 있게 끔 은행 탈바꿈</a:t>
            </a:r>
            <a:endParaRPr lang="en-US" altLang="ko-KR" dirty="0"/>
          </a:p>
          <a:p>
            <a:r>
              <a:rPr lang="en-US" altLang="ko-KR" dirty="0"/>
              <a:t>http://www.mydaily.co.kr/new_yk/html/read.php?newsid=201401230822285520&amp;ext=na (</a:t>
            </a:r>
            <a:r>
              <a:rPr lang="ko-KR" altLang="en-US" dirty="0"/>
              <a:t>네이버 뉴스 </a:t>
            </a:r>
            <a:r>
              <a:rPr lang="en-US" altLang="ko-KR" dirty="0"/>
              <a:t>– </a:t>
            </a:r>
            <a:r>
              <a:rPr lang="ko-KR" altLang="en-US" dirty="0"/>
              <a:t>마이 데일리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69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99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46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대기 손님이 없는 경우</a:t>
            </a:r>
            <a:r>
              <a:rPr lang="en-US" altLang="ko-KR" dirty="0"/>
              <a:t>, </a:t>
            </a:r>
            <a:r>
              <a:rPr lang="ko-KR" altLang="en-US" dirty="0"/>
              <a:t>우리 아이디어는 온</a:t>
            </a:r>
            <a:r>
              <a:rPr lang="en-US" altLang="ko-KR" dirty="0"/>
              <a:t>,</a:t>
            </a:r>
            <a:r>
              <a:rPr lang="ko-KR" altLang="en-US" dirty="0"/>
              <a:t>오프로 둘다 사용가능</a:t>
            </a:r>
            <a:endParaRPr lang="en-US" altLang="ko-KR" dirty="0"/>
          </a:p>
          <a:p>
            <a:r>
              <a:rPr lang="ko-KR" altLang="en-US" dirty="0"/>
              <a:t>제휴 매장이 적은 문제점은 우리는 은행이나 병원임으로 어플 필요성 높음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53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대기 손님이 없는 경우</a:t>
            </a:r>
            <a:r>
              <a:rPr lang="en-US" altLang="ko-KR" dirty="0"/>
              <a:t>, </a:t>
            </a:r>
            <a:r>
              <a:rPr lang="ko-KR" altLang="en-US" dirty="0"/>
              <a:t>우리 아이디어는 온</a:t>
            </a:r>
            <a:r>
              <a:rPr lang="en-US" altLang="ko-KR" dirty="0"/>
              <a:t>,</a:t>
            </a:r>
            <a:r>
              <a:rPr lang="ko-KR" altLang="en-US" dirty="0"/>
              <a:t>오프로 둘다 사용가능</a:t>
            </a:r>
            <a:endParaRPr lang="en-US" altLang="ko-KR" dirty="0"/>
          </a:p>
          <a:p>
            <a:r>
              <a:rPr lang="ko-KR" altLang="en-US" dirty="0"/>
              <a:t>제휴 매장이 적은 문제점은 우리는 은행이나 병원임으로 어플 필요성 높음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28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97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21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D25A9-787C-42CC-8DC4-546F88B0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C0E521-F6C2-4F02-A104-DCC357BE4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8E0C7-0BA7-4324-815D-218A003E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B230-36F0-4896-B33E-F9B1F5CB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317EF-55B2-4A82-849E-15FB7D6E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6E09A-53AD-414D-B0A2-E660B347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38D621-F241-41F4-8244-39A791F8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CCC3A-A961-421A-ACD9-A018E342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82B7B-6A2C-442E-AA22-CFAD8922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E876C-CDC8-4765-B383-6DCCDB63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9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19689F-8B0A-4AC6-9160-B618CEC36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1963A4-D436-42D5-9802-FC1E7B9D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5EE90-08CC-4C04-95AB-95D2864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A62FB-ECA9-4637-A033-3F271D09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9306D-E02F-4151-8057-B7C5C019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9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6EF32-5D07-4B5A-80B8-244B8D33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32C39-D3E2-48D6-A654-71B0F7BA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326CB-72B1-430B-85E5-EFC35852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28089-8D55-4BB3-BAC5-6D11ACB8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E6FD8-A5EF-4546-8917-3F5A38EC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7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9DF58-47F0-489B-BE85-60618231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4A426-B9F7-4750-B77E-3E3FD5DE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F992F-8DE4-45E1-A7BC-340D33CB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64B5E-05EE-4914-80C7-2F9F297E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7363F-F698-4659-8872-B5FCD700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8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6A13E-8871-436E-8456-92F72D42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57AC2-6E84-4C2F-B2AB-57E0EC67D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C9F11-F188-4930-8E01-A55A58B01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4A41E-46CF-4AE1-9F1B-7C31EA48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6FD76-7F19-494C-975B-8717F2B0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45F05-F8DF-47D2-97BD-4B9CC6EF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6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D997C-7CB6-4EEE-B583-FD9F45F1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859FF-0C74-43A6-BC5B-8B7B9CEC6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AF8D84-046D-4BC0-ACDB-DC9717A90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481FDA-19F1-4566-8CF7-28C12F396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60D8A6-4AF0-4B34-B8F7-59913E678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3C5E74-28B7-47D6-BB34-42E55241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B3CC44-2120-4E18-B258-B73027FA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101343-F113-46D7-9C07-67F18D42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7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442A2-CD6C-4790-A997-2EF04EE2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7C9424-CF1B-4815-9D66-739F6D3B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D36EEA-8F38-42BC-86FC-7B6B67EE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520EB-BF61-44A6-B8EA-29B3C577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1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3E5D09-E432-4782-BF6A-BD8CAA4F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3BD232-CE92-4B41-89CD-33D585FA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61E33E-5273-4545-9131-24AA056B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6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BAC0-3539-498F-9921-6E30B6B9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9B715-512C-4553-973B-40A8F3B6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F5340B-10C3-48F9-9F1D-5AC05AF8A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26FB2-4422-43BC-94B4-3E4B43DC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B9816-9462-48DB-BFB0-A599D456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BA3BD-D87C-4ECD-B0F3-F62ACF6B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2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76DC4-5ABD-4E6C-879E-C32BAC11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D767DE-DA59-4E04-BB62-1947A571E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F4FF6-1B20-451E-BB10-5738120E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0D02D-2C44-4540-8389-4F7F6601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4D396E-C8F8-4AC7-B8A0-D1729F85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2ACE9-AC14-4D66-84C5-09D37172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3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6D11DB-3EBB-43C2-AD51-0B2D3A8E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6F877-CC16-43E4-A351-3DEAA79F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17FE5-BECD-4C5D-8840-AD502EADA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568E-1A20-44C8-AF62-FA88AC07A0A2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E398B-8F6B-4C81-ABBB-BD76C72FA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5294A-E30E-48AF-B93B-BE1556BB4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A265-7479-47F8-9234-3339CB6E7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1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kBangBang/GW_TradingSystem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aenu.modoo.at/?link=xf3x2gi3" TargetMode="External"/><Relationship Id="rId2" Type="http://schemas.openxmlformats.org/officeDocument/2006/relationships/hyperlink" Target="https://www.naver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news.naver.com/main/read.nhn?mode=LSD&amp;mid=sec&amp;sid1=102&amp;oid=022&amp;aid=0002742827" TargetMode="External"/><Relationship Id="rId4" Type="http://schemas.openxmlformats.org/officeDocument/2006/relationships/hyperlink" Target="https://soonbuny.com/#download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handcli/3007658205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success.com/2016/04/nowait-2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soonbuny.com/#how_to_us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2008bunsamo/91701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다이아몬드 8">
            <a:extLst>
              <a:ext uri="{FF2B5EF4-FFF2-40B4-BE49-F238E27FC236}">
                <a16:creationId xmlns:a16="http://schemas.microsoft.com/office/drawing/2014/main" id="{C0691C49-E422-40B0-8C8E-A019E016BB9E}"/>
              </a:ext>
            </a:extLst>
          </p:cNvPr>
          <p:cNvSpPr/>
          <p:nvPr/>
        </p:nvSpPr>
        <p:spPr>
          <a:xfrm>
            <a:off x="2791839" y="68094"/>
            <a:ext cx="7840494" cy="6568813"/>
          </a:xfrm>
          <a:prstGeom prst="diamond">
            <a:avLst/>
          </a:prstGeom>
          <a:noFill/>
          <a:ln w="1047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F55CA2-F462-4335-BE04-6E3E819D893D}"/>
              </a:ext>
            </a:extLst>
          </p:cNvPr>
          <p:cNvSpPr txBox="1"/>
          <p:nvPr/>
        </p:nvSpPr>
        <p:spPr>
          <a:xfrm>
            <a:off x="419611" y="711855"/>
            <a:ext cx="4578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스마트 대기 관리시스템</a:t>
            </a:r>
            <a:endParaRPr lang="en-US" altLang="ko-KR" sz="32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ko-KR" sz="2000" dirty="0" err="1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Smart</a:t>
            </a:r>
            <a:r>
              <a:rPr lang="ko-KR" altLang="ko-KR" sz="2000" dirty="0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 </a:t>
            </a:r>
            <a:r>
              <a:rPr lang="ko-KR" altLang="ko-KR" sz="2000" dirty="0" err="1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standby</a:t>
            </a:r>
            <a:r>
              <a:rPr lang="ko-KR" altLang="ko-KR" sz="2000" dirty="0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 </a:t>
            </a:r>
            <a:r>
              <a:rPr lang="ko-KR" altLang="ko-KR" sz="2000" dirty="0" err="1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management</a:t>
            </a:r>
            <a:r>
              <a:rPr lang="ko-KR" altLang="ko-KR" sz="2000" dirty="0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 </a:t>
            </a:r>
            <a:r>
              <a:rPr lang="ko-KR" altLang="ko-KR" sz="2000" dirty="0" err="1">
                <a:solidFill>
                  <a:schemeClr val="bg1"/>
                </a:solidFill>
                <a:latin typeface="Arial Unicode MS"/>
                <a:ea typeface="Helvetica" panose="020B0604020202020204" pitchFamily="34" charset="0"/>
              </a:rPr>
              <a:t>system</a:t>
            </a:r>
            <a:r>
              <a:rPr lang="ko-KR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sz="3200" dirty="0">
              <a:solidFill>
                <a:schemeClr val="bg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8A21F-8EE2-44DE-A636-97AFBBC3042A}"/>
              </a:ext>
            </a:extLst>
          </p:cNvPr>
          <p:cNvSpPr txBox="1"/>
          <p:nvPr/>
        </p:nvSpPr>
        <p:spPr>
          <a:xfrm>
            <a:off x="8643392" y="4791274"/>
            <a:ext cx="4124123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기다리지말아조</a:t>
            </a:r>
            <a:endParaRPr lang="en-US" altLang="ko-KR" sz="240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2013156020 </a:t>
            </a:r>
            <a:r>
              <a:rPr lang="ko-KR" altLang="en-US" sz="2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박병현</a:t>
            </a:r>
            <a:endParaRPr lang="en-US" altLang="ko-KR" sz="24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2015150052 </a:t>
            </a:r>
            <a:r>
              <a:rPr lang="ko-KR" altLang="en-US" sz="2400" dirty="0" err="1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장태홍</a:t>
            </a:r>
            <a:endParaRPr lang="en-US" altLang="ko-KR" sz="24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2015152047 </a:t>
            </a:r>
            <a:r>
              <a:rPr lang="ko-KR" altLang="en-US" sz="2400" dirty="0" err="1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백승제</a:t>
            </a:r>
            <a:endParaRPr lang="ko-KR" altLang="en-US" sz="24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9DFBD3-9F87-475F-AC3C-B4C68211E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12" y="1515487"/>
            <a:ext cx="3452260" cy="374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7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9DF9A75-D2DA-481E-9A66-FCE01CDDD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26" y="3578173"/>
            <a:ext cx="1746131" cy="1336154"/>
          </a:xfrm>
          <a:prstGeom prst="rect">
            <a:avLst/>
          </a:prstGeom>
        </p:spPr>
      </p:pic>
      <p:pic>
        <p:nvPicPr>
          <p:cNvPr id="26" name="그래픽 25" descr="모니터">
            <a:extLst>
              <a:ext uri="{FF2B5EF4-FFF2-40B4-BE49-F238E27FC236}">
                <a16:creationId xmlns:a16="http://schemas.microsoft.com/office/drawing/2014/main" id="{74FF1723-43DF-4825-87F7-183C82D80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3849" y="1683304"/>
            <a:ext cx="2379086" cy="359340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04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80787DB-9CA4-4B5E-939C-6CC8221CB4E1}"/>
              </a:ext>
            </a:extLst>
          </p:cNvPr>
          <p:cNvSpPr/>
          <p:nvPr/>
        </p:nvSpPr>
        <p:spPr>
          <a:xfrm>
            <a:off x="4065872" y="980829"/>
            <a:ext cx="4856878" cy="5250006"/>
          </a:xfrm>
          <a:prstGeom prst="roundRect">
            <a:avLst>
              <a:gd name="adj" fmla="val 5923"/>
            </a:avLst>
          </a:prstGeom>
          <a:noFill/>
          <a:ln w="146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40D8AA-E7FE-43BC-ADF4-B15F3C48B9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62" y="2787156"/>
            <a:ext cx="451949" cy="5831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E38FC5E-BEDA-43DF-8E83-21C5D6CC7955}"/>
              </a:ext>
            </a:extLst>
          </p:cNvPr>
          <p:cNvSpPr txBox="1"/>
          <p:nvPr/>
        </p:nvSpPr>
        <p:spPr>
          <a:xfrm>
            <a:off x="181977" y="3361228"/>
            <a:ext cx="1167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사용자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4310AC1-627B-4B7A-A6B6-9D6A20BB5237}"/>
              </a:ext>
            </a:extLst>
          </p:cNvPr>
          <p:cNvCxnSpPr>
            <a:cxnSpLocks/>
          </p:cNvCxnSpPr>
          <p:nvPr/>
        </p:nvCxnSpPr>
        <p:spPr>
          <a:xfrm>
            <a:off x="1040166" y="3410192"/>
            <a:ext cx="1011168" cy="91401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7C1AF2-9585-4972-8DC6-6CEDEF00F520}"/>
              </a:ext>
            </a:extLst>
          </p:cNvPr>
          <p:cNvSpPr/>
          <p:nvPr/>
        </p:nvSpPr>
        <p:spPr>
          <a:xfrm>
            <a:off x="4959748" y="2754088"/>
            <a:ext cx="957644" cy="2975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물품등록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80E50EF-AE8C-4F6F-A715-8AB6DE6C2871}"/>
              </a:ext>
            </a:extLst>
          </p:cNvPr>
          <p:cNvSpPr/>
          <p:nvPr/>
        </p:nvSpPr>
        <p:spPr>
          <a:xfrm>
            <a:off x="4954386" y="3156254"/>
            <a:ext cx="957644" cy="2975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물품조회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E1F43EC-5A15-4BF4-8911-54D64CD476C6}"/>
              </a:ext>
            </a:extLst>
          </p:cNvPr>
          <p:cNvSpPr/>
          <p:nvPr/>
        </p:nvSpPr>
        <p:spPr>
          <a:xfrm>
            <a:off x="4954250" y="3627839"/>
            <a:ext cx="957643" cy="2975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물품 매칭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38E7CD0-7F4F-414C-815C-E50EE8921383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5433072" y="3453836"/>
            <a:ext cx="136" cy="17400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2AE5B4C-8620-487B-A816-5F6CB3037626}"/>
              </a:ext>
            </a:extLst>
          </p:cNvPr>
          <p:cNvSpPr txBox="1"/>
          <p:nvPr/>
        </p:nvSpPr>
        <p:spPr>
          <a:xfrm>
            <a:off x="2282123" y="3793147"/>
            <a:ext cx="798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App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151E732-7BC8-4B20-8250-F0CFC5C2633B}"/>
              </a:ext>
            </a:extLst>
          </p:cNvPr>
          <p:cNvGrpSpPr/>
          <p:nvPr/>
        </p:nvGrpSpPr>
        <p:grpSpPr>
          <a:xfrm>
            <a:off x="9438067" y="1878236"/>
            <a:ext cx="2457472" cy="2457472"/>
            <a:chOff x="6645279" y="1228775"/>
            <a:chExt cx="2457472" cy="245747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95C94EC-C826-41E9-95A7-A475B72D8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279" y="1228775"/>
              <a:ext cx="2457472" cy="2457472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939C1A-D3EA-4F59-A9E5-3FB07C38888A}"/>
                </a:ext>
              </a:extLst>
            </p:cNvPr>
            <p:cNvSpPr/>
            <p:nvPr/>
          </p:nvSpPr>
          <p:spPr>
            <a:xfrm>
              <a:off x="7198358" y="2042902"/>
              <a:ext cx="1396078" cy="579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1CFEA34-D802-430B-B4AE-C5BAA9596599}"/>
                </a:ext>
              </a:extLst>
            </p:cNvPr>
            <p:cNvSpPr/>
            <p:nvPr/>
          </p:nvSpPr>
          <p:spPr>
            <a:xfrm>
              <a:off x="7001051" y="2563403"/>
              <a:ext cx="1024271" cy="32933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물품보관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18B94FC-74F7-4220-9333-4B0DDDB90D35}"/>
                </a:ext>
              </a:extLst>
            </p:cNvPr>
            <p:cNvSpPr/>
            <p:nvPr/>
          </p:nvSpPr>
          <p:spPr>
            <a:xfrm>
              <a:off x="7001051" y="3047249"/>
              <a:ext cx="1024271" cy="32933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물품수령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A91B1FB-0C93-4047-93F1-4EB1C9ECFBDB}"/>
                </a:ext>
              </a:extLst>
            </p:cNvPr>
            <p:cNvSpPr/>
            <p:nvPr/>
          </p:nvSpPr>
          <p:spPr>
            <a:xfrm>
              <a:off x="7716497" y="2081060"/>
              <a:ext cx="1024271" cy="32933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물품제어</a:t>
              </a:r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927D0478-EB8D-4DFF-9012-C163780237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09117" y="2526595"/>
              <a:ext cx="801523" cy="569115"/>
            </a:xfrm>
            <a:prstGeom prst="bentConnector3">
              <a:avLst>
                <a:gd name="adj1" fmla="val 99773"/>
              </a:avLst>
            </a:prstGeom>
            <a:ln w="38100">
              <a:prstDash val="sysDot"/>
              <a:tailEnd type="triangle"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3362203-49C3-4EF0-B281-3218EE005002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>
              <a:off x="8025321" y="2728069"/>
              <a:ext cx="5691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F28288B-CB5B-49C2-860E-2DAE57E7FD40}"/>
                </a:ext>
              </a:extLst>
            </p:cNvPr>
            <p:cNvSpPr txBox="1"/>
            <p:nvPr/>
          </p:nvSpPr>
          <p:spPr>
            <a:xfrm>
              <a:off x="7290257" y="1568568"/>
              <a:ext cx="13041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/>
                <a:t>아두이노</a:t>
              </a:r>
              <a:r>
                <a:rPr lang="en-US" altLang="ko-KR" sz="1100" dirty="0"/>
                <a:t>(</a:t>
              </a:r>
              <a:r>
                <a:rPr lang="ko-KR" altLang="en-US" sz="1100" dirty="0" err="1"/>
                <a:t>무인함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0C1ED65-2FF6-4974-8B60-3FD5AA34E7FE}"/>
              </a:ext>
            </a:extLst>
          </p:cNvPr>
          <p:cNvGrpSpPr/>
          <p:nvPr/>
        </p:nvGrpSpPr>
        <p:grpSpPr>
          <a:xfrm>
            <a:off x="6568600" y="3896310"/>
            <a:ext cx="2147810" cy="2147811"/>
            <a:chOff x="6822492" y="3946970"/>
            <a:chExt cx="2147810" cy="214781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A66CFE1-3187-458F-B8A5-614790B05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492" y="3946970"/>
              <a:ext cx="2147810" cy="214781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882D7E-2A85-48FC-88C1-7647DBF4783C}"/>
                </a:ext>
              </a:extLst>
            </p:cNvPr>
            <p:cNvSpPr txBox="1"/>
            <p:nvPr/>
          </p:nvSpPr>
          <p:spPr>
            <a:xfrm>
              <a:off x="7290257" y="4244063"/>
              <a:ext cx="11675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데이터베이스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5D0C1E3-B207-4610-A839-D4AEBF18AEAC}"/>
              </a:ext>
            </a:extLst>
          </p:cNvPr>
          <p:cNvGrpSpPr/>
          <p:nvPr/>
        </p:nvGrpSpPr>
        <p:grpSpPr>
          <a:xfrm>
            <a:off x="6528143" y="1394385"/>
            <a:ext cx="2147810" cy="2147810"/>
            <a:chOff x="3748968" y="3946970"/>
            <a:chExt cx="2147810" cy="214781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9F242FF-DF5C-420A-BBA4-BA332B60C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968" y="3946970"/>
              <a:ext cx="2147810" cy="214781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C38B10-A708-4A5C-9235-D2F29FFF37A6}"/>
                </a:ext>
              </a:extLst>
            </p:cNvPr>
            <p:cNvSpPr txBox="1"/>
            <p:nvPr/>
          </p:nvSpPr>
          <p:spPr>
            <a:xfrm>
              <a:off x="4225632" y="4021606"/>
              <a:ext cx="11675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서버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70C6EF1-7E5E-4913-B766-F2F378A80B47}"/>
              </a:ext>
            </a:extLst>
          </p:cNvPr>
          <p:cNvSpPr txBox="1"/>
          <p:nvPr/>
        </p:nvSpPr>
        <p:spPr>
          <a:xfrm>
            <a:off x="6174136" y="6284277"/>
            <a:ext cx="957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System</a:t>
            </a:r>
            <a:endParaRPr lang="ko-KR" altLang="en-US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FA4A79F-35C1-4BAB-B14F-7E25D5CCD2E2}"/>
              </a:ext>
            </a:extLst>
          </p:cNvPr>
          <p:cNvCxnSpPr>
            <a:cxnSpLocks/>
          </p:cNvCxnSpPr>
          <p:nvPr/>
        </p:nvCxnSpPr>
        <p:spPr>
          <a:xfrm>
            <a:off x="7701228" y="3499727"/>
            <a:ext cx="0" cy="3965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CC21783-52EA-4D66-B8AE-7C86C0ACA523}"/>
              </a:ext>
            </a:extLst>
          </p:cNvPr>
          <p:cNvCxnSpPr>
            <a:cxnSpLocks/>
          </p:cNvCxnSpPr>
          <p:nvPr/>
        </p:nvCxnSpPr>
        <p:spPr>
          <a:xfrm flipV="1">
            <a:off x="3345560" y="3621074"/>
            <a:ext cx="1080702" cy="6967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BC1CC27-0300-4023-8120-905D27738CD9}"/>
              </a:ext>
            </a:extLst>
          </p:cNvPr>
          <p:cNvSpPr txBox="1"/>
          <p:nvPr/>
        </p:nvSpPr>
        <p:spPr>
          <a:xfrm>
            <a:off x="4925100" y="2415364"/>
            <a:ext cx="957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Web-App</a:t>
            </a:r>
            <a:endParaRPr lang="ko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269B478-B570-4FF2-B4DA-AE94D0DA5B95}"/>
              </a:ext>
            </a:extLst>
          </p:cNvPr>
          <p:cNvCxnSpPr>
            <a:cxnSpLocks/>
          </p:cNvCxnSpPr>
          <p:nvPr/>
        </p:nvCxnSpPr>
        <p:spPr>
          <a:xfrm flipH="1" flipV="1">
            <a:off x="1150534" y="3271637"/>
            <a:ext cx="944260" cy="8602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D70A431-C3C8-4616-93BB-C8136B43FFD2}"/>
              </a:ext>
            </a:extLst>
          </p:cNvPr>
          <p:cNvCxnSpPr>
            <a:cxnSpLocks/>
          </p:cNvCxnSpPr>
          <p:nvPr/>
        </p:nvCxnSpPr>
        <p:spPr>
          <a:xfrm>
            <a:off x="6347475" y="2730521"/>
            <a:ext cx="61096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F4F48BA-17FE-415A-90AB-C41A5B74C7D4}"/>
              </a:ext>
            </a:extLst>
          </p:cNvPr>
          <p:cNvCxnSpPr>
            <a:cxnSpLocks/>
          </p:cNvCxnSpPr>
          <p:nvPr/>
        </p:nvCxnSpPr>
        <p:spPr>
          <a:xfrm>
            <a:off x="1150534" y="3051670"/>
            <a:ext cx="3390070" cy="2706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EF085A8-7E48-4E56-8826-D5639DCE38E7}"/>
              </a:ext>
            </a:extLst>
          </p:cNvPr>
          <p:cNvCxnSpPr>
            <a:cxnSpLocks/>
          </p:cNvCxnSpPr>
          <p:nvPr/>
        </p:nvCxnSpPr>
        <p:spPr>
          <a:xfrm flipV="1">
            <a:off x="7520970" y="3499728"/>
            <a:ext cx="0" cy="3953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C7EB534-3BC3-4AD9-9611-747193F56E32}"/>
              </a:ext>
            </a:extLst>
          </p:cNvPr>
          <p:cNvCxnSpPr>
            <a:cxnSpLocks/>
          </p:cNvCxnSpPr>
          <p:nvPr/>
        </p:nvCxnSpPr>
        <p:spPr>
          <a:xfrm flipH="1">
            <a:off x="3259125" y="3429000"/>
            <a:ext cx="1134941" cy="76440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6B111C4-1ADA-4435-9F54-BD2E7485F0F6}"/>
              </a:ext>
            </a:extLst>
          </p:cNvPr>
          <p:cNvCxnSpPr>
            <a:cxnSpLocks/>
          </p:cNvCxnSpPr>
          <p:nvPr/>
        </p:nvCxnSpPr>
        <p:spPr>
          <a:xfrm>
            <a:off x="8398517" y="2568913"/>
            <a:ext cx="1101638" cy="35443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885D3B9-8001-4B48-9AFA-5B84FCDFD34E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313490" y="2739720"/>
            <a:ext cx="1124577" cy="36725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AE84AA5-FC02-4FD6-A178-83F588CC49F2}"/>
              </a:ext>
            </a:extLst>
          </p:cNvPr>
          <p:cNvSpPr/>
          <p:nvPr/>
        </p:nvSpPr>
        <p:spPr>
          <a:xfrm>
            <a:off x="2219311" y="4097459"/>
            <a:ext cx="957643" cy="3575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서비스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제공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D674FCF-AE69-49D7-8B2D-EE23F18522B2}"/>
              </a:ext>
            </a:extLst>
          </p:cNvPr>
          <p:cNvCxnSpPr>
            <a:cxnSpLocks/>
          </p:cNvCxnSpPr>
          <p:nvPr/>
        </p:nvCxnSpPr>
        <p:spPr>
          <a:xfrm flipH="1" flipV="1">
            <a:off x="1104094" y="3183687"/>
            <a:ext cx="3354861" cy="4025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3C05008-FDD8-4355-8D37-0D547F273E69}"/>
              </a:ext>
            </a:extLst>
          </p:cNvPr>
          <p:cNvCxnSpPr>
            <a:cxnSpLocks/>
          </p:cNvCxnSpPr>
          <p:nvPr/>
        </p:nvCxnSpPr>
        <p:spPr>
          <a:xfrm flipH="1">
            <a:off x="6339143" y="2923008"/>
            <a:ext cx="58352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A43F72B-2D13-4D10-9D44-D8D0420077AE}"/>
              </a:ext>
            </a:extLst>
          </p:cNvPr>
          <p:cNvSpPr/>
          <p:nvPr/>
        </p:nvSpPr>
        <p:spPr>
          <a:xfrm>
            <a:off x="7018290" y="2044221"/>
            <a:ext cx="1167516" cy="12274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암호</a:t>
            </a:r>
            <a:br>
              <a:rPr lang="en-US" altLang="ko-KR" sz="1400"/>
            </a:br>
            <a:r>
              <a:rPr lang="ko-KR" altLang="en-US" sz="1400"/>
              <a:t>데이터 </a:t>
            </a:r>
            <a:br>
              <a:rPr lang="en-US" altLang="ko-KR" sz="1400"/>
            </a:br>
            <a:r>
              <a:rPr lang="ko-KR" altLang="en-US" sz="1400"/>
              <a:t>생성 </a:t>
            </a:r>
            <a:br>
              <a:rPr lang="en-US" altLang="ko-KR" sz="1400"/>
            </a:br>
            <a:r>
              <a:rPr lang="ko-KR" altLang="en-US" sz="1400"/>
              <a:t>및 </a:t>
            </a:r>
            <a:br>
              <a:rPr lang="en-US" altLang="ko-KR" sz="1400"/>
            </a:br>
            <a:r>
              <a:rPr lang="ko-KR" altLang="en-US" sz="1400"/>
              <a:t>중앙처리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649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7E5752-BB84-420B-924D-3537F6199539}"/>
              </a:ext>
            </a:extLst>
          </p:cNvPr>
          <p:cNvSpPr/>
          <p:nvPr/>
        </p:nvSpPr>
        <p:spPr>
          <a:xfrm>
            <a:off x="1042035" y="795676"/>
            <a:ext cx="1010793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25000"/>
              </a:lnSpc>
            </a:pPr>
            <a:endParaRPr lang="en-US" altLang="ko-KR" b="1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</a:rPr>
              <a:t>사용자 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가지 방법으로 이용 가능 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1)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오프라인 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순번 발행기의 희망 버튼 누름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2. QR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코드와 해당 대기번호 출력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2-1.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오프라인 사용자는 자신의 번호가 호명되면 업무를 진행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2-2-1.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오프라인 사용자지만 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QR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코드를 이용해 어플을 통해 자신의 대기시간 및</a:t>
            </a:r>
            <a:r>
              <a:rPr lang="ko-KR" altLang="en-US" kern="0">
                <a:solidFill>
                  <a:srgbClr val="000000"/>
                </a:solidFill>
                <a:latin typeface="함초롬바탕" panose="02030604000101010101" pitchFamily="18" charset="-127"/>
              </a:rPr>
              <a:t>현재 업무 번호를 통해 알 수 있음 </a:t>
            </a: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2-2-2.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대기시간 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or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대기 인원을 지정 후 팝업을 통해 정보를 받을 수 있음</a:t>
            </a:r>
            <a:endParaRPr lang="en-US" altLang="ko-KR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endParaRPr lang="en-US" altLang="ko-KR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2)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온라인 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어플을 통해 사전 예약을 할 수 있음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어플 이용자가 예상도착시간을 지정 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예상도착시간 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+5, +10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분을 선택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요일과 일자를 고려해 그에 따른 예상 대기 번호를 부여 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kern="0" spc="-70">
                <a:solidFill>
                  <a:srgbClr val="000000"/>
                </a:solidFill>
                <a:latin typeface="맑은 고딕" panose="020B0503020000020004" pitchFamily="50" charset="-127"/>
              </a:rPr>
              <a:t>대기 번호 부여와 함께 순번 발행기와 연동을 통해 오프라인 상의 해당 번호 발급 제외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681E1E-E54F-45E3-BA6C-68956B9738F7}"/>
              </a:ext>
            </a:extLst>
          </p:cNvPr>
          <p:cNvSpPr txBox="1"/>
          <p:nvPr/>
        </p:nvSpPr>
        <p:spPr>
          <a:xfrm>
            <a:off x="480070" y="786160"/>
            <a:ext cx="340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수행 시나리오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10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7D8007-8D18-45AA-A351-EB87461FED0B}"/>
              </a:ext>
            </a:extLst>
          </p:cNvPr>
          <p:cNvSpPr/>
          <p:nvPr/>
        </p:nvSpPr>
        <p:spPr>
          <a:xfrm>
            <a:off x="864780" y="1000879"/>
            <a:ext cx="7627710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25000"/>
              </a:lnSpc>
            </a:pP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*예외 사항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-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어플사용자가 예상 시간 안에 도착 못할 경우 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예상 도착시간 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-10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분 전 팝업을 통해 방문여부 확인 </a:t>
            </a:r>
            <a:endParaRPr lang="en-US" altLang="ko-KR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(3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회로 제한을 두어 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회 이상 재발급 불가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endParaRPr lang="en-US" altLang="ko-KR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방문을 하지 않는다고 할 시 서버에 전송을 통해 직원 웹에 전달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endParaRPr lang="en-US" altLang="ko-KR" b="1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25000"/>
              </a:lnSpc>
            </a:pPr>
            <a:endParaRPr lang="en-US" altLang="ko-KR" b="1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ko-KR" altLang="en-US" b="1" kern="0">
                <a:solidFill>
                  <a:srgbClr val="000000"/>
                </a:solidFill>
                <a:latin typeface="맑은 고딕" panose="020B0503020000020004" pitchFamily="50" charset="-127"/>
              </a:rPr>
              <a:t>대기 순번 발행기</a:t>
            </a:r>
            <a:endParaRPr lang="en-US" altLang="ko-KR" b="1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25000"/>
              </a:lnSpc>
            </a:pP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업무의 따른 버튼 존재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버튼 클릭시 해당 대기번호 출력 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대기자 수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대기 번호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, QR</a:t>
            </a: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코드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25000"/>
              </a:lnSpc>
            </a:pP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서버와의 통신으로 어플을 이용한 사용자의 대기번호 제외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05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451323768" descr="EMB00022a382bd4">
            <a:extLst>
              <a:ext uri="{FF2B5EF4-FFF2-40B4-BE49-F238E27FC236}">
                <a16:creationId xmlns:a16="http://schemas.microsoft.com/office/drawing/2014/main" id="{83B95270-B595-4F9C-A4B7-49E1953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088" y="347990"/>
            <a:ext cx="7018865" cy="656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1020586-F37D-4CB9-9098-24610A386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179" y="411479"/>
            <a:ext cx="14217549" cy="53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B47784-9C8E-4A88-89A7-DD73F58D0697}"/>
              </a:ext>
            </a:extLst>
          </p:cNvPr>
          <p:cNvSpPr txBox="1"/>
          <p:nvPr/>
        </p:nvSpPr>
        <p:spPr>
          <a:xfrm>
            <a:off x="507999" y="969040"/>
            <a:ext cx="340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전체 시스템 수행 시나리오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64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D3E2C0-D2DC-47FD-8D71-70899AC1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0" y="641996"/>
            <a:ext cx="7119387" cy="61264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수행 시나리오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1020586-F37D-4CB9-9098-24610A386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179" y="411479"/>
            <a:ext cx="14217549" cy="53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B47784-9C8E-4A88-89A7-DD73F58D0697}"/>
              </a:ext>
            </a:extLst>
          </p:cNvPr>
          <p:cNvSpPr txBox="1"/>
          <p:nvPr/>
        </p:nvSpPr>
        <p:spPr>
          <a:xfrm>
            <a:off x="507999" y="969040"/>
            <a:ext cx="340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서버와</a:t>
            </a:r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 App </a:t>
            </a: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수행 시나리오</a:t>
            </a:r>
            <a:endParaRPr lang="en-US" altLang="ko-KR" sz="20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96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640E49-1496-465C-A14D-E27F5FD28C8F}"/>
              </a:ext>
            </a:extLst>
          </p:cNvPr>
          <p:cNvSpPr txBox="1"/>
          <p:nvPr/>
        </p:nvSpPr>
        <p:spPr>
          <a:xfrm>
            <a:off x="457205" y="147935"/>
            <a:ext cx="307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및 개발 방법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D41DC-5054-489F-9234-C57A47375CD7}"/>
              </a:ext>
            </a:extLst>
          </p:cNvPr>
          <p:cNvSpPr txBox="1"/>
          <p:nvPr/>
        </p:nvSpPr>
        <p:spPr>
          <a:xfrm>
            <a:off x="863663" y="885672"/>
            <a:ext cx="9268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  </a:t>
            </a:r>
            <a:r>
              <a:rPr lang="ko-KR" altLang="en-US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본 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시스템을 개발하기 위해서 </a:t>
            </a:r>
            <a:r>
              <a:rPr lang="en-US" altLang="ko-KR" sz="2400" b="1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Arduino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를 </a:t>
            </a:r>
            <a:r>
              <a:rPr lang="ko-KR" altLang="en-US" sz="240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한다</a:t>
            </a:r>
            <a:r>
              <a:rPr lang="en-US" altLang="ko-KR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  <a:r>
              <a:rPr lang="ko-KR" altLang="en-US" sz="2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sz="2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A11E45-71E8-457E-AB3F-166D2DAE822D}"/>
              </a:ext>
            </a:extLst>
          </p:cNvPr>
          <p:cNvCxnSpPr>
            <a:cxnSpLocks/>
          </p:cNvCxnSpPr>
          <p:nvPr/>
        </p:nvCxnSpPr>
        <p:spPr>
          <a:xfrm flipH="1">
            <a:off x="1538408" y="2295115"/>
            <a:ext cx="1130792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3ACC301-9ED0-4A3C-9EFF-A8019C05A3BF}"/>
              </a:ext>
            </a:extLst>
          </p:cNvPr>
          <p:cNvCxnSpPr>
            <a:cxnSpLocks/>
          </p:cNvCxnSpPr>
          <p:nvPr/>
        </p:nvCxnSpPr>
        <p:spPr>
          <a:xfrm>
            <a:off x="1570165" y="2442414"/>
            <a:ext cx="1134088" cy="1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048B9DC-2E28-4177-B4D5-EE2B8830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605" y="1534128"/>
            <a:ext cx="1687089" cy="1305016"/>
          </a:xfrm>
          <a:prstGeom prst="rect">
            <a:avLst/>
          </a:prstGeom>
        </p:spPr>
      </p:pic>
      <p:pic>
        <p:nvPicPr>
          <p:cNvPr id="18" name="_x430033088" descr="EMB000021383bd0">
            <a:extLst>
              <a:ext uri="{FF2B5EF4-FFF2-40B4-BE49-F238E27FC236}">
                <a16:creationId xmlns:a16="http://schemas.microsoft.com/office/drawing/2014/main" id="{5B28046C-7E3A-4173-9387-C825B668A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8" y="1900798"/>
            <a:ext cx="585019" cy="112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_x430033016" descr="EMB000021383bd3">
            <a:extLst>
              <a:ext uri="{FF2B5EF4-FFF2-40B4-BE49-F238E27FC236}">
                <a16:creationId xmlns:a16="http://schemas.microsoft.com/office/drawing/2014/main" id="{4C686CD2-3E7F-4AF0-B01C-C5BE2DC23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32" y="2005684"/>
            <a:ext cx="1232928" cy="77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A66BCC3-5482-43C1-A9C2-EBB655DB9EEB}"/>
              </a:ext>
            </a:extLst>
          </p:cNvPr>
          <p:cNvCxnSpPr>
            <a:cxnSpLocks/>
          </p:cNvCxnSpPr>
          <p:nvPr/>
        </p:nvCxnSpPr>
        <p:spPr>
          <a:xfrm>
            <a:off x="4026306" y="2322289"/>
            <a:ext cx="11490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BB9B93-BFDD-45CC-86FD-0B39720BEA0D}"/>
              </a:ext>
            </a:extLst>
          </p:cNvPr>
          <p:cNvCxnSpPr>
            <a:cxnSpLocks/>
          </p:cNvCxnSpPr>
          <p:nvPr/>
        </p:nvCxnSpPr>
        <p:spPr>
          <a:xfrm>
            <a:off x="6950300" y="2329193"/>
            <a:ext cx="1555479" cy="10702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DC6BE0D6-6F0C-4B1E-A8D0-B03573077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6921" y="2004376"/>
            <a:ext cx="1545441" cy="511735"/>
          </a:xfrm>
          <a:prstGeom prst="rect">
            <a:avLst/>
          </a:prstGeom>
        </p:spPr>
      </p:pic>
      <p:pic>
        <p:nvPicPr>
          <p:cNvPr id="25" name="_x430046552" descr="EMB000021383bdc">
            <a:extLst>
              <a:ext uri="{FF2B5EF4-FFF2-40B4-BE49-F238E27FC236}">
                <a16:creationId xmlns:a16="http://schemas.microsoft.com/office/drawing/2014/main" id="{93FE3485-F0EA-49E6-93A3-995F169DB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25" y="3795841"/>
            <a:ext cx="1304226" cy="114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0E8303F-D87A-4A55-BFE5-9B878AE6C27D}"/>
              </a:ext>
            </a:extLst>
          </p:cNvPr>
          <p:cNvCxnSpPr>
            <a:cxnSpLocks/>
          </p:cNvCxnSpPr>
          <p:nvPr/>
        </p:nvCxnSpPr>
        <p:spPr>
          <a:xfrm>
            <a:off x="6207999" y="3027365"/>
            <a:ext cx="925625" cy="8528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_x430049432" descr="EMB000021383be2">
            <a:extLst>
              <a:ext uri="{FF2B5EF4-FFF2-40B4-BE49-F238E27FC236}">
                <a16:creationId xmlns:a16="http://schemas.microsoft.com/office/drawing/2014/main" id="{80FB2891-85A6-480C-8BF7-873A243F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42" y="5637655"/>
            <a:ext cx="800100" cy="7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D1D911-DB73-4B42-8673-0D8D968866A9}"/>
              </a:ext>
            </a:extLst>
          </p:cNvPr>
          <p:cNvCxnSpPr>
            <a:cxnSpLocks/>
          </p:cNvCxnSpPr>
          <p:nvPr/>
        </p:nvCxnSpPr>
        <p:spPr>
          <a:xfrm>
            <a:off x="7478238" y="5194192"/>
            <a:ext cx="0" cy="483113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8850429-8275-4353-8F19-033D5E646A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6284058">
            <a:off x="7069347" y="2909902"/>
            <a:ext cx="412163" cy="344896"/>
          </a:xfrm>
          <a:prstGeom prst="rect">
            <a:avLst/>
          </a:prstGeom>
        </p:spPr>
      </p:pic>
      <p:pic>
        <p:nvPicPr>
          <p:cNvPr id="32" name="그래픽 31" descr="컴퓨터">
            <a:extLst>
              <a:ext uri="{FF2B5EF4-FFF2-40B4-BE49-F238E27FC236}">
                <a16:creationId xmlns:a16="http://schemas.microsoft.com/office/drawing/2014/main" id="{2877A872-9EB4-4E93-9720-8F2883568C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4180" y="3749351"/>
            <a:ext cx="914400" cy="914400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FAD156E-4F22-4225-9965-2638DE8A8153}"/>
              </a:ext>
            </a:extLst>
          </p:cNvPr>
          <p:cNvCxnSpPr>
            <a:cxnSpLocks/>
          </p:cNvCxnSpPr>
          <p:nvPr/>
        </p:nvCxnSpPr>
        <p:spPr>
          <a:xfrm>
            <a:off x="3211542" y="2923411"/>
            <a:ext cx="0" cy="82594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776BE13-1C6D-4E78-AD76-46B2D33A70E7}"/>
              </a:ext>
            </a:extLst>
          </p:cNvPr>
          <p:cNvCxnSpPr>
            <a:cxnSpLocks/>
          </p:cNvCxnSpPr>
          <p:nvPr/>
        </p:nvCxnSpPr>
        <p:spPr>
          <a:xfrm flipV="1">
            <a:off x="3398118" y="2911354"/>
            <a:ext cx="0" cy="8379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DA2872D-7BD5-4A3F-B9EC-17A5AC6AE39C}"/>
              </a:ext>
            </a:extLst>
          </p:cNvPr>
          <p:cNvCxnSpPr>
            <a:cxnSpLocks/>
          </p:cNvCxnSpPr>
          <p:nvPr/>
        </p:nvCxnSpPr>
        <p:spPr>
          <a:xfrm rot="10800000">
            <a:off x="1139938" y="3268509"/>
            <a:ext cx="5810363" cy="2783126"/>
          </a:xfrm>
          <a:prstGeom prst="bentConnector3">
            <a:avLst>
              <a:gd name="adj1" fmla="val 10011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ADC9DBD-C6E6-4A34-B869-A765E8EE9138}"/>
              </a:ext>
            </a:extLst>
          </p:cNvPr>
          <p:cNvSpPr txBox="1"/>
          <p:nvPr/>
        </p:nvSpPr>
        <p:spPr>
          <a:xfrm>
            <a:off x="2877654" y="4521434"/>
            <a:ext cx="95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PC / WEB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C38ABBD-FEC8-42F4-95ED-F787EAFBDFB2}"/>
              </a:ext>
            </a:extLst>
          </p:cNvPr>
          <p:cNvCxnSpPr>
            <a:cxnSpLocks/>
          </p:cNvCxnSpPr>
          <p:nvPr/>
        </p:nvCxnSpPr>
        <p:spPr>
          <a:xfrm>
            <a:off x="1469424" y="3141656"/>
            <a:ext cx="1200150" cy="91440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7823672-4DDA-47E4-BBDC-28F88E22139C}"/>
              </a:ext>
            </a:extLst>
          </p:cNvPr>
          <p:cNvCxnSpPr>
            <a:cxnSpLocks/>
          </p:cNvCxnSpPr>
          <p:nvPr/>
        </p:nvCxnSpPr>
        <p:spPr>
          <a:xfrm flipH="1" flipV="1">
            <a:off x="1570165" y="3027365"/>
            <a:ext cx="1125272" cy="85289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CEF85F4-A6D4-4A8D-9163-32FF22445386}"/>
              </a:ext>
            </a:extLst>
          </p:cNvPr>
          <p:cNvSpPr txBox="1"/>
          <p:nvPr/>
        </p:nvSpPr>
        <p:spPr>
          <a:xfrm>
            <a:off x="2985943" y="2666844"/>
            <a:ext cx="82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WIFI</a:t>
            </a:r>
            <a:r>
              <a:rPr lang="ko-KR" altLang="en-US" sz="1200" dirty="0"/>
              <a:t>모듈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E03AC8-4BFC-4053-B50C-B1E74302CB3C}"/>
              </a:ext>
            </a:extLst>
          </p:cNvPr>
          <p:cNvSpPr txBox="1"/>
          <p:nvPr/>
        </p:nvSpPr>
        <p:spPr>
          <a:xfrm>
            <a:off x="1715509" y="2030470"/>
            <a:ext cx="95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WIFI</a:t>
            </a:r>
            <a:r>
              <a:rPr lang="ko-KR" altLang="en-US" sz="1200" dirty="0"/>
              <a:t>통신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FBB9E5-0F85-4018-9AB0-990E82D731EF}"/>
              </a:ext>
            </a:extLst>
          </p:cNvPr>
          <p:cNvSpPr txBox="1"/>
          <p:nvPr/>
        </p:nvSpPr>
        <p:spPr>
          <a:xfrm>
            <a:off x="5359762" y="2796800"/>
            <a:ext cx="1696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아두이노</a:t>
            </a:r>
            <a:r>
              <a:rPr lang="ko-KR" altLang="en-US" sz="1200" dirty="0"/>
              <a:t> 오렌지 보드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524AED-6DE0-42B7-9D0B-71AEEE174C2D}"/>
              </a:ext>
            </a:extLst>
          </p:cNvPr>
          <p:cNvSpPr txBox="1"/>
          <p:nvPr/>
        </p:nvSpPr>
        <p:spPr>
          <a:xfrm>
            <a:off x="8881899" y="2489712"/>
            <a:ext cx="955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 </a:t>
            </a:r>
            <a:r>
              <a:rPr lang="ko-KR" altLang="en-US" sz="1200" dirty="0"/>
              <a:t>세그먼트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7DBB1D-9F7B-4774-9934-B68AE26922CB}"/>
              </a:ext>
            </a:extLst>
          </p:cNvPr>
          <p:cNvSpPr txBox="1"/>
          <p:nvPr/>
        </p:nvSpPr>
        <p:spPr>
          <a:xfrm>
            <a:off x="6745524" y="4890330"/>
            <a:ext cx="1696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소형 </a:t>
            </a:r>
            <a:r>
              <a:rPr lang="ko-KR" altLang="en-US" sz="1200" dirty="0" err="1"/>
              <a:t>열전사</a:t>
            </a:r>
            <a:r>
              <a:rPr lang="ko-KR" altLang="en-US" sz="1200" dirty="0"/>
              <a:t> 프린터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907EF9-4F47-4E53-A203-06EBDBB8A0AA}"/>
              </a:ext>
            </a:extLst>
          </p:cNvPr>
          <p:cNvSpPr txBox="1"/>
          <p:nvPr/>
        </p:nvSpPr>
        <p:spPr>
          <a:xfrm>
            <a:off x="2365572" y="5774636"/>
            <a:ext cx="1911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어플을 통해서 내용 확인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AA50B8-65E3-4318-A224-73FB1E241D59}"/>
              </a:ext>
            </a:extLst>
          </p:cNvPr>
          <p:cNvSpPr txBox="1"/>
          <p:nvPr/>
        </p:nvSpPr>
        <p:spPr>
          <a:xfrm>
            <a:off x="3938151" y="2018116"/>
            <a:ext cx="134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아두이노로</a:t>
            </a:r>
            <a:r>
              <a:rPr lang="ko-KR" altLang="en-US" sz="1200" dirty="0"/>
              <a:t> 전송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619451-6C34-41E7-9027-FDF735379A4B}"/>
              </a:ext>
            </a:extLst>
          </p:cNvPr>
          <p:cNvSpPr txBox="1"/>
          <p:nvPr/>
        </p:nvSpPr>
        <p:spPr>
          <a:xfrm>
            <a:off x="6890446" y="2010175"/>
            <a:ext cx="1696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번호</a:t>
            </a:r>
            <a:r>
              <a:rPr lang="en-US" altLang="ko-KR" sz="1200" dirty="0"/>
              <a:t>/</a:t>
            </a:r>
            <a:r>
              <a:rPr lang="ko-KR" altLang="en-US" sz="1200" dirty="0"/>
              <a:t>인원 출력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6D8DB1-C77B-4DA5-BFBB-BC93D6E24297}"/>
              </a:ext>
            </a:extLst>
          </p:cNvPr>
          <p:cNvSpPr txBox="1"/>
          <p:nvPr/>
        </p:nvSpPr>
        <p:spPr>
          <a:xfrm>
            <a:off x="6745524" y="3366911"/>
            <a:ext cx="1304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프린터로 출력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0CE9FE7-98C4-494E-8C1E-F54AE09E4E49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5790824" y="3044326"/>
            <a:ext cx="11104" cy="1003333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  <a:effectLst>
            <a:glow rad="50800">
              <a:schemeClr val="bg1"/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3A636809-F1D8-4538-BBB5-8C1E1E9A9C12}"/>
              </a:ext>
            </a:extLst>
          </p:cNvPr>
          <p:cNvGrpSpPr/>
          <p:nvPr/>
        </p:nvGrpSpPr>
        <p:grpSpPr>
          <a:xfrm>
            <a:off x="5333624" y="4047659"/>
            <a:ext cx="914400" cy="914400"/>
            <a:chOff x="5261971" y="3787960"/>
            <a:chExt cx="914400" cy="914400"/>
          </a:xfrm>
        </p:grpSpPr>
        <p:pic>
          <p:nvPicPr>
            <p:cNvPr id="77" name="그래픽 76" descr="모니터">
              <a:extLst>
                <a:ext uri="{FF2B5EF4-FFF2-40B4-BE49-F238E27FC236}">
                  <a16:creationId xmlns:a16="http://schemas.microsoft.com/office/drawing/2014/main" id="{697D449D-E3D4-4D96-B35A-FA62AB982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61971" y="3787960"/>
              <a:ext cx="914400" cy="914400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DE193F9-5C9D-4B00-8742-7A37FC318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7396" y="4056056"/>
              <a:ext cx="636452" cy="298979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2196D5B-32DD-402D-8422-F2345569B95C}"/>
              </a:ext>
            </a:extLst>
          </p:cNvPr>
          <p:cNvSpPr txBox="1"/>
          <p:nvPr/>
        </p:nvSpPr>
        <p:spPr>
          <a:xfrm>
            <a:off x="4520454" y="3400731"/>
            <a:ext cx="1304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세그먼트 </a:t>
            </a:r>
            <a:endParaRPr lang="en-US" altLang="ko-KR" sz="1200" dirty="0"/>
          </a:p>
          <a:p>
            <a:r>
              <a:rPr lang="ko-KR" altLang="en-US" sz="1200" dirty="0"/>
              <a:t>동일 내용 출력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9F4BB46-E5D9-4F1C-B92D-99029E1CF183}"/>
              </a:ext>
            </a:extLst>
          </p:cNvPr>
          <p:cNvSpPr txBox="1"/>
          <p:nvPr/>
        </p:nvSpPr>
        <p:spPr>
          <a:xfrm>
            <a:off x="5278345" y="4826481"/>
            <a:ext cx="106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창구 모니터</a:t>
            </a:r>
            <a:endParaRPr lang="ko-KR" altLang="en-US" sz="1200" dirty="0"/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EF7359C7-ACEA-495C-8376-5B96A21343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59842" y="5034235"/>
          <a:ext cx="3133658" cy="101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480">
                  <a:extLst>
                    <a:ext uri="{9D8B030D-6E8A-4147-A177-3AD203B41FA5}">
                      <a16:colId xmlns:a16="http://schemas.microsoft.com/office/drawing/2014/main" val="481641070"/>
                    </a:ext>
                  </a:extLst>
                </a:gridCol>
                <a:gridCol w="1849178">
                  <a:extLst>
                    <a:ext uri="{9D8B030D-6E8A-4147-A177-3AD203B41FA5}">
                      <a16:colId xmlns:a16="http://schemas.microsoft.com/office/drawing/2014/main" val="3291626104"/>
                    </a:ext>
                  </a:extLst>
                </a:gridCol>
              </a:tblGrid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</a:t>
                      </a:r>
                      <a:r>
                        <a:rPr lang="en-US" altLang="ko-KR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Tool</a:t>
                      </a:r>
                      <a:endParaRPr lang="ko-KR" altLang="en-US" sz="18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ARDUINO 1.8.5</a:t>
                      </a:r>
                      <a:endParaRPr lang="ko-KR" altLang="en-US" sz="18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021504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언어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 </a:t>
                      </a:r>
                      <a:r>
                        <a:rPr lang="ko-KR" altLang="en-US" sz="18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언어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091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614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3072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05 </a:t>
            </a:r>
            <a:r>
              <a:rPr lang="ko-KR" altLang="en-US" sz="2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개발 환경 및 개발 방법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029D6E-2C7C-4D24-9CF9-A38537BBF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54" y="2424225"/>
            <a:ext cx="3034784" cy="3560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2BF4F-0EBC-49BD-BA7B-542A319FFEE2}"/>
              </a:ext>
            </a:extLst>
          </p:cNvPr>
          <p:cNvSpPr txBox="1"/>
          <p:nvPr/>
        </p:nvSpPr>
        <p:spPr>
          <a:xfrm>
            <a:off x="596754" y="872879"/>
            <a:ext cx="1077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>
                <a:latin typeface="-윤고딕 350"/>
                <a:ea typeface="-윤고딕310" panose="0203050400010101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latin typeface="-윤고딕 350"/>
                <a:ea typeface="-윤고딕320" panose="02030504000101010101" pitchFamily="18" charset="-127"/>
              </a:rPr>
              <a:t>본 시스템은 스마트폰을 통해 제공하는 서비스로서 범용적으로 사용하는 </a:t>
            </a:r>
            <a:endParaRPr lang="en-US" altLang="ko-KR" sz="2400" dirty="0">
              <a:latin typeface="-윤고딕 350"/>
              <a:ea typeface="-윤고딕320" panose="02030504000101010101" pitchFamily="18" charset="-127"/>
            </a:endParaRPr>
          </a:p>
          <a:p>
            <a:r>
              <a:rPr lang="en-US" altLang="ko-KR" sz="2400">
                <a:latin typeface="-윤고딕 350"/>
                <a:ea typeface="-윤고딕320" panose="02030504000101010101" pitchFamily="18" charset="-127"/>
              </a:rPr>
              <a:t>      </a:t>
            </a:r>
            <a:r>
              <a:rPr lang="en-US" altLang="ko-KR" sz="2400" b="1">
                <a:latin typeface="-윤고딕 350"/>
                <a:ea typeface="-윤고딕320" panose="02030504000101010101" pitchFamily="18" charset="-127"/>
              </a:rPr>
              <a:t>Android </a:t>
            </a:r>
            <a:r>
              <a:rPr lang="en-US" altLang="ko-KR" sz="2400" b="1" dirty="0">
                <a:latin typeface="-윤고딕 350"/>
                <a:ea typeface="-윤고딕320" panose="02030504000101010101" pitchFamily="18" charset="-127"/>
              </a:rPr>
              <a:t>Studio </a:t>
            </a:r>
            <a:r>
              <a:rPr lang="ko-KR" altLang="en-US" sz="2400" dirty="0">
                <a:latin typeface="-윤고딕 350"/>
                <a:ea typeface="-윤고딕320" panose="02030504000101010101" pitchFamily="18" charset="-127"/>
              </a:rPr>
              <a:t>를 </a:t>
            </a:r>
            <a:r>
              <a:rPr lang="ko-KR" altLang="en-US" sz="2400" b="1" dirty="0">
                <a:latin typeface="-윤고딕 350"/>
                <a:ea typeface="-윤고딕320" panose="02030504000101010101" pitchFamily="18" charset="-127"/>
              </a:rPr>
              <a:t>사용</a:t>
            </a:r>
            <a:r>
              <a:rPr lang="ko-KR" altLang="en-US" sz="2400" dirty="0">
                <a:latin typeface="-윤고딕 350"/>
                <a:ea typeface="-윤고딕320" panose="02030504000101010101" pitchFamily="18" charset="-127"/>
              </a:rPr>
              <a:t>하여 어플을 제공한다</a:t>
            </a:r>
            <a:r>
              <a:rPr lang="en-US" altLang="ko-KR" sz="2400" dirty="0">
                <a:latin typeface="-윤고딕 350"/>
                <a:ea typeface="-윤고딕320" panose="02030504000101010101" pitchFamily="18" charset="-127"/>
              </a:rPr>
              <a:t>.</a:t>
            </a:r>
            <a:endParaRPr lang="ko-KR" altLang="en-US" sz="2400" dirty="0">
              <a:ln w="9525">
                <a:noFill/>
              </a:ln>
              <a:latin typeface="-윤고딕 350"/>
              <a:ea typeface="-윤고딕320" panose="02030504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8864B0C-6186-4CCE-813A-CC2331A9A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83059"/>
              </p:ext>
            </p:extLst>
          </p:nvPr>
        </p:nvGraphicFramePr>
        <p:xfrm>
          <a:off x="5074072" y="2424221"/>
          <a:ext cx="6138074" cy="356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639">
                  <a:extLst>
                    <a:ext uri="{9D8B030D-6E8A-4147-A177-3AD203B41FA5}">
                      <a16:colId xmlns:a16="http://schemas.microsoft.com/office/drawing/2014/main" val="3769296612"/>
                    </a:ext>
                  </a:extLst>
                </a:gridCol>
                <a:gridCol w="4862435">
                  <a:extLst>
                    <a:ext uri="{9D8B030D-6E8A-4147-A177-3AD203B41FA5}">
                      <a16:colId xmlns:a16="http://schemas.microsoft.com/office/drawing/2014/main" val="1833808400"/>
                    </a:ext>
                  </a:extLst>
                </a:gridCol>
              </a:tblGrid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CPU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삼성 </a:t>
                      </a:r>
                      <a:r>
                        <a:rPr lang="ko-KR" altLang="en-US" sz="1200" b="0" u="none" strike="noStrik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엑시노스</a:t>
                      </a:r>
                      <a:r>
                        <a:rPr lang="ko-KR" alt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9</a:t>
                      </a:r>
                      <a:r>
                        <a:rPr lang="ko-KR" alt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Series 8895 </a:t>
                      </a:r>
                      <a:r>
                        <a:rPr lang="ko-KR" altLang="en-US" sz="12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옥타코어</a:t>
                      </a:r>
                      <a:r>
                        <a:rPr lang="ko-KR" alt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CPU </a:t>
                      </a:r>
                      <a:r>
                        <a:rPr lang="ko-KR" altLang="en-US" sz="1200" b="0" u="none" strike="noStrik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아키텍쳐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MP4 2.3 GHz </a:t>
                      </a:r>
                      <a:r>
                        <a:rPr 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CPU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+ </a:t>
                      </a:r>
                      <a:r>
                        <a:rPr lang="en-US" sz="1200" b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ARM Cortex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MP4 1.7 GHz</a:t>
                      </a:r>
                    </a:p>
                  </a:txBody>
                  <a:tcPr marL="66127" marR="66127" marT="33063" marB="330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919118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Memory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6GB LPDDR4X SDRAM</a:t>
                      </a:r>
                      <a:endParaRPr lang="ko-KR" altLang="en-US" sz="14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121363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Graphic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엑시노스</a:t>
                      </a:r>
                      <a:r>
                        <a:rPr lang="ko-KR" altLang="en-US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ARM MALI-G71 MP20 546 MHz</a:t>
                      </a:r>
                      <a:endParaRPr lang="ko-KR" altLang="en-US" sz="14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158863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HDD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64 GB </a:t>
                      </a:r>
                      <a:r>
                        <a:rPr lang="ko-KR" altLang="en-US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내장 메모리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30806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O/S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Android (7.1.1)</a:t>
                      </a:r>
                      <a:endParaRPr lang="ko-KR" altLang="en-US" sz="14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4803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</a:t>
                      </a:r>
                      <a:r>
                        <a:rPr lang="en-US" altLang="ko-KR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Tool</a:t>
                      </a:r>
                      <a:endParaRPr lang="ko-KR" altLang="en-US" sz="1600" b="0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Android Studio</a:t>
                      </a:r>
                      <a:endParaRPr lang="ko-KR" altLang="en-US" sz="1400" b="1" dirty="0">
                        <a:ln w="9525">
                          <a:noFill/>
                        </a:ln>
                        <a:solidFill>
                          <a:schemeClr val="tx1"/>
                        </a:solidFill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17715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 언어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n w="9525">
                            <a:noFill/>
                          </a:ln>
                          <a:solidFill>
                            <a:schemeClr val="tx1"/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자바</a:t>
                      </a:r>
                    </a:p>
                  </a:txBody>
                  <a:tcPr marL="79352" marR="79352" marT="39676" marB="39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22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34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07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업무 분담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DC5F504-3E68-4E30-BF3C-C432A52FF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677672"/>
              </p:ext>
            </p:extLst>
          </p:nvPr>
        </p:nvGraphicFramePr>
        <p:xfrm>
          <a:off x="1111250" y="1136589"/>
          <a:ext cx="9969496" cy="5004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2374">
                  <a:extLst>
                    <a:ext uri="{9D8B030D-6E8A-4147-A177-3AD203B41FA5}">
                      <a16:colId xmlns:a16="http://schemas.microsoft.com/office/drawing/2014/main" val="343136105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1462874302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2340855941"/>
                    </a:ext>
                  </a:extLst>
                </a:gridCol>
                <a:gridCol w="2492374">
                  <a:extLst>
                    <a:ext uri="{9D8B030D-6E8A-4147-A177-3AD203B41FA5}">
                      <a16:colId xmlns:a16="http://schemas.microsoft.com/office/drawing/2014/main" val="1052496542"/>
                    </a:ext>
                  </a:extLst>
                </a:gridCol>
              </a:tblGrid>
              <a:tr h="100099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박병현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장태홍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백승제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41280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기술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 발행기 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TCP/IP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통신기술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769536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 구축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설계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순번발행기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제작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Web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설계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데이터 처리 구조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0454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서버 및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DB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아두이노 데이터 처리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 발행기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작동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Application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</a:t>
                      </a:r>
                      <a:endParaRPr lang="en-US" altLang="ko-KR" baseline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통신 환경 구축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81360"/>
                  </a:ext>
                </a:extLst>
              </a:tr>
              <a:tr h="10009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Web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서버와 아두이노의 데이터 통신 테스트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순번 발행기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작동 테스트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통합테스트 및 유지보수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8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509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88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08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종합 설계 수행 일정 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C8A7EA-DDB5-4130-BC7C-E964A1F49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9211"/>
              </p:ext>
            </p:extLst>
          </p:nvPr>
        </p:nvGraphicFramePr>
        <p:xfrm>
          <a:off x="1111251" y="1159450"/>
          <a:ext cx="9969498" cy="5004998"/>
        </p:xfrm>
        <a:graphic>
          <a:graphicData uri="http://schemas.openxmlformats.org/drawingml/2006/table">
            <a:tbl>
              <a:tblPr/>
              <a:tblGrid>
                <a:gridCol w="2812704">
                  <a:extLst>
                    <a:ext uri="{9D8B030D-6E8A-4147-A177-3AD203B41FA5}">
                      <a16:colId xmlns:a16="http://schemas.microsoft.com/office/drawing/2014/main" val="1568953936"/>
                    </a:ext>
                  </a:extLst>
                </a:gridCol>
                <a:gridCol w="765003">
                  <a:extLst>
                    <a:ext uri="{9D8B030D-6E8A-4147-A177-3AD203B41FA5}">
                      <a16:colId xmlns:a16="http://schemas.microsoft.com/office/drawing/2014/main" val="659436877"/>
                    </a:ext>
                  </a:extLst>
                </a:gridCol>
                <a:gridCol w="798379">
                  <a:extLst>
                    <a:ext uri="{9D8B030D-6E8A-4147-A177-3AD203B41FA5}">
                      <a16:colId xmlns:a16="http://schemas.microsoft.com/office/drawing/2014/main" val="2865183715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473207157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2253935104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2331112907"/>
                    </a:ext>
                  </a:extLst>
                </a:gridCol>
                <a:gridCol w="781691">
                  <a:extLst>
                    <a:ext uri="{9D8B030D-6E8A-4147-A177-3AD203B41FA5}">
                      <a16:colId xmlns:a16="http://schemas.microsoft.com/office/drawing/2014/main" val="4163650759"/>
                    </a:ext>
                  </a:extLst>
                </a:gridCol>
                <a:gridCol w="1233324">
                  <a:extLst>
                    <a:ext uri="{9D8B030D-6E8A-4147-A177-3AD203B41FA5}">
                      <a16:colId xmlns:a16="http://schemas.microsoft.com/office/drawing/2014/main" val="86113951"/>
                    </a:ext>
                  </a:extLst>
                </a:gridCol>
                <a:gridCol w="1233324">
                  <a:extLst>
                    <a:ext uri="{9D8B030D-6E8A-4147-A177-3AD203B41FA5}">
                      <a16:colId xmlns:a16="http://schemas.microsoft.com/office/drawing/2014/main" val="815029265"/>
                    </a:ext>
                  </a:extLst>
                </a:gridCol>
              </a:tblGrid>
              <a:tr h="6137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추진사항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7-9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60706"/>
                  </a:ext>
                </a:extLst>
              </a:tr>
              <a:tr h="155178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자료수집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531804"/>
                  </a:ext>
                </a:extLst>
              </a:tr>
              <a:tr h="155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248418"/>
                  </a:ext>
                </a:extLst>
              </a:tr>
              <a:tr h="155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799159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요구사항 정의 및 분석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729166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74881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806452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시스템 설계 및 상세설계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908668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94620"/>
                  </a:ext>
                </a:extLst>
              </a:tr>
              <a:tr h="196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97592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94288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424215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20345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통합 및 테스트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780813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27938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309364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문서화 및 발표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497249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73763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469514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산업기술대전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1432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41554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569688"/>
                  </a:ext>
                </a:extLst>
              </a:tr>
              <a:tr h="186475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최종 보고서 작업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62331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063320"/>
                  </a:ext>
                </a:extLst>
              </a:tr>
              <a:tr h="18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32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284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09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5B4C86-52DD-426D-91FC-708C1328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358" y="1608017"/>
            <a:ext cx="8141284" cy="4931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3B153-0B94-446C-828D-A516F8A2560D}"/>
              </a:ext>
            </a:extLst>
          </p:cNvPr>
          <p:cNvSpPr txBox="1"/>
          <p:nvPr/>
        </p:nvSpPr>
        <p:spPr>
          <a:xfrm>
            <a:off x="1708150" y="943986"/>
            <a:ext cx="9004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Github : 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  <a:hlinkClick r:id="rId3"/>
              </a:rPr>
              <a:t>https://github.com/ParkBangBang/GW_TradingSystem</a:t>
            </a:r>
            <a:r>
              <a:rPr lang="en-US" altLang="ko-KR" sz="240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ko-KR" altLang="en-US" sz="24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70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55CF1D-9272-4CCD-80F5-548FECEDB5C1}"/>
              </a:ext>
            </a:extLst>
          </p:cNvPr>
          <p:cNvCxnSpPr>
            <a:cxnSpLocks/>
          </p:cNvCxnSpPr>
          <p:nvPr/>
        </p:nvCxnSpPr>
        <p:spPr>
          <a:xfrm>
            <a:off x="5883275" y="533400"/>
            <a:ext cx="0" cy="632460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C03A92-B0D9-4770-B7D3-40B458969EF8}"/>
              </a:ext>
            </a:extLst>
          </p:cNvPr>
          <p:cNvSpPr txBox="1"/>
          <p:nvPr/>
        </p:nvSpPr>
        <p:spPr>
          <a:xfrm>
            <a:off x="6096000" y="139035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42A6A4-EFFF-4DD1-B167-A7506A67ED44}"/>
              </a:ext>
            </a:extLst>
          </p:cNvPr>
          <p:cNvSpPr txBox="1"/>
          <p:nvPr/>
        </p:nvSpPr>
        <p:spPr>
          <a:xfrm>
            <a:off x="6096000" y="1274166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졸업 연구 개요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03FDF-2339-4C76-8052-1BCD27498D72}"/>
              </a:ext>
            </a:extLst>
          </p:cNvPr>
          <p:cNvSpPr txBox="1"/>
          <p:nvPr/>
        </p:nvSpPr>
        <p:spPr>
          <a:xfrm>
            <a:off x="6096000" y="880388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744AA-C01D-458D-A260-6D9C44312436}"/>
              </a:ext>
            </a:extLst>
          </p:cNvPr>
          <p:cNvSpPr txBox="1"/>
          <p:nvPr/>
        </p:nvSpPr>
        <p:spPr>
          <a:xfrm>
            <a:off x="6096000" y="2015519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및 사례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49764E-CD87-4824-B6F9-3A05EF26E14B}"/>
              </a:ext>
            </a:extLst>
          </p:cNvPr>
          <p:cNvSpPr txBox="1"/>
          <p:nvPr/>
        </p:nvSpPr>
        <p:spPr>
          <a:xfrm>
            <a:off x="6096000" y="1621741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C00B78-786A-4A84-A7D5-B4080BF6BA61}"/>
              </a:ext>
            </a:extLst>
          </p:cNvPr>
          <p:cNvSpPr txBox="1"/>
          <p:nvPr/>
        </p:nvSpPr>
        <p:spPr>
          <a:xfrm>
            <a:off x="6096000" y="2756872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구성도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5ED100-4057-49EE-8376-E05858298859}"/>
              </a:ext>
            </a:extLst>
          </p:cNvPr>
          <p:cNvSpPr txBox="1"/>
          <p:nvPr/>
        </p:nvSpPr>
        <p:spPr>
          <a:xfrm>
            <a:off x="6096004" y="2363094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CD04BF-099B-4AFD-A9F5-D03CE2FD1681}"/>
              </a:ext>
            </a:extLst>
          </p:cNvPr>
          <p:cNvSpPr txBox="1"/>
          <p:nvPr/>
        </p:nvSpPr>
        <p:spPr>
          <a:xfrm>
            <a:off x="6096004" y="3498225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수행 시나리오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473639-B0D9-4344-BAF4-AC03203A4F93}"/>
              </a:ext>
            </a:extLst>
          </p:cNvPr>
          <p:cNvSpPr txBox="1"/>
          <p:nvPr/>
        </p:nvSpPr>
        <p:spPr>
          <a:xfrm>
            <a:off x="6096004" y="3104447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CADEA8-EDE7-4172-AFF1-F36701F58D01}"/>
              </a:ext>
            </a:extLst>
          </p:cNvPr>
          <p:cNvSpPr txBox="1"/>
          <p:nvPr/>
        </p:nvSpPr>
        <p:spPr>
          <a:xfrm>
            <a:off x="6096004" y="4239578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개발 환경 및 개발 방법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4C4121-516A-4EDD-A40C-36C793F8B393}"/>
              </a:ext>
            </a:extLst>
          </p:cNvPr>
          <p:cNvSpPr txBox="1"/>
          <p:nvPr/>
        </p:nvSpPr>
        <p:spPr>
          <a:xfrm>
            <a:off x="6096004" y="3845800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47549E-E84D-4AD4-92E7-3174EDBA9BBD}"/>
              </a:ext>
            </a:extLst>
          </p:cNvPr>
          <p:cNvSpPr txBox="1"/>
          <p:nvPr/>
        </p:nvSpPr>
        <p:spPr>
          <a:xfrm>
            <a:off x="6096004" y="4980931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업무 분담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F27D39-F268-4056-BAB7-8BFCD9628968}"/>
              </a:ext>
            </a:extLst>
          </p:cNvPr>
          <p:cNvSpPr txBox="1"/>
          <p:nvPr/>
        </p:nvSpPr>
        <p:spPr>
          <a:xfrm>
            <a:off x="6096000" y="4580821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A56668-8538-485B-9012-9D504B076C38}"/>
              </a:ext>
            </a:extLst>
          </p:cNvPr>
          <p:cNvSpPr txBox="1"/>
          <p:nvPr/>
        </p:nvSpPr>
        <p:spPr>
          <a:xfrm>
            <a:off x="6096000" y="5715952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종합 설계 수행 일정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7C2A68-83A4-4115-864D-67594A285461}"/>
              </a:ext>
            </a:extLst>
          </p:cNvPr>
          <p:cNvSpPr txBox="1"/>
          <p:nvPr/>
        </p:nvSpPr>
        <p:spPr>
          <a:xfrm>
            <a:off x="6096000" y="5322174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1C9D71-98C3-4992-9676-9A579E64DCA1}"/>
              </a:ext>
            </a:extLst>
          </p:cNvPr>
          <p:cNvSpPr txBox="1"/>
          <p:nvPr/>
        </p:nvSpPr>
        <p:spPr>
          <a:xfrm>
            <a:off x="6096000" y="6457305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필요 기술 및 참고 문헌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FC4AF7-D880-4D32-BE2D-B32D0D46B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09" y="996123"/>
            <a:ext cx="4558514" cy="49490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04A3B7F-C0BD-4178-B6A8-8844E22E47C3}"/>
              </a:ext>
            </a:extLst>
          </p:cNvPr>
          <p:cNvSpPr txBox="1"/>
          <p:nvPr/>
        </p:nvSpPr>
        <p:spPr>
          <a:xfrm>
            <a:off x="6096000" y="6057195"/>
            <a:ext cx="93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09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979291-E7E5-4592-B35D-BF4AB788ADBF}"/>
              </a:ext>
            </a:extLst>
          </p:cNvPr>
          <p:cNvSpPr txBox="1"/>
          <p:nvPr/>
        </p:nvSpPr>
        <p:spPr>
          <a:xfrm>
            <a:off x="6096000" y="532813"/>
            <a:ext cx="2463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지적 사항 및 대응 방안</a:t>
            </a:r>
            <a:endParaRPr lang="en-US" altLang="ko-KR" sz="16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50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09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6C869-3EA0-44E3-83BC-38F7A57B68D5}"/>
              </a:ext>
            </a:extLst>
          </p:cNvPr>
          <p:cNvSpPr txBox="1"/>
          <p:nvPr/>
        </p:nvSpPr>
        <p:spPr>
          <a:xfrm>
            <a:off x="688754" y="900753"/>
            <a:ext cx="9764981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논문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김상윤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조경래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김정한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배성호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(2014). NFC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기반의 향상된 모바일 순번대기시스템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한국통신학회 학술대회논문집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45-46.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윤영수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(2013).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고객의 대기시간을 고려한 은행 창구직원 및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ATM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기기의 효율적 운용방안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산업경제연구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26(5), 2253-2273.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김상윤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조경래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김정한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배성호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(2014). NFC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기반의 향상된 모바일 순번대기시스템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한국통신학회 학술대회논문집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45-46.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박성호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여지혜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김미선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방그린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박준형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400" dirty="0" err="1">
                <a:latin typeface="-윤고딕320" panose="02030504000101010101" pitchFamily="18" charset="-127"/>
                <a:ea typeface="-윤고딕320" panose="02030504000101010101" pitchFamily="18" charset="-127"/>
              </a:rPr>
              <a:t>고일주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(2012).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스마트폰 기반 다중 순번대기관리 어플리케이션의 구현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한</a:t>
            </a:r>
          </a:p>
          <a:p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국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HCI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학회 학술대회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47-49.</a:t>
            </a: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기타 참고자료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기사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종합병원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시간 대기하고 겨우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 진료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문제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 -  https://blog.naver.com/handcli/30076582051</a:t>
            </a: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(app)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순번이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순번 대기 어플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) – google play / App Store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기사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)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세계 일보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- http://news.naver.com/main/read.nhn?mode=LSD&amp;mid=sec&amp;sid1=102&amp;oid=022&amp;aid=0002742827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906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4" y="147935"/>
            <a:ext cx="300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09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필요 기술 및 참고 문헌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C6C869-3EA0-44E3-83BC-38F7A57B68D5}"/>
              </a:ext>
            </a:extLst>
          </p:cNvPr>
          <p:cNvSpPr txBox="1"/>
          <p:nvPr/>
        </p:nvSpPr>
        <p:spPr>
          <a:xfrm>
            <a:off x="688754" y="900753"/>
            <a:ext cx="1061136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이미지 출처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sz="12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제안서 표지 이미지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  <a:hlinkClick r:id="rId2"/>
              </a:rPr>
              <a:t>https://www.naver.com/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사례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 대기 기기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  <a:hlinkClick r:id="rId3"/>
              </a:rPr>
              <a:t>https://saenu.modoo.at/?link=xf3x2gi3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관련 연구 사례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순번이 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  <a:hlinkClick r:id="rId4"/>
              </a:rPr>
              <a:t>https://soonbuny.com/#download</a:t>
            </a:r>
            <a:r>
              <a:rPr lang="en-US" altLang="ko-KR" sz="1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연구 개요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병원 진료 시간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  <a:hlinkClick r:id="rId5"/>
              </a:rPr>
              <a:t>http://news.naver.com/main/read.nhn?mode=LSD&amp;mid=sec&amp;sid1=102&amp;oid=022&amp;aid=0002742827</a:t>
            </a:r>
            <a:r>
              <a:rPr lang="en-US" altLang="ko-KR" sz="140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44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74BFDC-79DE-4F67-9759-2BD45C59B920}"/>
              </a:ext>
            </a:extLst>
          </p:cNvPr>
          <p:cNvSpPr txBox="1"/>
          <p:nvPr/>
        </p:nvSpPr>
        <p:spPr>
          <a:xfrm>
            <a:off x="4232349" y="2413337"/>
            <a:ext cx="3727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감사합니다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CA66D8-82DC-46CF-9387-6715BF7F69E6}"/>
              </a:ext>
            </a:extLst>
          </p:cNvPr>
          <p:cNvCxnSpPr/>
          <p:nvPr/>
        </p:nvCxnSpPr>
        <p:spPr>
          <a:xfrm>
            <a:off x="4387850" y="3429000"/>
            <a:ext cx="34163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84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438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01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지적 사항 및 대응 방안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5926A-52B9-4D48-A2D1-DA3FE6617A93}"/>
              </a:ext>
            </a:extLst>
          </p:cNvPr>
          <p:cNvSpPr txBox="1"/>
          <p:nvPr/>
        </p:nvSpPr>
        <p:spPr>
          <a:xfrm>
            <a:off x="2609083" y="1140411"/>
            <a:ext cx="69738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설계 및 구현 시나리오 이해 부족 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주제 변경 및 전체</a:t>
            </a:r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상세 시나리오 추가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유사 제품과 비교시 차별성 부족 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주제 변경 및 유사 제품 분석 후 차별성 마련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시나리오를 구체적으로 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 구성도 및 시나리오에 추가 완료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어떤 알고리즘과 어떤 기술</a:t>
            </a:r>
            <a:r>
              <a:rPr lang="en-US" altLang="ko-KR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400" b="1">
                <a:latin typeface="-윤고딕320" panose="02030504000101010101" pitchFamily="18" charset="-127"/>
                <a:ea typeface="-윤고딕320" panose="02030504000101010101" pitchFamily="18" charset="-127"/>
              </a:rPr>
              <a:t>모듈을 사용할 지 명확</a:t>
            </a:r>
            <a:endParaRPr lang="en-US" altLang="ko-KR" sz="24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500" b="1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☞ </a:t>
            </a:r>
            <a:r>
              <a:rPr lang="ko-KR" altLang="en-US" sz="2000">
                <a:latin typeface="-윤고딕320" panose="02030504000101010101" pitchFamily="18" charset="-127"/>
                <a:ea typeface="-윤고딕320" panose="02030504000101010101" pitchFamily="18" charset="-127"/>
              </a:rPr>
              <a:t>개발 환경 및 개발 방법에 추가 완료</a:t>
            </a:r>
            <a:endParaRPr lang="en-US" altLang="ko-KR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ko-KR" altLang="en-US" sz="200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33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86A179-16D1-474F-9947-DAF3D4D70B67}"/>
              </a:ext>
            </a:extLst>
          </p:cNvPr>
          <p:cNvCxnSpPr>
            <a:cxnSpLocks/>
          </p:cNvCxnSpPr>
          <p:nvPr/>
        </p:nvCxnSpPr>
        <p:spPr>
          <a:xfrm>
            <a:off x="546100" y="3492500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7D7762-1771-45B5-A0E9-46AD49D0B3A4}"/>
              </a:ext>
            </a:extLst>
          </p:cNvPr>
          <p:cNvCxnSpPr>
            <a:cxnSpLocks/>
          </p:cNvCxnSpPr>
          <p:nvPr/>
        </p:nvCxnSpPr>
        <p:spPr>
          <a:xfrm>
            <a:off x="2768600" y="3492500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02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졸업 연구 개요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46A14-C9E0-4205-B730-221358C9A672}"/>
              </a:ext>
            </a:extLst>
          </p:cNvPr>
          <p:cNvSpPr txBox="1"/>
          <p:nvPr/>
        </p:nvSpPr>
        <p:spPr>
          <a:xfrm>
            <a:off x="387352" y="3589635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배경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83517-A8A1-4673-9797-4BCA01EDB665}"/>
              </a:ext>
            </a:extLst>
          </p:cNvPr>
          <p:cNvSpPr txBox="1"/>
          <p:nvPr/>
        </p:nvSpPr>
        <p:spPr>
          <a:xfrm>
            <a:off x="6056185" y="3030086"/>
            <a:ext cx="1044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세계일보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694E42-B7D8-4736-A90B-A451ED2659B7}"/>
              </a:ext>
            </a:extLst>
          </p:cNvPr>
          <p:cNvSpPr txBox="1"/>
          <p:nvPr/>
        </p:nvSpPr>
        <p:spPr>
          <a:xfrm>
            <a:off x="3251200" y="3912752"/>
            <a:ext cx="74824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다수의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인원이 많이 대기 하고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있는 곳 특히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병원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에서 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항상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혼잡하고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많은 대기 인원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이 존재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필요 업무를 하기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위해 업무시간보다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긴 대기시간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으로 이용자의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불만 증가</a:t>
            </a:r>
            <a:endParaRPr lang="en-US" altLang="ko-KR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해당 병원에 방문하기 직전까지</a:t>
            </a: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인원이 어느정도 있는지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알 수가 없음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CA91AF-2149-4DD2-BCB6-F74BE672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0" y="571500"/>
            <a:ext cx="4463402" cy="26270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D0B765-9D2A-4B64-90DC-787CDA197B57}"/>
              </a:ext>
            </a:extLst>
          </p:cNvPr>
          <p:cNvSpPr txBox="1"/>
          <p:nvPr/>
        </p:nvSpPr>
        <p:spPr>
          <a:xfrm>
            <a:off x="10302340" y="3030087"/>
            <a:ext cx="1326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영남일보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9" name="그림 8" descr="사람이(가) 표시된 사진&#10;&#10;높은 신뢰도로 생성된 설명">
            <a:extLst>
              <a:ext uri="{FF2B5EF4-FFF2-40B4-BE49-F238E27FC236}">
                <a16:creationId xmlns:a16="http://schemas.microsoft.com/office/drawing/2014/main" id="{4C48AFE0-5B06-4A21-A194-9C408478A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950222"/>
            <a:ext cx="3727356" cy="20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8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04DE9F7-97E9-4678-A66E-8467F74A86B3}"/>
              </a:ext>
            </a:extLst>
          </p:cNvPr>
          <p:cNvSpPr txBox="1"/>
          <p:nvPr/>
        </p:nvSpPr>
        <p:spPr>
          <a:xfrm>
            <a:off x="3156083" y="4206600"/>
            <a:ext cx="710805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App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을 통해 대기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잔여 시간을 확인함으로써 대기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시간을</a:t>
            </a:r>
            <a:r>
              <a:rPr lang="en-US" altLang="ko-KR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fontAlgn="base"/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개인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시간으로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활용 가능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endParaRPr lang="en-US" altLang="ko-KR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병원 이용자들의 불편사항인 긴 대기시간 문제 해소로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이용 만족도 증가   </a:t>
            </a:r>
            <a:endParaRPr lang="en-US" altLang="ko-KR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endParaRPr lang="ko-KR" altLang="en-US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편의성 증가로 다수의 고객을 확보할 수 있어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/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경제적 효과 증대</a:t>
            </a:r>
            <a:endParaRPr lang="ko-KR" altLang="en-US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512C8C-808C-4870-8A95-3AF0FAFF79CF}"/>
              </a:ext>
            </a:extLst>
          </p:cNvPr>
          <p:cNvSpPr txBox="1"/>
          <p:nvPr/>
        </p:nvSpPr>
        <p:spPr>
          <a:xfrm>
            <a:off x="3156084" y="904311"/>
            <a:ext cx="681341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병원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방문 전에 </a:t>
            </a:r>
            <a:r>
              <a:rPr lang="en-US" altLang="ko-KR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WEB App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통해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인원을 확인하고 예약할 수 있는 시스템 개발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편리함을 위해 </a:t>
            </a:r>
            <a:r>
              <a:rPr lang="en-US" altLang="ko-KR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Application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과 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WEB App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을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연동하여 </a:t>
            </a:r>
            <a:b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스마트폰을 이용해</a:t>
            </a:r>
            <a:r>
              <a:rPr lang="en-US" altLang="ko-KR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시스템을 이용할 수 있도록 함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9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방문 예상 시간을 설정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해</a:t>
            </a:r>
            <a:r>
              <a:rPr lang="ko-KR" altLang="en-US" sz="160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예상 대기 번호를 부여받아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>
                <a:latin typeface="-윤고딕320" panose="02030504000101010101" pitchFamily="18" charset="-127"/>
                <a:ea typeface="-윤고딕320" panose="02030504000101010101" pitchFamily="18" charset="-127"/>
              </a:rPr>
              <a:t>현 시스템보다 편리 </a:t>
            </a:r>
            <a:r>
              <a:rPr lang="ko-KR" altLang="en-US" sz="16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사용할 수 있도록 함</a:t>
            </a:r>
            <a:endParaRPr lang="en-US" altLang="ko-KR" sz="16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86A179-16D1-474F-9947-DAF3D4D70B67}"/>
              </a:ext>
            </a:extLst>
          </p:cNvPr>
          <p:cNvCxnSpPr>
            <a:cxnSpLocks/>
          </p:cNvCxnSpPr>
          <p:nvPr/>
        </p:nvCxnSpPr>
        <p:spPr>
          <a:xfrm>
            <a:off x="546100" y="684328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7D7762-1771-45B5-A0E9-46AD49D0B3A4}"/>
              </a:ext>
            </a:extLst>
          </p:cNvPr>
          <p:cNvCxnSpPr>
            <a:cxnSpLocks/>
          </p:cNvCxnSpPr>
          <p:nvPr/>
        </p:nvCxnSpPr>
        <p:spPr>
          <a:xfrm>
            <a:off x="2768600" y="684328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D4FA87-CD51-45B4-8186-EE9DBAAA2C41}"/>
              </a:ext>
            </a:extLst>
          </p:cNvPr>
          <p:cNvCxnSpPr>
            <a:cxnSpLocks/>
          </p:cNvCxnSpPr>
          <p:nvPr/>
        </p:nvCxnSpPr>
        <p:spPr>
          <a:xfrm>
            <a:off x="508000" y="3986616"/>
            <a:ext cx="22225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F8A757C-F799-4B62-9723-F2520B028177}"/>
              </a:ext>
            </a:extLst>
          </p:cNvPr>
          <p:cNvCxnSpPr>
            <a:cxnSpLocks/>
          </p:cNvCxnSpPr>
          <p:nvPr/>
        </p:nvCxnSpPr>
        <p:spPr>
          <a:xfrm>
            <a:off x="2730500" y="3986616"/>
            <a:ext cx="8763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646A14-C9E0-4205-B730-221358C9A672}"/>
              </a:ext>
            </a:extLst>
          </p:cNvPr>
          <p:cNvSpPr txBox="1"/>
          <p:nvPr/>
        </p:nvSpPr>
        <p:spPr>
          <a:xfrm>
            <a:off x="387352" y="781463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목표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40B9DC-9EE9-4052-B477-31FC00B63829}"/>
              </a:ext>
            </a:extLst>
          </p:cNvPr>
          <p:cNvSpPr txBox="1"/>
          <p:nvPr/>
        </p:nvSpPr>
        <p:spPr>
          <a:xfrm>
            <a:off x="387352" y="4083750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연구 개발 효과</a:t>
            </a:r>
            <a:endParaRPr lang="en-US" altLang="ko-KR" sz="240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40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942955" cy="4489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문제점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많은 병원의 대기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시간이 길어 병원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이용자들이 불만을 가지고 있음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3~5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분의 진료를 받기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위해 보다 오랜 시간을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기다리는 것은 비효율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해결점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171450" indent="-1714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대기 시간과 알람 시스템</a:t>
            </a:r>
            <a:r>
              <a:rPr lang="en-US" altLang="ko-KR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온라인 예약 시스템을 이용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하면 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비효율적인 대기 시간을 단축함으로써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문제들을 해결할 수 있음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hlinkClick r:id="rId3"/>
              </a:rPr>
              <a:t>https://blog.naver.com/handcli/30076582051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- 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종합병원 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시간 대기하고 겨우 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분 진료 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</a:t>
            </a:r>
            <a:r>
              <a:rPr lang="ko-KR" altLang="en-US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문제</a:t>
            </a:r>
            <a:r>
              <a:rPr lang="en-US" altLang="ko-KR" sz="1050" b="1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'</a:t>
            </a:r>
            <a:endParaRPr lang="ko-KR" altLang="en-US" sz="105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575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네이버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: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병원 대기시간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search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결과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126F8C-2C5D-44F7-A21F-85FA48325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742949"/>
            <a:ext cx="4072878" cy="57288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744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순번 시스템을 통해 사용자의 대기 번호를 확정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 앞 번호 대기 인원수를 확인 가능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번호 확정이 가능하여 사용자의 순서를 정해주지만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   대기 인원이 많을 경우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장시간 대기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해야 하는 문제 발생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실시간으로 </a:t>
            </a:r>
            <a:r>
              <a:rPr lang="ko-KR" altLang="en-US" dirty="0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 시간을 확인할 수가 없음</a:t>
            </a:r>
            <a:endParaRPr lang="en-US" altLang="ko-KR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윤영수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(2013).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고객의 대기시간을 고려한 은행 창구직원 및 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ATM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기기의 효율적 운용방안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en-US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산업경제연구</a:t>
            </a:r>
            <a:r>
              <a:rPr lang="en-US" altLang="ko-KR" sz="12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, 26(5), 2253-2273.</a:t>
            </a:r>
            <a:endParaRPr lang="en-US" altLang="ko-KR" sz="14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246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 대기 시스템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4A1189-7EF3-41C5-B659-175D40D3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98" y="713201"/>
            <a:ext cx="4023514" cy="5766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909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507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방문 없이 앱으로 접수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및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정보 조회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실시간 대기 인원 정보를 조회 가능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입장 순서가 다가 올 경우 자동 알림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대기 손님이 없는 경우에도 어플을 사용해야 함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예약 시스템이 제대로 구성되진 않아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어플을 이용한 고객들이 피해를 보는 상황이 비일비재하게 발생</a:t>
            </a:r>
            <a:endParaRPr lang="en-US" altLang="ko-KR" sz="1000" dirty="0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hlinkClick r:id="rId3"/>
              </a:rPr>
              <a:t>https://besuccess.com/2016/04/nowait-2/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- </a:t>
            </a:r>
            <a:r>
              <a:rPr lang="ko-KR" altLang="en-US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음식 순번 대기 어플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‘</a:t>
            </a:r>
            <a:r>
              <a:rPr lang="ko-KR" altLang="en-US" sz="105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노웨이트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en-US" altLang="ko-KR" sz="105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NoWait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)’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  <a:hlinkClick r:id="rId4"/>
              </a:rPr>
              <a:t>https://soonbuny.com/#how_to_use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– </a:t>
            </a:r>
            <a:r>
              <a:rPr lang="ko-KR" altLang="en-US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매장 순번 대기 어플</a:t>
            </a:r>
            <a:r>
              <a:rPr lang="en-US" altLang="ko-KR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‘</a:t>
            </a:r>
            <a:r>
              <a:rPr lang="ko-KR" altLang="en-US" sz="105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순번이＇</a:t>
            </a: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403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 대기 어플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- 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순번이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ECCA9B-2551-4063-B056-52A91FA5E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00" y="758847"/>
            <a:ext cx="4145280" cy="56747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641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80CCB9-1758-4328-B460-E82882B6F49F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D3FAC-21C1-42F4-8C5A-7B6DD657889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9D909-1D0E-484D-9853-79AA4A432F4E}"/>
              </a:ext>
            </a:extLst>
          </p:cNvPr>
          <p:cNvSpPr txBox="1"/>
          <p:nvPr/>
        </p:nvSpPr>
        <p:spPr>
          <a:xfrm>
            <a:off x="457205" y="147935"/>
            <a:ext cx="246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03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관련 연구 사례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7493DB-C0C5-4818-B1A5-57BBB0B05D4F}"/>
              </a:ext>
            </a:extLst>
          </p:cNvPr>
          <p:cNvSpPr txBox="1"/>
          <p:nvPr/>
        </p:nvSpPr>
        <p:spPr>
          <a:xfrm>
            <a:off x="5035685" y="1401468"/>
            <a:ext cx="6813415" cy="442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기능</a:t>
            </a: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>
                <a:latin typeface="-윤고딕320" panose="02030504000101010101" pitchFamily="18" charset="-127"/>
                <a:ea typeface="-윤고딕320" panose="02030504000101010101" pitchFamily="18" charset="-127"/>
              </a:rPr>
              <a:t>-  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병원 방문 없이 앱으로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접수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및</a:t>
            </a:r>
            <a: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매장 정보 조회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실시간 대기 인원 정보를 조회 가능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입장 순서가 다가 올 경우 자동 알림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보완점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대기 인원에 대한 정보는 있지만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대기 시간에 대한 정보 부족</a:t>
            </a:r>
            <a:endParaRPr lang="en-US" altLang="ko-KR">
              <a:solidFill>
                <a:srgbClr val="FF0000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요일별 진료 인원에 대한 기존 데이터를 통한 </a:t>
            </a:r>
            <a:r>
              <a:rPr lang="ko-KR" altLang="en-US">
                <a:solidFill>
                  <a:srgbClr val="FF0000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예상 대기시간 제공</a:t>
            </a:r>
            <a:r>
              <a:rPr lang="ko-KR" altLang="en-US"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endParaRPr lang="en-US" altLang="ko-KR" sz="10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>
                <a:latin typeface="-윤고딕350" panose="02030504000101010101" pitchFamily="18" charset="-127"/>
                <a:ea typeface="-윤고딕350" panose="02030504000101010101" pitchFamily="18" charset="-127"/>
              </a:rPr>
              <a:t>관련 자료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50">
                <a:latin typeface="-윤고딕350" panose="02030504000101010101" pitchFamily="18" charset="-127"/>
                <a:ea typeface="-윤고딕350" panose="02030504000101010101" pitchFamily="18" charset="-127"/>
                <a:hlinkClick r:id="rId3"/>
              </a:rPr>
              <a:t>http://cafe.naver.com/2008bunsamo/917012</a:t>
            </a:r>
            <a:r>
              <a:rPr lang="en-US" altLang="ko-KR" sz="1050">
                <a:latin typeface="-윤고딕350" panose="02030504000101010101" pitchFamily="18" charset="-127"/>
                <a:ea typeface="-윤고딕350" panose="02030504000101010101" pitchFamily="18" charset="-127"/>
              </a:rPr>
              <a:t> - </a:t>
            </a:r>
            <a:r>
              <a:rPr lang="ko-KR" altLang="en-US" sz="1050">
                <a:latin typeface="-윤고딕350" panose="02030504000101010101" pitchFamily="18" charset="-127"/>
                <a:ea typeface="-윤고딕350" panose="02030504000101010101" pitchFamily="18" charset="-127"/>
              </a:rPr>
              <a:t>똑닥 사용 후기</a:t>
            </a:r>
            <a:endParaRPr lang="en-US" altLang="ko-KR" sz="105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AB141B-1E31-44C6-AB12-E7FF9AC80E37}"/>
              </a:ext>
            </a:extLst>
          </p:cNvPr>
          <p:cNvSpPr txBox="1"/>
          <p:nvPr/>
        </p:nvSpPr>
        <p:spPr>
          <a:xfrm>
            <a:off x="4953005" y="755652"/>
            <a:ext cx="403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병원 예약 서비스 </a:t>
            </a:r>
            <a:r>
              <a:rPr lang="en-US" altLang="ko-KR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- </a:t>
            </a:r>
            <a:r>
              <a:rPr lang="ko-KR" altLang="en-US" sz="2400">
                <a:latin typeface="-윤고딕350" panose="02030504000101010101" pitchFamily="18" charset="-127"/>
                <a:ea typeface="-윤고딕350" panose="02030504000101010101" pitchFamily="18" charset="-127"/>
              </a:rPr>
              <a:t>똑닥</a:t>
            </a:r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ECCA9B-2551-4063-B056-52A91FA5E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758847"/>
            <a:ext cx="4145280" cy="56747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253C8C-F4EA-4545-9ED8-EADF557F7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1498693"/>
            <a:ext cx="3108960" cy="43877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139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1502</Words>
  <Application>Microsoft Office PowerPoint</Application>
  <PresentationFormat>와이드스크린</PresentationFormat>
  <Paragraphs>323</Paragraphs>
  <Slides>22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7" baseType="lpstr">
      <vt:lpstr>한양신명조</vt:lpstr>
      <vt:lpstr>Arial</vt:lpstr>
      <vt:lpstr>-윤고딕330</vt:lpstr>
      <vt:lpstr>맑은 고딕</vt:lpstr>
      <vt:lpstr>-윤고딕 350</vt:lpstr>
      <vt:lpstr>함초롬돋움</vt:lpstr>
      <vt:lpstr>함초롬바탕</vt:lpstr>
      <vt:lpstr>-윤고딕310</vt:lpstr>
      <vt:lpstr>Arial Unicode MS</vt:lpstr>
      <vt:lpstr>-윤고딕320</vt:lpstr>
      <vt:lpstr>Helvetica</vt:lpstr>
      <vt:lpstr>-윤고딕350</vt:lpstr>
      <vt:lpstr>Wingdings</vt:lpstr>
      <vt:lpstr>맑은 고딕 Semilight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뱅뱅뱅박</dc:creator>
  <cp:lastModifiedBy>뱅뱅뱅박</cp:lastModifiedBy>
  <cp:revision>151</cp:revision>
  <dcterms:created xsi:type="dcterms:W3CDTF">2017-12-31T05:16:28Z</dcterms:created>
  <dcterms:modified xsi:type="dcterms:W3CDTF">2018-01-22T08:03:30Z</dcterms:modified>
  <cp:contentStatus/>
</cp:coreProperties>
</file>