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5" r:id="rId7"/>
    <p:sldId id="267" r:id="rId8"/>
    <p:sldId id="272" r:id="rId9"/>
    <p:sldId id="266" r:id="rId10"/>
    <p:sldId id="275" r:id="rId11"/>
    <p:sldId id="278" r:id="rId12"/>
    <p:sldId id="279" r:id="rId13"/>
    <p:sldId id="269" r:id="rId14"/>
    <p:sldId id="270" r:id="rId15"/>
    <p:sldId id="277" r:id="rId16"/>
    <p:sldId id="271" r:id="rId17"/>
    <p:sldId id="276" r:id="rId18"/>
    <p:sldId id="274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-윤고딕310" panose="02030504000101010101" pitchFamily="18" charset="-127"/>
      <p:regular r:id="rId22"/>
    </p:embeddedFont>
    <p:embeddedFont>
      <p:font typeface="맑은 고딕 Semilight" panose="020B0502040204020203" pitchFamily="50" charset="-127"/>
      <p:regular r:id="rId23"/>
    </p:embeddedFont>
    <p:embeddedFont>
      <p:font typeface="-윤고딕330" panose="02030504000101010101" pitchFamily="18" charset="-127"/>
      <p:regular r:id="rId24"/>
    </p:embeddedFont>
    <p:embeddedFont>
      <p:font typeface="-윤고딕320" panose="02030504000101010101" pitchFamily="18" charset="-127"/>
      <p:regular r:id="rId25"/>
    </p:embeddedFont>
    <p:embeddedFont>
      <p:font typeface="함초롬돋움" panose="020B0604000101010101" pitchFamily="50" charset="-127"/>
      <p:regular r:id="rId26"/>
      <p:bold r:id="rId27"/>
    </p:embeddedFont>
    <p:embeddedFont>
      <p:font typeface="-윤고딕350" panose="0203050400010101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3842" autoAdjust="0"/>
  </p:normalViewPr>
  <p:slideViewPr>
    <p:cSldViewPr snapToGrid="0">
      <p:cViewPr varScale="1">
        <p:scale>
          <a:sx n="60" d="100"/>
          <a:sy n="6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25A9-787C-42CC-8DC4-546F88B0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0E521-F6C2-4F02-A104-DCC357BE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E0C7-0BA7-4324-815D-218A003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230-36F0-4896-B33E-F9B1F5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17EF-55B2-4A82-849E-15FB7D6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E09A-53AD-414D-B0A2-E660B34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8D621-F241-41F4-8244-39A791F8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CC3A-A961-421A-ACD9-A018E34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2B7B-6A2C-442E-AA22-CFAD892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E876C-CDC8-4765-B383-6DCCDB63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689F-8B0A-4AC6-9160-B618CEC3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963A4-D436-42D5-9802-FC1E7B9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5EE90-08CC-4C04-95AB-95D2864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62FB-ECA9-4637-A033-3F271D0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306D-E02F-4151-8057-B7C5C01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EF32-5D07-4B5A-80B8-244B8D3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2C39-D3E2-48D6-A654-71B0F7BA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26CB-72B1-430B-85E5-EFC3585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8089-8D55-4BB3-BAC5-6D11ACB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6FD8-A5EF-4546-8917-3F5A38E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DF58-47F0-489B-BE85-6061823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A426-B9F7-4750-B77E-3E3FD5D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992F-8DE4-45E1-A7BC-340D33C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4B5E-05EE-4914-80C7-2F9F297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363F-F698-4659-8872-B5FCD700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13E-8871-436E-8456-92F72D4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57AC2-6E84-4C2F-B2AB-57E0EC6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C9F11-F188-4930-8E01-A55A58B0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4A41E-46CF-4AE1-9F1B-7C31EA4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6FD76-7F19-494C-975B-8717F2B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5F05-F8DF-47D2-97BD-4B9CC6E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97C-7CB6-4EEE-B583-FD9F45F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859FF-0C74-43A6-BC5B-8B7B9CEC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8D84-046D-4BC0-ACDB-DC9717A9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81FDA-19F1-4566-8CF7-28C12F3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0D8A6-4AF0-4B34-B8F7-59913E67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C5E74-28B7-47D6-BB34-42E5524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3CC44-2120-4E18-B258-B73027F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1343-F113-46D7-9C07-67F18D4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42A2-CD6C-4790-A997-2EF04EE2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C9424-CF1B-4815-9D66-739F6D3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6EEA-8F38-42BC-86FC-7B6B67E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20EB-BF61-44A6-B8EA-29B3C57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E5D09-E432-4782-BF6A-BD8CAA4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D232-CE92-4B41-89CD-33D585F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33E-5273-4545-9131-24AA056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BAC0-3539-498F-9921-6E30B6B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B715-512C-4553-973B-40A8F3B6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5340B-10C3-48F9-9F1D-5AC05AF8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6FB2-4422-43BC-94B4-3E4B43D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9816-9462-48DB-BFB0-A599D45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BA3BD-D87C-4ECD-B0F3-F62ACF6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6DC4-5ABD-4E6C-879E-C32BAC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767DE-DA59-4E04-BB62-1947A571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F4FF6-1B20-451E-BB10-5738120E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D02D-2C44-4540-8389-4F7F660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396E-C8F8-4AC7-B8A0-D1729F8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ACE9-AC14-4D66-84C5-09D3717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D11DB-3EBB-43C2-AD51-0B2D3A8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6F877-CC16-43E4-A351-3DEAA79F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7FE5-BECD-4C5D-8840-AD502EAD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568E-1A20-44C8-AF62-FA88AC07A0A2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398B-8F6B-4C81-ABBB-BD76C72F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294A-E30E-48AF-B93B-BE1556B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BangBang/GW_TradingSystem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aenu.modoo.at/?link=xf3x2gi3" TargetMode="External"/><Relationship Id="rId2" Type="http://schemas.openxmlformats.org/officeDocument/2006/relationships/hyperlink" Target="https://blog.naver.com/vinylx/220340586213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daum.net/buenos365/80" TargetMode="External"/><Relationship Id="rId4" Type="http://schemas.openxmlformats.org/officeDocument/2006/relationships/hyperlink" Target="http://news.naver.com/main/read.nhn?mode=LSD&amp;mid=sec&amp;sid1=101&amp;oid=468&amp;aid=000002843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scj.com/news/articleView.html?idxno=30751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reporter.korea.kr/newsPrint.do;JSESSIONID_REPORTER=04GKSTnMSy7jMb1TvqzDsRKgnTThJJf00bSJLGF2LYy4YLDX7cMh!1541044657!-1669895397?nid=14876199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나무, 실외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5B0BB5E2-FE1D-4524-B712-8E2EB608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207B8F-C0C0-4419-B47C-3EE9760A95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2117A5-5B9C-4CEC-B278-3371F948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82398">
            <a:off x="3947896" y="1287616"/>
            <a:ext cx="4300101" cy="4300101"/>
          </a:xfrm>
          <a:prstGeom prst="rect">
            <a:avLst/>
          </a:prstGeom>
        </p:spPr>
      </p:pic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0691C49-E422-40B0-8C8E-A019E016BB9E}"/>
              </a:ext>
            </a:extLst>
          </p:cNvPr>
          <p:cNvSpPr/>
          <p:nvPr/>
        </p:nvSpPr>
        <p:spPr>
          <a:xfrm>
            <a:off x="3013277" y="397077"/>
            <a:ext cx="6165445" cy="6063845"/>
          </a:xfrm>
          <a:prstGeom prst="diamond">
            <a:avLst/>
          </a:pr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55CA2-F462-4335-BE04-6E3E819D893D}"/>
              </a:ext>
            </a:extLst>
          </p:cNvPr>
          <p:cNvSpPr txBox="1"/>
          <p:nvPr/>
        </p:nvSpPr>
        <p:spPr>
          <a:xfrm>
            <a:off x="214198" y="397075"/>
            <a:ext cx="412412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아두이노 기반의 </a:t>
            </a:r>
            <a:endParaRPr lang="en-US" altLang="ko-KR" sz="320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32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r>
              <a:rPr lang="ko-KR" altLang="en-US" sz="32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인 가구를 위한 </a:t>
            </a:r>
            <a:endParaRPr lang="en-US" altLang="ko-KR" sz="320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32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C2C </a:t>
            </a:r>
            <a:r>
              <a:rPr lang="ko-KR" altLang="en-US" sz="32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무인 거래 시스템</a:t>
            </a:r>
            <a:endParaRPr lang="en-US" altLang="ko-KR" sz="320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</a:rPr>
              <a:t>(C2C Unmanned Trading System for One-Person Household</a:t>
            </a:r>
          </a:p>
          <a:p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</a:rPr>
              <a:t>on Arduino base)</a:t>
            </a:r>
            <a:endParaRPr lang="en-US" altLang="ko-KR" sz="200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8A21F-8EE2-44DE-A636-97AFBBC3042A}"/>
              </a:ext>
            </a:extLst>
          </p:cNvPr>
          <p:cNvSpPr txBox="1"/>
          <p:nvPr/>
        </p:nvSpPr>
        <p:spPr>
          <a:xfrm>
            <a:off x="8643392" y="4791274"/>
            <a:ext cx="4124123" cy="184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물건을 구해조</a:t>
            </a:r>
            <a:endParaRPr lang="en-US" altLang="ko-KR" sz="240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2013156020 </a:t>
            </a: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박병현</a:t>
            </a:r>
            <a:endParaRPr lang="en-US" altLang="ko-KR" sz="240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2015150052 </a:t>
            </a: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장태홍</a:t>
            </a:r>
            <a:endParaRPr lang="en-US" altLang="ko-KR" sz="240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2015152047 </a:t>
            </a: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백승제</a:t>
            </a:r>
          </a:p>
        </p:txBody>
      </p:sp>
    </p:spTree>
    <p:extLst>
      <p:ext uri="{BB962C8B-B14F-4D97-AF65-F5344CB8AC3E}">
        <p14:creationId xmlns:p14="http://schemas.microsoft.com/office/powerpoint/2010/main" val="15776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0787DB-9CA4-4B5E-939C-6CC8221CB4E1}"/>
              </a:ext>
            </a:extLst>
          </p:cNvPr>
          <p:cNvSpPr/>
          <p:nvPr/>
        </p:nvSpPr>
        <p:spPr>
          <a:xfrm>
            <a:off x="3846783" y="973870"/>
            <a:ext cx="5508097" cy="5363588"/>
          </a:xfrm>
          <a:prstGeom prst="roundRect">
            <a:avLst>
              <a:gd name="adj" fmla="val 5923"/>
            </a:avLst>
          </a:prstGeom>
          <a:noFill/>
          <a:ln w="146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66CFE1-3187-458F-B8A5-614790B0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92" y="3946970"/>
            <a:ext cx="2147810" cy="21478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DF9A75-D2DA-481E-9A66-FCE01CDDD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89" y="1238616"/>
            <a:ext cx="2343551" cy="23435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40D8AA-E7FE-43BC-ADF4-B15F3C48B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88" y="2203214"/>
            <a:ext cx="451949" cy="583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F242FF-DF5C-420A-BBA4-BA332B60C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40" y="3946970"/>
            <a:ext cx="2147810" cy="21478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5C94EC-C826-41E9-95A7-A475B72D8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9" y="1228775"/>
            <a:ext cx="2457472" cy="2457472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7C1AF2-9585-4972-8DC6-6CEDEF00F520}"/>
              </a:ext>
            </a:extLst>
          </p:cNvPr>
          <p:cNvSpPr/>
          <p:nvPr/>
        </p:nvSpPr>
        <p:spPr>
          <a:xfrm>
            <a:off x="4305973" y="1713571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물품등록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0E50EF-AE8C-4F6F-A715-8AB6DE6C2871}"/>
              </a:ext>
            </a:extLst>
          </p:cNvPr>
          <p:cNvSpPr/>
          <p:nvPr/>
        </p:nvSpPr>
        <p:spPr>
          <a:xfrm>
            <a:off x="4303610" y="2203214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물품조회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1F43EC-5A15-4BF4-8911-54D64CD476C6}"/>
              </a:ext>
            </a:extLst>
          </p:cNvPr>
          <p:cNvSpPr/>
          <p:nvPr/>
        </p:nvSpPr>
        <p:spPr>
          <a:xfrm>
            <a:off x="4305492" y="2692857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구매요청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939C1A-D3EA-4F59-A9E5-3FB07C38888A}"/>
              </a:ext>
            </a:extLst>
          </p:cNvPr>
          <p:cNvSpPr/>
          <p:nvPr/>
        </p:nvSpPr>
        <p:spPr>
          <a:xfrm>
            <a:off x="7198358" y="2042902"/>
            <a:ext cx="1396078" cy="57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1CFEA34-D802-430B-B4AE-C5BAA9596599}"/>
              </a:ext>
            </a:extLst>
          </p:cNvPr>
          <p:cNvSpPr/>
          <p:nvPr/>
        </p:nvSpPr>
        <p:spPr>
          <a:xfrm>
            <a:off x="7001051" y="2563403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물품보관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8B94FC-74F7-4220-9333-4B0DDDB90D35}"/>
              </a:ext>
            </a:extLst>
          </p:cNvPr>
          <p:cNvSpPr/>
          <p:nvPr/>
        </p:nvSpPr>
        <p:spPr>
          <a:xfrm>
            <a:off x="7001051" y="3047249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물품수령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A91B1FB-0C93-4047-93F1-4EB1C9ECFBDB}"/>
              </a:ext>
            </a:extLst>
          </p:cNvPr>
          <p:cNvSpPr/>
          <p:nvPr/>
        </p:nvSpPr>
        <p:spPr>
          <a:xfrm>
            <a:off x="7716497" y="2081060"/>
            <a:ext cx="1024271" cy="32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물품제어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27D0478-EB8D-4DFF-9012-C1637802376D}"/>
              </a:ext>
            </a:extLst>
          </p:cNvPr>
          <p:cNvCxnSpPr>
            <a:cxnSpLocks/>
          </p:cNvCxnSpPr>
          <p:nvPr/>
        </p:nvCxnSpPr>
        <p:spPr>
          <a:xfrm rot="5400000">
            <a:off x="7909117" y="2526595"/>
            <a:ext cx="801523" cy="569115"/>
          </a:xfrm>
          <a:prstGeom prst="bentConnector3">
            <a:avLst>
              <a:gd name="adj1" fmla="val 99773"/>
            </a:avLst>
          </a:prstGeom>
          <a:ln w="38100"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3362203-49C3-4EF0-B281-3218EE00500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8025321" y="2728069"/>
            <a:ext cx="56911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CFCCAB-0347-4F40-9D3D-A2C33193B5DA}"/>
              </a:ext>
            </a:extLst>
          </p:cNvPr>
          <p:cNvSpPr txBox="1"/>
          <p:nvPr/>
        </p:nvSpPr>
        <p:spPr>
          <a:xfrm>
            <a:off x="7849084" y="2847028"/>
            <a:ext cx="1167517" cy="21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&lt;&lt;extend&gt;&gt;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8FC5E-BEDA-43DF-8E83-21C5D6CC7955}"/>
              </a:ext>
            </a:extLst>
          </p:cNvPr>
          <p:cNvSpPr txBox="1"/>
          <p:nvPr/>
        </p:nvSpPr>
        <p:spPr>
          <a:xfrm>
            <a:off x="2515503" y="2778410"/>
            <a:ext cx="116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사용자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F7821E-F032-4263-8A57-5A60B9509678}"/>
              </a:ext>
            </a:extLst>
          </p:cNvPr>
          <p:cNvSpPr/>
          <p:nvPr/>
        </p:nvSpPr>
        <p:spPr>
          <a:xfrm>
            <a:off x="7318992" y="4945617"/>
            <a:ext cx="1154810" cy="32933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리스트갱신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DA00EDE-B376-471B-8F39-98C46F269C42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4815744" y="4648354"/>
            <a:ext cx="0" cy="5585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2EFBE1-FFE1-471F-B494-112F851D9941}"/>
              </a:ext>
            </a:extLst>
          </p:cNvPr>
          <p:cNvSpPr/>
          <p:nvPr/>
        </p:nvSpPr>
        <p:spPr>
          <a:xfrm>
            <a:off x="4238339" y="4319023"/>
            <a:ext cx="1154810" cy="32933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리스트저장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40EF60D-BB79-417F-8C5B-34990E486838}"/>
              </a:ext>
            </a:extLst>
          </p:cNvPr>
          <p:cNvSpPr/>
          <p:nvPr/>
        </p:nvSpPr>
        <p:spPr>
          <a:xfrm>
            <a:off x="4238339" y="5206902"/>
            <a:ext cx="1154810" cy="329331"/>
          </a:xfrm>
          <a:prstGeom prst="round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리스트전송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310AC1-627B-4B7A-A6B6-9D6A20BB5237}"/>
              </a:ext>
            </a:extLst>
          </p:cNvPr>
          <p:cNvCxnSpPr>
            <a:cxnSpLocks/>
          </p:cNvCxnSpPr>
          <p:nvPr/>
        </p:nvCxnSpPr>
        <p:spPr>
          <a:xfrm>
            <a:off x="3521743" y="2527803"/>
            <a:ext cx="545138" cy="69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8E7CD0-7F4F-414C-815C-E50EE892138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815745" y="2532545"/>
            <a:ext cx="1883" cy="16031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5E98D69-DB18-4DD4-BF44-BB1B1CBE5C78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5889650" y="5020875"/>
            <a:ext cx="932842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5F47D33-BF22-4D6A-89B5-050C912DF451}"/>
              </a:ext>
            </a:extLst>
          </p:cNvPr>
          <p:cNvCxnSpPr>
            <a:cxnSpLocks/>
          </p:cNvCxnSpPr>
          <p:nvPr/>
        </p:nvCxnSpPr>
        <p:spPr>
          <a:xfrm flipV="1">
            <a:off x="5636705" y="2527803"/>
            <a:ext cx="879281" cy="474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CAD0B5-FB4E-4B16-A1AA-AEB1ECA68BF6}"/>
              </a:ext>
            </a:extLst>
          </p:cNvPr>
          <p:cNvSpPr txBox="1"/>
          <p:nvPr/>
        </p:nvSpPr>
        <p:spPr>
          <a:xfrm>
            <a:off x="3936930" y="4822441"/>
            <a:ext cx="1167517" cy="21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AE5B4C-8620-487B-A816-5F6CB3037626}"/>
              </a:ext>
            </a:extLst>
          </p:cNvPr>
          <p:cNvSpPr txBox="1"/>
          <p:nvPr/>
        </p:nvSpPr>
        <p:spPr>
          <a:xfrm>
            <a:off x="4421358" y="1338568"/>
            <a:ext cx="788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스마트폰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28288B-CB5B-49C2-860E-2DAE57E7FD40}"/>
              </a:ext>
            </a:extLst>
          </p:cNvPr>
          <p:cNvSpPr txBox="1"/>
          <p:nvPr/>
        </p:nvSpPr>
        <p:spPr>
          <a:xfrm>
            <a:off x="7290257" y="1506986"/>
            <a:ext cx="1167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아두이노</a:t>
            </a:r>
            <a:endParaRPr lang="en-US" altLang="ko-KR" sz="1100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 err="1"/>
              <a:t>무인함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882D7E-2A85-48FC-88C1-7647DBF4783C}"/>
              </a:ext>
            </a:extLst>
          </p:cNvPr>
          <p:cNvSpPr txBox="1"/>
          <p:nvPr/>
        </p:nvSpPr>
        <p:spPr>
          <a:xfrm>
            <a:off x="7290257" y="4244063"/>
            <a:ext cx="1167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데이터베이스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38B10-A708-4A5C-9235-D2F29FFF37A6}"/>
              </a:ext>
            </a:extLst>
          </p:cNvPr>
          <p:cNvSpPr txBox="1"/>
          <p:nvPr/>
        </p:nvSpPr>
        <p:spPr>
          <a:xfrm>
            <a:off x="4225632" y="4021606"/>
            <a:ext cx="1167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서버</a:t>
            </a:r>
            <a:endParaRPr lang="ko-KR" altLang="en-US" sz="11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1212531-B469-4ACC-8AD4-D6EA0FF21118}"/>
              </a:ext>
            </a:extLst>
          </p:cNvPr>
          <p:cNvCxnSpPr>
            <a:cxnSpLocks/>
          </p:cNvCxnSpPr>
          <p:nvPr/>
        </p:nvCxnSpPr>
        <p:spPr>
          <a:xfrm flipH="1">
            <a:off x="5883549" y="5199883"/>
            <a:ext cx="9165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0C6EF1-7E5E-4913-B766-F2F378A80B47}"/>
              </a:ext>
            </a:extLst>
          </p:cNvPr>
          <p:cNvSpPr txBox="1"/>
          <p:nvPr/>
        </p:nvSpPr>
        <p:spPr>
          <a:xfrm>
            <a:off x="6122009" y="6462828"/>
            <a:ext cx="957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시스템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FA4A79F-35C1-4BAB-B14F-7E25D5CCD2E2}"/>
              </a:ext>
            </a:extLst>
          </p:cNvPr>
          <p:cNvCxnSpPr>
            <a:cxnSpLocks/>
          </p:cNvCxnSpPr>
          <p:nvPr/>
        </p:nvCxnSpPr>
        <p:spPr>
          <a:xfrm>
            <a:off x="4768696" y="3596161"/>
            <a:ext cx="0" cy="35751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CC21783-52EA-4D66-B8AE-7C86C0ACA523}"/>
              </a:ext>
            </a:extLst>
          </p:cNvPr>
          <p:cNvCxnSpPr>
            <a:cxnSpLocks/>
          </p:cNvCxnSpPr>
          <p:nvPr/>
        </p:nvCxnSpPr>
        <p:spPr>
          <a:xfrm flipV="1">
            <a:off x="4948729" y="3596161"/>
            <a:ext cx="1" cy="3329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3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640E49-1496-465C-A14D-E27F5FD28C8F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E57AF4-86DD-4231-9A0A-DD454D3EFA20}"/>
              </a:ext>
            </a:extLst>
          </p:cNvPr>
          <p:cNvGrpSpPr/>
          <p:nvPr/>
        </p:nvGrpSpPr>
        <p:grpSpPr>
          <a:xfrm>
            <a:off x="4131748" y="3209886"/>
            <a:ext cx="2269053" cy="2262519"/>
            <a:chOff x="6719582" y="3010624"/>
            <a:chExt cx="2502609" cy="250260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E8D3FE6-0782-49C5-B476-BE7929395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9582" y="3010624"/>
              <a:ext cx="2502609" cy="250260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8D9C5F5-E313-45E6-9BE9-A7031302B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1951" y="3863961"/>
              <a:ext cx="1740214" cy="137595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ED41DC-5054-489F-9234-C57A47375CD7}"/>
              </a:ext>
            </a:extLst>
          </p:cNvPr>
          <p:cNvSpPr txBox="1"/>
          <p:nvPr/>
        </p:nvSpPr>
        <p:spPr>
          <a:xfrm>
            <a:off x="530486" y="736719"/>
            <a:ext cx="926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400">
                <a:latin typeface="-윤고딕310" panose="02030504000101010101" pitchFamily="18" charset="-127"/>
                <a:ea typeface="-윤고딕310" panose="02030504000101010101" pitchFamily="18" charset="-127"/>
                <a:cs typeface="함초롬돋움" panose="020B0604000101010101" pitchFamily="50" charset="-127"/>
              </a:rPr>
              <a:t>◆</a:t>
            </a: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본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개발하기 위해서 </a:t>
            </a:r>
            <a:r>
              <a:rPr lang="en-US" altLang="ko-KR" sz="2400" b="1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Arduino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한다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8DFEF-6C23-4F56-B120-D7D6C0D1051D}"/>
              </a:ext>
            </a:extLst>
          </p:cNvPr>
          <p:cNvSpPr txBox="1"/>
          <p:nvPr/>
        </p:nvSpPr>
        <p:spPr>
          <a:xfrm>
            <a:off x="1134493" y="1363602"/>
            <a:ext cx="926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 라즈베리파이가 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아니라 </a:t>
            </a:r>
            <a:r>
              <a:rPr lang="en-US" altLang="ko-KR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Arduino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사용하는 이유 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256D1-1C93-4331-BE93-ADE5E51643C1}"/>
              </a:ext>
            </a:extLst>
          </p:cNvPr>
          <p:cNvSpPr txBox="1"/>
          <p:nvPr/>
        </p:nvSpPr>
        <p:spPr>
          <a:xfrm>
            <a:off x="1536320" y="1904022"/>
            <a:ext cx="926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  <a:cs typeface="함초롬돋움" panose="020B0604000101010101" pitchFamily="50" charset="-127"/>
              </a:rPr>
              <a:t>∨</a:t>
            </a:r>
            <a:r>
              <a:rPr lang="ko-KR" altLang="en-US" sz="2000" dirty="0" err="1">
                <a:latin typeface="-윤고딕310" panose="02030504000101010101" pitchFamily="18" charset="-127"/>
                <a:ea typeface="-윤고딕310" panose="02030504000101010101" pitchFamily="18" charset="-127"/>
              </a:rPr>
              <a:t>라즈베리파이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보다 </a:t>
            </a:r>
            <a:r>
              <a:rPr lang="en-US" altLang="ko-KR" sz="2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Arduino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가 외부 기기를 제어하는 데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더 특화 되어 있다</a:t>
            </a:r>
            <a:r>
              <a:rPr lang="en-US" altLang="ko-KR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F261F4-A0B3-4E52-9710-3CD56943B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1" y="3209887"/>
            <a:ext cx="2262519" cy="226251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11E45-71E8-457E-AB3F-166D2DAE822D}"/>
              </a:ext>
            </a:extLst>
          </p:cNvPr>
          <p:cNvCxnSpPr>
            <a:cxnSpLocks/>
          </p:cNvCxnSpPr>
          <p:nvPr/>
        </p:nvCxnSpPr>
        <p:spPr>
          <a:xfrm flipH="1">
            <a:off x="2440977" y="4115580"/>
            <a:ext cx="181997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ACC301-9ED0-4A3C-9EFF-A8019C05A3BF}"/>
              </a:ext>
            </a:extLst>
          </p:cNvPr>
          <p:cNvCxnSpPr>
            <a:cxnSpLocks/>
          </p:cNvCxnSpPr>
          <p:nvPr/>
        </p:nvCxnSpPr>
        <p:spPr>
          <a:xfrm>
            <a:off x="2440977" y="4530055"/>
            <a:ext cx="181997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494CE7B-CEA0-4E69-ACF3-C41F3AD288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38419" y="2594575"/>
          <a:ext cx="426062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544">
                  <a:extLst>
                    <a:ext uri="{9D8B030D-6E8A-4147-A177-3AD203B41FA5}">
                      <a16:colId xmlns:a16="http://schemas.microsoft.com/office/drawing/2014/main" val="2344517979"/>
                    </a:ext>
                  </a:extLst>
                </a:gridCol>
                <a:gridCol w="2184082">
                  <a:extLst>
                    <a:ext uri="{9D8B030D-6E8A-4147-A177-3AD203B41FA5}">
                      <a16:colId xmlns:a16="http://schemas.microsoft.com/office/drawing/2014/main" val="3667768341"/>
                    </a:ext>
                  </a:extLst>
                </a:gridCol>
              </a:tblGrid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Microcontroller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ATmega328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56445"/>
                  </a:ext>
                </a:extLst>
              </a:tr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Operation Voltage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70737"/>
                  </a:ext>
                </a:extLst>
              </a:tr>
              <a:tr h="483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Input Voltage(recommend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7-12V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034505"/>
                  </a:ext>
                </a:extLst>
              </a:tr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Input Voltage(limits)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6-20V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925453"/>
                  </a:ext>
                </a:extLst>
              </a:tr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Digaial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I/O Pins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14 (6 PWM)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2323"/>
                  </a:ext>
                </a:extLst>
              </a:tr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Analog Input Pins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06969"/>
                  </a:ext>
                </a:extLst>
              </a:tr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DC Current per I/O Pin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40mA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878287"/>
                  </a:ext>
                </a:extLst>
              </a:tr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DC Current for 3.3V Pin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50mA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77722"/>
                  </a:ext>
                </a:extLst>
              </a:tr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Flash Memory	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32KB(0.5KB bootloader)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5533"/>
                  </a:ext>
                </a:extLst>
              </a:tr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SRAM	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2KB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17015"/>
                  </a:ext>
                </a:extLst>
              </a:tr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EEPROM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1KB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77682"/>
                  </a:ext>
                </a:extLst>
              </a:tr>
              <a:tr h="284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Clock Speed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16MHz</a:t>
                      </a:r>
                      <a:endParaRPr lang="ko-KR" altLang="en-US" sz="14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1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1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029D6E-2C7C-4D24-9CF9-A38537BB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4" y="1732934"/>
            <a:ext cx="3497074" cy="4103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2BF4F-0EBC-49BD-BA7B-542A319FFEE2}"/>
              </a:ext>
            </a:extLst>
          </p:cNvPr>
          <p:cNvSpPr txBox="1"/>
          <p:nvPr/>
        </p:nvSpPr>
        <p:spPr>
          <a:xfrm>
            <a:off x="596754" y="736719"/>
            <a:ext cx="1077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-윤고딕 350"/>
                <a:ea typeface="-윤고딕310" panose="02030504000101010101" pitchFamily="18" charset="-127"/>
                <a:cs typeface="함초롬돋움" panose="020B0604000101010101" pitchFamily="50" charset="-127"/>
              </a:rPr>
              <a:t>◆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본 시스템은 스마트폰을 통해 제공하는 서비스로서 범용적으로 사용하는 </a:t>
            </a:r>
            <a:endParaRPr lang="en-US" altLang="ko-KR" sz="2400" dirty="0">
              <a:latin typeface="-윤고딕 350"/>
              <a:ea typeface="-윤고딕320" panose="02030504000101010101" pitchFamily="18" charset="-127"/>
            </a:endParaRPr>
          </a:p>
          <a:p>
            <a:r>
              <a:rPr lang="en-US" altLang="ko-KR" sz="2400" dirty="0">
                <a:latin typeface="-윤고딕 350"/>
                <a:ea typeface="-윤고딕320" panose="02030504000101010101" pitchFamily="18" charset="-127"/>
              </a:rPr>
              <a:t>    </a:t>
            </a:r>
            <a:r>
              <a:rPr lang="en-US" altLang="ko-KR" sz="2400" b="1" dirty="0">
                <a:latin typeface="-윤고딕 350"/>
                <a:ea typeface="-윤고딕320" panose="02030504000101010101" pitchFamily="18" charset="-127"/>
              </a:rPr>
              <a:t>Android Studio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 350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하여 어플을 제공한다</a:t>
            </a:r>
            <a:r>
              <a:rPr lang="en-US" altLang="ko-KR" sz="2400" dirty="0">
                <a:latin typeface="-윤고딕 350"/>
                <a:ea typeface="-윤고딕320" panose="02030504000101010101" pitchFamily="18" charset="-127"/>
              </a:rPr>
              <a:t>.</a:t>
            </a:r>
            <a:endParaRPr lang="ko-KR" altLang="en-US" sz="2400" dirty="0">
              <a:ln w="9525">
                <a:noFill/>
              </a:ln>
              <a:latin typeface="-윤고딕 350"/>
              <a:ea typeface="-윤고딕320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864B0C-6186-4CCE-813A-CC2331A9AA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98544" y="1732933"/>
          <a:ext cx="7073090" cy="410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958">
                  <a:extLst>
                    <a:ext uri="{9D8B030D-6E8A-4147-A177-3AD203B41FA5}">
                      <a16:colId xmlns:a16="http://schemas.microsoft.com/office/drawing/2014/main" val="3769296612"/>
                    </a:ext>
                  </a:extLst>
                </a:gridCol>
                <a:gridCol w="5603132">
                  <a:extLst>
                    <a:ext uri="{9D8B030D-6E8A-4147-A177-3AD203B41FA5}">
                      <a16:colId xmlns:a16="http://schemas.microsoft.com/office/drawing/2014/main" val="1833808400"/>
                    </a:ext>
                  </a:extLst>
                </a:gridCol>
              </a:tblGrid>
              <a:tr h="586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endParaRPr lang="ko-KR" altLang="en-US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 </a:t>
                      </a:r>
                      <a:r>
                        <a:rPr lang="ko-KR" altLang="en-US" sz="120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Series 8895 </a:t>
                      </a:r>
                      <a:r>
                        <a:rPr lang="ko-KR" altLang="en-US" sz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옥타코어</a:t>
                      </a:r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 </a:t>
                      </a:r>
                      <a:r>
                        <a:rPr lang="ko-KR" altLang="en-US" sz="120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아키텍쳐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2.3 GHz </a:t>
                      </a:r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+ </a:t>
                      </a:r>
                      <a:r>
                        <a:rPr lang="en-US" sz="12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Cortex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1.7 GHz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19118"/>
                  </a:ext>
                </a:extLst>
              </a:tr>
              <a:tr h="586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Memory</a:t>
                      </a:r>
                      <a:endParaRPr lang="ko-KR" altLang="en-US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6GB LPDDR4X SDRAM</a:t>
                      </a:r>
                      <a:endParaRPr lang="ko-KR" altLang="en-US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21363"/>
                  </a:ext>
                </a:extLst>
              </a:tr>
              <a:tr h="586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Graphic</a:t>
                      </a:r>
                      <a:endParaRPr lang="ko-KR" altLang="en-US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MALI-G71 MP20 546 MHz</a:t>
                      </a:r>
                      <a:endParaRPr lang="ko-KR" altLang="en-US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58863"/>
                  </a:ext>
                </a:extLst>
              </a:tr>
              <a:tr h="586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HDD</a:t>
                      </a:r>
                      <a:endParaRPr lang="ko-KR" altLang="en-US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64 GB </a:t>
                      </a:r>
                      <a:r>
                        <a:rPr lang="ko-KR" altLang="en-US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내장 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30806"/>
                  </a:ext>
                </a:extLst>
              </a:tr>
              <a:tr h="586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O/S</a:t>
                      </a:r>
                      <a:endParaRPr lang="ko-KR" altLang="en-US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Android (7.1.1)</a:t>
                      </a:r>
                      <a:endParaRPr lang="ko-KR" altLang="en-US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4803"/>
                  </a:ext>
                </a:extLst>
              </a:tr>
              <a:tr h="586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Android Studio</a:t>
                      </a:r>
                      <a:endParaRPr lang="ko-KR" altLang="en-US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17715"/>
                  </a:ext>
                </a:extLst>
              </a:tr>
              <a:tr h="586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22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4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06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C5F504-3E68-4E30-BF3C-C432A52F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65924"/>
              </p:ext>
            </p:extLst>
          </p:nvPr>
        </p:nvGraphicFramePr>
        <p:xfrm>
          <a:off x="1111250" y="1136589"/>
          <a:ext cx="9969496" cy="5004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374">
                  <a:extLst>
                    <a:ext uri="{9D8B030D-6E8A-4147-A177-3AD203B41FA5}">
                      <a16:colId xmlns:a16="http://schemas.microsoft.com/office/drawing/2014/main" val="343136105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462874302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2340855941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052496542"/>
                    </a:ext>
                  </a:extLst>
                </a:gridCol>
              </a:tblGrid>
              <a:tr h="100099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박병현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장태홍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백승제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4128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Android Studio </a:t>
                      </a:r>
                    </a:p>
                    <a:p>
                      <a:pPr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  <a:endParaRPr lang="en-US" altLang="ko-KR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어플리케이션</a:t>
                      </a:r>
                      <a:endParaRPr lang="en-US" altLang="ko-KR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</a:t>
                      </a:r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9536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</a:t>
                      </a:r>
                      <a:endParaRPr lang="en-US" altLang="ko-KR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454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136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종합 설계 수행 일정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A7EA-DDB5-4130-BC7C-E964A1F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04769"/>
              </p:ext>
            </p:extLst>
          </p:nvPr>
        </p:nvGraphicFramePr>
        <p:xfrm>
          <a:off x="1111251" y="1136590"/>
          <a:ext cx="9969498" cy="5004998"/>
        </p:xfrm>
        <a:graphic>
          <a:graphicData uri="http://schemas.openxmlformats.org/drawingml/2006/table">
            <a:tbl>
              <a:tblPr/>
              <a:tblGrid>
                <a:gridCol w="2812704">
                  <a:extLst>
                    <a:ext uri="{9D8B030D-6E8A-4147-A177-3AD203B41FA5}">
                      <a16:colId xmlns:a16="http://schemas.microsoft.com/office/drawing/2014/main" val="1568953936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65943687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865183715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7320715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253935104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33111290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163650759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6113951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15029265"/>
                    </a:ext>
                  </a:extLst>
                </a:gridCol>
              </a:tblGrid>
              <a:tr h="613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추진사항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7-9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60706"/>
                  </a:ext>
                </a:extLst>
              </a:tr>
              <a:tr h="155178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자료수집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1804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8418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99159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9166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4881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0645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0866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4620"/>
                  </a:ext>
                </a:extLst>
              </a:tr>
              <a:tr h="19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9759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9428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215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0345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및 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80813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7938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36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97249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76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6951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1432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554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69688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 보고서 작업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623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332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8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B4C86-52DD-426D-91FC-708C1328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58" y="1608017"/>
            <a:ext cx="8141284" cy="493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3B153-0B94-446C-828D-A516F8A2560D}"/>
              </a:ext>
            </a:extLst>
          </p:cNvPr>
          <p:cNvSpPr txBox="1"/>
          <p:nvPr/>
        </p:nvSpPr>
        <p:spPr>
          <a:xfrm>
            <a:off x="1708150" y="943986"/>
            <a:ext cx="900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Github :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https://github.com/ParkBangBang/GW_TradingSystem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ko-KR" altLang="en-US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70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9265678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50" panose="02030504000101010101" pitchFamily="18" charset="-127"/>
                <a:ea typeface="-윤고딕350" panose="02030504000101010101" pitchFamily="18" charset="-127"/>
              </a:rPr>
              <a:t>논문</a:t>
            </a:r>
            <a:endParaRPr lang="en-US" altLang="ko-KR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서종범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김동회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(2017).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어플리케이션에 의해 단문 메시지 서비스의 자동 발송 기능을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/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가진 새로운 무인 택 배함 제안 및 구현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한국디지털콘텐츠학회 논문지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18(1), 101-108.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인 가구 소비행태와 소비자문제 연구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한국소비자원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저자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이경아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곽윤영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박기현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유상진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(2008). OMA DM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에이전트를 이용한 택배 서비스 관리 시스템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한국산업정보학회논문지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13(2), 817.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전영준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최용식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박상현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한수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신승호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(2006).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보안을 고려한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RFID/USN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능동형 창고 상태 관리 시스템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</a:p>
          <a:p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  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한국 정보과학회 학술발표논문집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, 33(2D), 122-127. </a:t>
            </a:r>
            <a:endParaRPr lang="ko-KR" altLang="en-US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)‘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입금은 했는데 배송은 깜깜’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…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중고장터 피해 예방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원칙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기자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대한민국 정책기자단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당근 마켓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중고 직거래 어플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회사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EDS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택배라커 강산 이디에스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주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- http://www.ksroof.com/new/sub8_1.htm</a:t>
            </a: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0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1048633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50" panose="02030504000101010101" pitchFamily="18" charset="-127"/>
                <a:ea typeface="-윤고딕350" panose="02030504000101010101" pitchFamily="18" charset="-127"/>
              </a:rPr>
              <a:t>이미지 출처</a:t>
            </a:r>
            <a:endParaRPr lang="en-US" altLang="ko-KR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제안서 표지 무인함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https://blog.naver.com/vinylx/220340586213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무인함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https://saenu.modoo.at/?link=xf3x2gi3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중고나라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4"/>
              </a:rPr>
              <a:t>http://news.naver.com/main/read.nhn?mode=LSD&amp;mid=sec&amp;sid1=101&amp;oid=468&amp;aid=0000028432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 무인함 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5"/>
              </a:rPr>
              <a:t>http://blog.daum.net/buenos365/80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44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4BFDC-79DE-4F67-9759-2BD45C59B920}"/>
              </a:ext>
            </a:extLst>
          </p:cNvPr>
          <p:cNvSpPr txBox="1"/>
          <p:nvPr/>
        </p:nvSpPr>
        <p:spPr>
          <a:xfrm>
            <a:off x="4232349" y="2413337"/>
            <a:ext cx="372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A66D8-82DC-46CF-9387-6715BF7F69E6}"/>
              </a:ext>
            </a:extLst>
          </p:cNvPr>
          <p:cNvCxnSpPr/>
          <p:nvPr/>
        </p:nvCxnSpPr>
        <p:spPr>
          <a:xfrm>
            <a:off x="4387850" y="3429000"/>
            <a:ext cx="3416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B86590-E72C-4BE2-BC01-7260AA80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03796" cy="68589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2C821A-00B9-420C-9A89-D159F969CEE7}"/>
              </a:ext>
            </a:extLst>
          </p:cNvPr>
          <p:cNvSpPr/>
          <p:nvPr/>
        </p:nvSpPr>
        <p:spPr>
          <a:xfrm>
            <a:off x="0" y="0"/>
            <a:ext cx="5003797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A52E2C-EFA7-4B75-B1CE-5AB797EAC209}"/>
              </a:ext>
            </a:extLst>
          </p:cNvPr>
          <p:cNvCxnSpPr>
            <a:cxnSpLocks/>
          </p:cNvCxnSpPr>
          <p:nvPr/>
        </p:nvCxnSpPr>
        <p:spPr>
          <a:xfrm>
            <a:off x="3943350" y="393700"/>
            <a:ext cx="71755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04EE05-F635-44E1-A0C2-A14F2F98AC35}"/>
              </a:ext>
            </a:extLst>
          </p:cNvPr>
          <p:cNvSpPr txBox="1"/>
          <p:nvPr/>
        </p:nvSpPr>
        <p:spPr>
          <a:xfrm>
            <a:off x="3943350" y="444500"/>
            <a:ext cx="86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55CF1D-9272-4CCD-80F5-548FECEDB5C1}"/>
              </a:ext>
            </a:extLst>
          </p:cNvPr>
          <p:cNvCxnSpPr>
            <a:cxnSpLocks/>
          </p:cNvCxnSpPr>
          <p:nvPr/>
        </p:nvCxnSpPr>
        <p:spPr>
          <a:xfrm>
            <a:off x="5883275" y="533400"/>
            <a:ext cx="0" cy="6324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C03A92-B0D9-4770-B7D3-40B458969EF8}"/>
              </a:ext>
            </a:extLst>
          </p:cNvPr>
          <p:cNvSpPr txBox="1"/>
          <p:nvPr/>
        </p:nvSpPr>
        <p:spPr>
          <a:xfrm>
            <a:off x="6096000" y="762000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2A6A4-EFFF-4DD1-B167-A7506A67ED44}"/>
              </a:ext>
            </a:extLst>
          </p:cNvPr>
          <p:cNvSpPr txBox="1"/>
          <p:nvPr/>
        </p:nvSpPr>
        <p:spPr>
          <a:xfrm>
            <a:off x="6096000" y="1103243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졸업 연구 개요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3FDF-2339-4C76-8052-1BCD27498D72}"/>
              </a:ext>
            </a:extLst>
          </p:cNvPr>
          <p:cNvSpPr txBox="1"/>
          <p:nvPr/>
        </p:nvSpPr>
        <p:spPr>
          <a:xfrm>
            <a:off x="6096000" y="1503353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44AA-C01D-458D-A260-6D9C44312436}"/>
              </a:ext>
            </a:extLst>
          </p:cNvPr>
          <p:cNvSpPr txBox="1"/>
          <p:nvPr/>
        </p:nvSpPr>
        <p:spPr>
          <a:xfrm>
            <a:off x="6096000" y="1844596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및 사례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9764E-CD87-4824-B6F9-3A05EF26E14B}"/>
              </a:ext>
            </a:extLst>
          </p:cNvPr>
          <p:cNvSpPr txBox="1"/>
          <p:nvPr/>
        </p:nvSpPr>
        <p:spPr>
          <a:xfrm>
            <a:off x="6096000" y="2244706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00B78-786A-4A84-A7D5-B4080BF6BA61}"/>
              </a:ext>
            </a:extLst>
          </p:cNvPr>
          <p:cNvSpPr txBox="1"/>
          <p:nvPr/>
        </p:nvSpPr>
        <p:spPr>
          <a:xfrm>
            <a:off x="6096000" y="258594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9841661-4F86-49BC-85BB-380162EB720A}"/>
              </a:ext>
            </a:extLst>
          </p:cNvPr>
          <p:cNvCxnSpPr>
            <a:cxnSpLocks/>
          </p:cNvCxnSpPr>
          <p:nvPr/>
        </p:nvCxnSpPr>
        <p:spPr>
          <a:xfrm>
            <a:off x="3854450" y="393700"/>
            <a:ext cx="71755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5ED100-4057-49EE-8376-E05858298859}"/>
              </a:ext>
            </a:extLst>
          </p:cNvPr>
          <p:cNvSpPr txBox="1"/>
          <p:nvPr/>
        </p:nvSpPr>
        <p:spPr>
          <a:xfrm>
            <a:off x="6096004" y="2986059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D04BF-099B-4AFD-A9F5-D03CE2FD1681}"/>
              </a:ext>
            </a:extLst>
          </p:cNvPr>
          <p:cNvSpPr txBox="1"/>
          <p:nvPr/>
        </p:nvSpPr>
        <p:spPr>
          <a:xfrm>
            <a:off x="6096004" y="332730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73639-B0D9-4344-BAF4-AC03203A4F93}"/>
              </a:ext>
            </a:extLst>
          </p:cNvPr>
          <p:cNvSpPr txBox="1"/>
          <p:nvPr/>
        </p:nvSpPr>
        <p:spPr>
          <a:xfrm>
            <a:off x="6096004" y="3727412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ADEA8-EDE7-4172-AFF1-F36701F58D01}"/>
              </a:ext>
            </a:extLst>
          </p:cNvPr>
          <p:cNvSpPr txBox="1"/>
          <p:nvPr/>
        </p:nvSpPr>
        <p:spPr>
          <a:xfrm>
            <a:off x="6096004" y="406865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4121-516A-4EDD-A40C-36C793F8B393}"/>
              </a:ext>
            </a:extLst>
          </p:cNvPr>
          <p:cNvSpPr txBox="1"/>
          <p:nvPr/>
        </p:nvSpPr>
        <p:spPr>
          <a:xfrm>
            <a:off x="6096004" y="446876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549E-E84D-4AD4-92E7-3174EDBA9BBD}"/>
              </a:ext>
            </a:extLst>
          </p:cNvPr>
          <p:cNvSpPr txBox="1"/>
          <p:nvPr/>
        </p:nvSpPr>
        <p:spPr>
          <a:xfrm>
            <a:off x="6096004" y="4810008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업무 분담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27D39-F268-4056-BAB7-8BFCD9628968}"/>
              </a:ext>
            </a:extLst>
          </p:cNvPr>
          <p:cNvSpPr txBox="1"/>
          <p:nvPr/>
        </p:nvSpPr>
        <p:spPr>
          <a:xfrm>
            <a:off x="6096000" y="5203786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56668-8538-485B-9012-9D504B076C38}"/>
              </a:ext>
            </a:extLst>
          </p:cNvPr>
          <p:cNvSpPr txBox="1"/>
          <p:nvPr/>
        </p:nvSpPr>
        <p:spPr>
          <a:xfrm>
            <a:off x="6096000" y="554502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수행 일정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C2A68-83A4-4115-864D-67594A285461}"/>
              </a:ext>
            </a:extLst>
          </p:cNvPr>
          <p:cNvSpPr txBox="1"/>
          <p:nvPr/>
        </p:nvSpPr>
        <p:spPr>
          <a:xfrm>
            <a:off x="6096000" y="5945139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C9D71-98C3-4992-9676-9A579E64DCA1}"/>
              </a:ext>
            </a:extLst>
          </p:cNvPr>
          <p:cNvSpPr txBox="1"/>
          <p:nvPr/>
        </p:nvSpPr>
        <p:spPr>
          <a:xfrm>
            <a:off x="6096000" y="628638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필요 기술 및 참고 문헌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0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3492500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3492500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3589635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배경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471D72C-44C4-401E-A05A-DBCD6CE2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31" y="1970113"/>
            <a:ext cx="4806110" cy="10171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20A0904-EDD8-45AE-8F31-4DED4C05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31" y="891011"/>
            <a:ext cx="4683438" cy="6942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B74C87-542F-4745-8397-36D0FE6BCC5F}"/>
              </a:ext>
            </a:extLst>
          </p:cNvPr>
          <p:cNvSpPr txBox="1"/>
          <p:nvPr/>
        </p:nvSpPr>
        <p:spPr>
          <a:xfrm>
            <a:off x="10638583" y="1607607"/>
            <a:ext cx="1089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국제뉴스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0B765-9D2A-4B64-90DC-787CDA197B57}"/>
              </a:ext>
            </a:extLst>
          </p:cNvPr>
          <p:cNvSpPr txBox="1"/>
          <p:nvPr/>
        </p:nvSpPr>
        <p:spPr>
          <a:xfrm>
            <a:off x="10359490" y="2826028"/>
            <a:ext cx="1326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파이낸셜 뉴스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21CE812-0BEA-4B54-BA0D-B40B505AE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85" y="647386"/>
            <a:ext cx="3805748" cy="23652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B83517-A8A1-4673-9797-4BCA01EDB665}"/>
              </a:ext>
            </a:extLst>
          </p:cNvPr>
          <p:cNvSpPr txBox="1"/>
          <p:nvPr/>
        </p:nvSpPr>
        <p:spPr>
          <a:xfrm>
            <a:off x="5888236" y="2965369"/>
            <a:ext cx="92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통계청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94E42-B7D8-4736-A90B-A451ED2659B7}"/>
              </a:ext>
            </a:extLst>
          </p:cNvPr>
          <p:cNvSpPr txBox="1"/>
          <p:nvPr/>
        </p:nvSpPr>
        <p:spPr>
          <a:xfrm>
            <a:off x="3156085" y="3589635"/>
            <a:ext cx="681341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인가구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가 최근 급격하게 늘어나고 있으며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이에 따른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인가구를 위한 다양한 제품과 서비스의 필요성 증대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택배 사칭 범죄 발생 문제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와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경비원의 택배 보관∙관리 업무로 인한 업무 피로도 가중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물건을 구입할 때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대량구입보다 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소량을 선호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하고 있는 추세이며</a:t>
            </a: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직거래간의 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안전성과 신뢰성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도모</a:t>
            </a:r>
          </a:p>
        </p:txBody>
      </p:sp>
    </p:spTree>
    <p:extLst>
      <p:ext uri="{BB962C8B-B14F-4D97-AF65-F5344CB8AC3E}">
        <p14:creationId xmlns:p14="http://schemas.microsoft.com/office/powerpoint/2010/main" val="270633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4DE9F7-97E9-4678-A66E-8467F74A86B3}"/>
              </a:ext>
            </a:extLst>
          </p:cNvPr>
          <p:cNvSpPr txBox="1"/>
          <p:nvPr/>
        </p:nvSpPr>
        <p:spPr>
          <a:xfrm>
            <a:off x="3156084" y="3638405"/>
            <a:ext cx="6813415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낭비될 수 있는 잉여물품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 지역 소비자간의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물품 거래를 통해 해결함으로써 시스템 이용자의 만족도 증가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특정 물품이 필요한 소비자들간의 공동구매를 통한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소비시장의 활성화 및 확대 가능</a:t>
            </a:r>
            <a:endParaRPr lang="en-US" altLang="ko-KR" sz="200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무인함을 통한 소비자간의 거래로 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안정성과 신뢰성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증대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12C8C-808C-4870-8A95-3AF0FAFF79CF}"/>
              </a:ext>
            </a:extLst>
          </p:cNvPr>
          <p:cNvSpPr txBox="1"/>
          <p:nvPr/>
        </p:nvSpPr>
        <p:spPr>
          <a:xfrm>
            <a:off x="3156085" y="899465"/>
            <a:ext cx="6813415" cy="20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필요이상의 물품 구매시 </a:t>
            </a:r>
            <a:r>
              <a:rPr lang="en-US" altLang="ko-KR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 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통해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지역 소비자간의 물품 거래를 할 수 있는 시스템 개발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20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 가구 또는 개인 생활을 선호하는 사람들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의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물품 거래시 무인함을 기반으로한 거래 시스템 구축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684328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684328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D4FA87-CD51-45B4-8186-EE9DBAAA2C41}"/>
              </a:ext>
            </a:extLst>
          </p:cNvPr>
          <p:cNvCxnSpPr>
            <a:cxnSpLocks/>
          </p:cNvCxnSpPr>
          <p:nvPr/>
        </p:nvCxnSpPr>
        <p:spPr>
          <a:xfrm>
            <a:off x="508000" y="3479800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A757C-F799-4B62-9723-F2520B028177}"/>
              </a:ext>
            </a:extLst>
          </p:cNvPr>
          <p:cNvCxnSpPr>
            <a:cxnSpLocks/>
          </p:cNvCxnSpPr>
          <p:nvPr/>
        </p:nvCxnSpPr>
        <p:spPr>
          <a:xfrm>
            <a:off x="2730500" y="3479800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781463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목표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0B9DC-9EE9-4052-B477-31FC00B63829}"/>
              </a:ext>
            </a:extLst>
          </p:cNvPr>
          <p:cNvSpPr txBox="1"/>
          <p:nvPr/>
        </p:nvSpPr>
        <p:spPr>
          <a:xfrm>
            <a:off x="387352" y="3576934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효과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B332-DE93-473C-BF76-C4C53BA1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55652"/>
            <a:ext cx="4016640" cy="56705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무인 시스템을 통해 기존의 택배 사칭 범죄 문제를 해결</a:t>
            </a: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부재중시 안전하게 택배 보관을 할 수 있어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분실 걱정 없음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높은 안정성과 편리성을 보이지만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물품 보관 기능으로만 사용 가능하다는 점이 아쉬움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서종범</a:t>
            </a:r>
            <a:r>
              <a:rPr lang="en-US" altLang="ko-KR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김동회 </a:t>
            </a:r>
            <a:r>
              <a:rPr lang="en-US" altLang="ko-KR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(2017). </a:t>
            </a:r>
            <a:r>
              <a:rPr lang="ko-KR" altLang="en-US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어플리케이션에 의해 단문 메시지 서비스의 자동 발송 기능을 </a:t>
            </a:r>
            <a:endParaRPr lang="en-US" altLang="ko-KR" sz="12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가진 새로운 무인 택 배함 제안 및 구현</a:t>
            </a:r>
            <a:r>
              <a:rPr lang="en-US" altLang="ko-KR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한국디지털콘텐츠학회 논문지</a:t>
            </a:r>
            <a:r>
              <a:rPr lang="en-US" altLang="ko-KR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, 18(1), 101-108.</a:t>
            </a: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무인 택배 보관함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09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1B332-DE93-473C-BF76-C4C53BA1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55652"/>
            <a:ext cx="4016640" cy="56705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25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개인간의 잉여물품이나 중고물품을 편리하게 거래 가능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신제품을 구매하는 것보다 저렴하게 구매해 많은 소비자가 이용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중고거래시 불량 제품으로 인한 피해 발생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판매자와 소비자들의 신뢰성의 문제로 인해 직거래가 불가피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http://www.newscj.com/news/articleView.html?idxno=307518</a:t>
            </a:r>
            <a:r>
              <a:rPr lang="en-US" altLang="ko-KR" sz="1050">
                <a:latin typeface="-윤고딕320" panose="02030504000101010101" pitchFamily="18" charset="-127"/>
                <a:ea typeface="-윤고딕320" panose="02030504000101010101" pitchFamily="18" charset="-127"/>
              </a:rPr>
              <a:t> – </a:t>
            </a:r>
            <a:r>
              <a:rPr lang="ko-KR" altLang="en-US" sz="1050">
                <a:latin typeface="-윤고딕320" panose="02030504000101010101" pitchFamily="18" charset="-127"/>
                <a:ea typeface="-윤고딕320" panose="02030504000101010101" pitchFamily="18" charset="-127"/>
              </a:rPr>
              <a:t>중고차 거래 피해 증가 추세</a:t>
            </a:r>
            <a:endParaRPr lang="en-US" altLang="ko-KR" sz="105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20" panose="02030504000101010101" pitchFamily="18" charset="-127"/>
                <a:ea typeface="-윤고딕320" panose="02030504000101010101" pitchFamily="18" charset="-127"/>
                <a:hlinkClick r:id="rId4"/>
              </a:rPr>
              <a:t>http://reporter.korea.kr/newsPrint.do%3BJSESSIONID_REPORTER=04GKSTnMSy7jMb1TvqzDsRKgnTThJJf00bSJLGF2LYy4YLDX7cMh!1541044657!-1669895397?nid=148761996</a:t>
            </a:r>
            <a:r>
              <a:rPr lang="en-US" altLang="ko-KR" sz="1050">
                <a:latin typeface="-윤고딕320" panose="02030504000101010101" pitchFamily="18" charset="-127"/>
                <a:ea typeface="-윤고딕320" panose="02030504000101010101" pitchFamily="18" charset="-127"/>
              </a:rPr>
              <a:t> – </a:t>
            </a:r>
            <a:r>
              <a:rPr lang="ko-KR" altLang="en-US" sz="1050">
                <a:latin typeface="-윤고딕320" panose="02030504000101010101" pitchFamily="18" charset="-127"/>
                <a:ea typeface="-윤고딕320" panose="02030504000101010101" pitchFamily="18" charset="-127"/>
              </a:rPr>
              <a:t>중고거래 시 믿을 수  있는 거래 방법 </a:t>
            </a:r>
            <a:endParaRPr lang="en-US" altLang="ko-KR" sz="105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중고 나라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865A7A-1388-4761-B620-34CF5055650A}"/>
              </a:ext>
            </a:extLst>
          </p:cNvPr>
          <p:cNvGrpSpPr/>
          <p:nvPr/>
        </p:nvGrpSpPr>
        <p:grpSpPr>
          <a:xfrm>
            <a:off x="508000" y="758327"/>
            <a:ext cx="4016640" cy="5662523"/>
            <a:chOff x="508000" y="758327"/>
            <a:chExt cx="4016640" cy="566252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F8665E8-4C2B-4072-9770-B44BFBB9D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000" y="758327"/>
              <a:ext cx="4016640" cy="31940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CB68044-3F00-4C0B-B209-DBF9D79BC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000" y="3955050"/>
              <a:ext cx="4016640" cy="24658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4744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8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설정한 동네를 인증한 주민만 거래를 할 수 있음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endParaRPr lang="en-US" altLang="ko-KR" sz="8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8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월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회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안 쓰는 물건을 나누고 이웃과 추억 공유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sz="8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8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게시물의 가격이 떨어지면 가격 하락 알림을 받을 수 있음</a:t>
            </a: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거래 방법이 사용자 간의 직거래에 한정되어 있음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sz="1200"/>
              <a:t>송혜영</a:t>
            </a:r>
            <a:r>
              <a:rPr lang="en-US" altLang="ko-KR" sz="1200"/>
              <a:t>, </a:t>
            </a:r>
            <a:r>
              <a:rPr lang="ko-KR" altLang="en-US" sz="1200"/>
              <a:t>신석영</a:t>
            </a:r>
            <a:r>
              <a:rPr lang="en-US" altLang="ko-KR" sz="1200"/>
              <a:t>, </a:t>
            </a:r>
            <a:r>
              <a:rPr lang="ko-KR" altLang="en-US" sz="1200"/>
              <a:t>윤석범 </a:t>
            </a:r>
            <a:r>
              <a:rPr lang="en-US" altLang="ko-KR" sz="1200"/>
              <a:t>(2015). </a:t>
            </a:r>
            <a:r>
              <a:rPr lang="ko-KR" altLang="en-US" sz="1200"/>
              <a:t>원활한 소비를 위한 소통 어플리케이션</a:t>
            </a:r>
            <a:r>
              <a:rPr lang="en-US" altLang="ko-KR" sz="1200"/>
              <a:t>. Proceedings of KIIT Summer Conference, 323-325.</a:t>
            </a:r>
            <a:r>
              <a:rPr lang="en-US" altLang="ko-KR" sz="120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당근 마켓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B9889A-E928-435D-9143-FF431445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3" y="755652"/>
            <a:ext cx="4014127" cy="56651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641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7FADF0-2EAD-45A1-816B-C20E6165A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9" y="1850175"/>
            <a:ext cx="11725122" cy="38593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552BAC-EC21-4C2C-BF24-D220AFC6D4BD}"/>
              </a:ext>
            </a:extLst>
          </p:cNvPr>
          <p:cNvSpPr txBox="1"/>
          <p:nvPr/>
        </p:nvSpPr>
        <p:spPr>
          <a:xfrm>
            <a:off x="507999" y="96904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79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81FFA9E-9A39-4F0E-9866-E2EE3D4D7203}"/>
              </a:ext>
            </a:extLst>
          </p:cNvPr>
          <p:cNvGrpSpPr/>
          <p:nvPr/>
        </p:nvGrpSpPr>
        <p:grpSpPr>
          <a:xfrm>
            <a:off x="1473628" y="2751575"/>
            <a:ext cx="1592845" cy="1592845"/>
            <a:chOff x="828135" y="3547997"/>
            <a:chExt cx="1592845" cy="1592845"/>
          </a:xfrm>
        </p:grpSpPr>
        <p:pic>
          <p:nvPicPr>
            <p:cNvPr id="20" name="그래픽 19" descr="남자">
              <a:extLst>
                <a:ext uri="{FF2B5EF4-FFF2-40B4-BE49-F238E27FC236}">
                  <a16:creationId xmlns:a16="http://schemas.microsoft.com/office/drawing/2014/main" id="{0E03ACF6-6474-42CF-84CE-6C91D057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8135" y="3547997"/>
              <a:ext cx="1592845" cy="159284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3BC99FA-A408-46B9-9AEA-A8E80BE00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6208" y="3934047"/>
              <a:ext cx="346547" cy="584650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4B17260-2E16-418A-9153-2DBDBE8A2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71" y="1691292"/>
            <a:ext cx="1881833" cy="371341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8ED108BB-3030-423D-A297-16BA6C9961B8}"/>
              </a:ext>
            </a:extLst>
          </p:cNvPr>
          <p:cNvGrpSpPr/>
          <p:nvPr/>
        </p:nvGrpSpPr>
        <p:grpSpPr>
          <a:xfrm>
            <a:off x="9035084" y="2751575"/>
            <a:ext cx="1592845" cy="1592845"/>
            <a:chOff x="8901489" y="3547998"/>
            <a:chExt cx="1592845" cy="1592845"/>
          </a:xfrm>
        </p:grpSpPr>
        <p:pic>
          <p:nvPicPr>
            <p:cNvPr id="24" name="그래픽 23" descr="남자">
              <a:extLst>
                <a:ext uri="{FF2B5EF4-FFF2-40B4-BE49-F238E27FC236}">
                  <a16:creationId xmlns:a16="http://schemas.microsoft.com/office/drawing/2014/main" id="{2996D335-B862-4980-A1C1-0185DC63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01489" y="3547998"/>
              <a:ext cx="1592845" cy="159284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A9F3DF1-D778-4C35-BA7D-83EF4106D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2598" y="3934047"/>
              <a:ext cx="346547" cy="58465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E3E7A2-F18A-4114-BF80-71AAFA84968C}"/>
              </a:ext>
            </a:extLst>
          </p:cNvPr>
          <p:cNvSpPr txBox="1"/>
          <p:nvPr/>
        </p:nvSpPr>
        <p:spPr>
          <a:xfrm>
            <a:off x="507999" y="96904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무인함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A8EA39-1998-4F5A-8D9C-A59F17F4D21B}"/>
              </a:ext>
            </a:extLst>
          </p:cNvPr>
          <p:cNvSpPr txBox="1"/>
          <p:nvPr/>
        </p:nvSpPr>
        <p:spPr>
          <a:xfrm>
            <a:off x="1831966" y="4545804"/>
            <a:ext cx="8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판매자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8A3AC2-07D3-4415-B726-9AF916DCCDD9}"/>
              </a:ext>
            </a:extLst>
          </p:cNvPr>
          <p:cNvSpPr txBox="1"/>
          <p:nvPr/>
        </p:nvSpPr>
        <p:spPr>
          <a:xfrm>
            <a:off x="9393422" y="4550735"/>
            <a:ext cx="87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구매자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85C08-2D6C-4CB6-9BDA-A4D299C6CD8A}"/>
              </a:ext>
            </a:extLst>
          </p:cNvPr>
          <p:cNvSpPr txBox="1"/>
          <p:nvPr/>
        </p:nvSpPr>
        <p:spPr>
          <a:xfrm>
            <a:off x="3566269" y="3090440"/>
            <a:ext cx="138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①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제품 보관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AF828A-D0BD-49C5-840E-5AA8A8E690C2}"/>
              </a:ext>
            </a:extLst>
          </p:cNvPr>
          <p:cNvSpPr txBox="1"/>
          <p:nvPr/>
        </p:nvSpPr>
        <p:spPr>
          <a:xfrm>
            <a:off x="3403891" y="3502034"/>
            <a:ext cx="1710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②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 설정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1C3B6D-43DE-40D5-8CB7-97AA844E7E1C}"/>
              </a:ext>
            </a:extLst>
          </p:cNvPr>
          <p:cNvSpPr txBox="1"/>
          <p:nvPr/>
        </p:nvSpPr>
        <p:spPr>
          <a:xfrm>
            <a:off x="7256919" y="3090440"/>
            <a:ext cx="138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④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제품 수령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526450C-7AFD-46F0-AD41-03A70C9B20AA}"/>
              </a:ext>
            </a:extLst>
          </p:cNvPr>
          <p:cNvCxnSpPr>
            <a:stCxn id="32" idx="2"/>
            <a:endCxn id="33" idx="2"/>
          </p:cNvCxnSpPr>
          <p:nvPr/>
        </p:nvCxnSpPr>
        <p:spPr>
          <a:xfrm rot="16200000" flipH="1">
            <a:off x="6048313" y="1136873"/>
            <a:ext cx="4931" cy="7561456"/>
          </a:xfrm>
          <a:prstGeom prst="bentConnector3">
            <a:avLst>
              <a:gd name="adj1" fmla="val 20045488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9FF0221-CD5D-4508-B51E-F44E0AC09EA6}"/>
              </a:ext>
            </a:extLst>
          </p:cNvPr>
          <p:cNvCxnSpPr>
            <a:cxnSpLocks/>
          </p:cNvCxnSpPr>
          <p:nvPr/>
        </p:nvCxnSpPr>
        <p:spPr>
          <a:xfrm>
            <a:off x="3280437" y="3457760"/>
            <a:ext cx="206017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0426BF-CEF7-4D56-8147-97983D008B9E}"/>
              </a:ext>
            </a:extLst>
          </p:cNvPr>
          <p:cNvCxnSpPr>
            <a:cxnSpLocks/>
          </p:cNvCxnSpPr>
          <p:nvPr/>
        </p:nvCxnSpPr>
        <p:spPr>
          <a:xfrm flipH="1">
            <a:off x="6864104" y="3428994"/>
            <a:ext cx="2024712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F52BF41-93B9-4963-A8E7-F17BBD53D3D8}"/>
              </a:ext>
            </a:extLst>
          </p:cNvPr>
          <p:cNvSpPr txBox="1"/>
          <p:nvPr/>
        </p:nvSpPr>
        <p:spPr>
          <a:xfrm>
            <a:off x="5149636" y="6006126"/>
            <a:ext cx="1802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③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 전송</a:t>
            </a:r>
          </a:p>
        </p:txBody>
      </p:sp>
    </p:spTree>
    <p:extLst>
      <p:ext uri="{BB962C8B-B14F-4D97-AF65-F5344CB8AC3E}">
        <p14:creationId xmlns:p14="http://schemas.microsoft.com/office/powerpoint/2010/main" val="364273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960</Words>
  <Application>Microsoft Office PowerPoint</Application>
  <PresentationFormat>와이드스크린</PresentationFormat>
  <Paragraphs>252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맑은 고딕</vt:lpstr>
      <vt:lpstr>-윤고딕310</vt:lpstr>
      <vt:lpstr>맑은 고딕 Semilight</vt:lpstr>
      <vt:lpstr>Arial</vt:lpstr>
      <vt:lpstr>-윤고딕330</vt:lpstr>
      <vt:lpstr>한양신명조</vt:lpstr>
      <vt:lpstr>Wingdings</vt:lpstr>
      <vt:lpstr>-윤고딕320</vt:lpstr>
      <vt:lpstr>-윤고딕 350</vt:lpstr>
      <vt:lpstr>함초롬돋움</vt:lpstr>
      <vt:lpstr>-윤고딕350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뱅뱅뱅박</dc:creator>
  <cp:lastModifiedBy>뱅뱅뱅박</cp:lastModifiedBy>
  <cp:revision>58</cp:revision>
  <dcterms:created xsi:type="dcterms:W3CDTF">2017-12-31T05:16:28Z</dcterms:created>
  <dcterms:modified xsi:type="dcterms:W3CDTF">2018-01-02T02:11:22Z</dcterms:modified>
</cp:coreProperties>
</file>