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86" r:id="rId5"/>
    <p:sldId id="260" r:id="rId6"/>
    <p:sldId id="265" r:id="rId7"/>
    <p:sldId id="261" r:id="rId8"/>
    <p:sldId id="267" r:id="rId9"/>
    <p:sldId id="287" r:id="rId10"/>
    <p:sldId id="293" r:id="rId11"/>
    <p:sldId id="288" r:id="rId12"/>
    <p:sldId id="280" r:id="rId13"/>
    <p:sldId id="284" r:id="rId14"/>
    <p:sldId id="290" r:id="rId15"/>
    <p:sldId id="291" r:id="rId16"/>
    <p:sldId id="292" r:id="rId17"/>
    <p:sldId id="282" r:id="rId18"/>
    <p:sldId id="270" r:id="rId19"/>
    <p:sldId id="277" r:id="rId20"/>
    <p:sldId id="271" r:id="rId21"/>
    <p:sldId id="276" r:id="rId22"/>
    <p:sldId id="274" r:id="rId23"/>
  </p:sldIdLst>
  <p:sldSz cx="12192000" cy="6858000"/>
  <p:notesSz cx="6858000" cy="9144000"/>
  <p:embeddedFontLst>
    <p:embeddedFont>
      <p:font typeface="-윤고딕320" panose="02030504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함초롬돋움" panose="020B0604000101010101" pitchFamily="50" charset="-127"/>
      <p:regular r:id="rId28"/>
      <p:bold r:id="rId29"/>
    </p:embeddedFont>
    <p:embeddedFont>
      <p:font typeface="-윤고딕310" panose="02030504000101010101" pitchFamily="18" charset="-127"/>
      <p:regular r:id="rId30"/>
    </p:embeddedFont>
    <p:embeddedFont>
      <p:font typeface="맑은 고딕 Semilight" panose="020B0502040204020203" pitchFamily="50" charset="-127"/>
      <p:regular r:id="rId31"/>
    </p:embeddedFont>
    <p:embeddedFont>
      <p:font typeface="-윤고딕330" panose="02030504000101010101" pitchFamily="18" charset="-127"/>
      <p:regular r:id="rId32"/>
    </p:embeddedFont>
    <p:embeddedFont>
      <p:font typeface="Helvetica" panose="020B0604020202020204" pitchFamily="34" charset="0"/>
      <p:regular r:id="rId33"/>
      <p:bold r:id="rId34"/>
      <p:italic r:id="rId35"/>
      <p:boldItalic r:id="rId36"/>
    </p:embeddedFont>
    <p:embeddedFont>
      <p:font typeface="-윤고딕350" panose="02030504000101010101" pitchFamily="18" charset="-127"/>
      <p:regular r:id="rId37"/>
    </p:embeddedFont>
    <p:embeddedFont>
      <p:font typeface="함초롬바탕" panose="02030604000101010101" pitchFamily="18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88086" autoAdjust="0"/>
  </p:normalViewPr>
  <p:slideViewPr>
    <p:cSldViewPr snapToGrid="0">
      <p:cViewPr varScale="1">
        <p:scale>
          <a:sx n="56" d="100"/>
          <a:sy n="56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7901-2769-4E92-AF20-7D18430D3C8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D242-DE53-4712-B671-61685E7EC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04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4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5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6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9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4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손님이 없는 경우</a:t>
            </a:r>
            <a:r>
              <a:rPr lang="en-US" altLang="ko-KR" dirty="0"/>
              <a:t>, </a:t>
            </a:r>
            <a:r>
              <a:rPr lang="ko-KR" altLang="en-US" dirty="0"/>
              <a:t>우리 아이디어는 온</a:t>
            </a:r>
            <a:r>
              <a:rPr lang="en-US" altLang="ko-KR" dirty="0"/>
              <a:t>,</a:t>
            </a:r>
            <a:r>
              <a:rPr lang="ko-KR" altLang="en-US" dirty="0"/>
              <a:t>오프로 둘다 사용가능</a:t>
            </a:r>
            <a:endParaRPr lang="en-US" altLang="ko-KR" dirty="0"/>
          </a:p>
          <a:p>
            <a:r>
              <a:rPr lang="ko-KR" altLang="en-US" dirty="0"/>
              <a:t>제휴 매장이 적은 문제점은 우리는 은행이나 병원임으로 어플 필요성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3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손님이 없는 경우</a:t>
            </a:r>
            <a:r>
              <a:rPr lang="en-US" altLang="ko-KR" dirty="0"/>
              <a:t>, </a:t>
            </a:r>
            <a:r>
              <a:rPr lang="ko-KR" altLang="en-US" dirty="0"/>
              <a:t>우리 아이디어는 온</a:t>
            </a:r>
            <a:r>
              <a:rPr lang="en-US" altLang="ko-KR" dirty="0"/>
              <a:t>,</a:t>
            </a:r>
            <a:r>
              <a:rPr lang="ko-KR" altLang="en-US" dirty="0"/>
              <a:t>오프로 둘다 사용가능</a:t>
            </a:r>
            <a:endParaRPr lang="en-US" altLang="ko-KR" dirty="0"/>
          </a:p>
          <a:p>
            <a:r>
              <a:rPr lang="ko-KR" altLang="en-US" dirty="0"/>
              <a:t>제휴 매장이 적은 문제점은 우리는 은행이나 병원임으로 어플 필요성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28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2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1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25A9-787C-42CC-8DC4-546F88B0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0E521-F6C2-4F02-A104-DCC357BE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E0C7-0BA7-4324-815D-218A003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230-36F0-4896-B33E-F9B1F5C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317EF-55B2-4A82-849E-15FB7D6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E09A-53AD-414D-B0A2-E660B34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8D621-F241-41F4-8244-39A791F8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CCC3A-A961-421A-ACD9-A018E342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2B7B-6A2C-442E-AA22-CFAD8922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E876C-CDC8-4765-B383-6DCCDB63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9689F-8B0A-4AC6-9160-B618CEC3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963A4-D436-42D5-9802-FC1E7B9D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5EE90-08CC-4C04-95AB-95D2864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A62FB-ECA9-4637-A033-3F271D0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306D-E02F-4151-8057-B7C5C01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6EF32-5D07-4B5A-80B8-244B8D3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2C39-D3E2-48D6-A654-71B0F7BA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26CB-72B1-430B-85E5-EFC3585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28089-8D55-4BB3-BAC5-6D11ACB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6FD8-A5EF-4546-8917-3F5A38E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DF58-47F0-489B-BE85-6061823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A426-B9F7-4750-B77E-3E3FD5DE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992F-8DE4-45E1-A7BC-340D33C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64B5E-05EE-4914-80C7-2F9F297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363F-F698-4659-8872-B5FCD700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A13E-8871-436E-8456-92F72D4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57AC2-6E84-4C2F-B2AB-57E0EC67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C9F11-F188-4930-8E01-A55A58B0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4A41E-46CF-4AE1-9F1B-7C31EA4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6FD76-7F19-494C-975B-8717F2B0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5F05-F8DF-47D2-97BD-4B9CC6E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997C-7CB6-4EEE-B583-FD9F45F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859FF-0C74-43A6-BC5B-8B7B9CEC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8D84-046D-4BC0-ACDB-DC9717A9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81FDA-19F1-4566-8CF7-28C12F39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0D8A6-4AF0-4B34-B8F7-59913E678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C5E74-28B7-47D6-BB34-42E5524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3CC44-2120-4E18-B258-B73027F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01343-F113-46D7-9C07-67F18D4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442A2-CD6C-4790-A997-2EF04EE2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C9424-CF1B-4815-9D66-739F6D3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36EEA-8F38-42BC-86FC-7B6B67EE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520EB-BF61-44A6-B8EA-29B3C57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E5D09-E432-4782-BF6A-BD8CAA4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D232-CE92-4B41-89CD-33D585F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E33E-5273-4545-9131-24AA056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BAC0-3539-498F-9921-6E30B6B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9B715-512C-4553-973B-40A8F3B6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5340B-10C3-48F9-9F1D-5AC05AF8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6FB2-4422-43BC-94B4-3E4B43DC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9816-9462-48DB-BFB0-A599D456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BA3BD-D87C-4ECD-B0F3-F62ACF6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6DC4-5ABD-4E6C-879E-C32BAC1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767DE-DA59-4E04-BB62-1947A571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F4FF6-1B20-451E-BB10-5738120E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0D02D-2C44-4540-8389-4F7F660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396E-C8F8-4AC7-B8A0-D1729F85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ACE9-AC14-4D66-84C5-09D3717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D11DB-3EBB-43C2-AD51-0B2D3A8E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6F877-CC16-43E4-A351-3DEAA79F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7FE5-BECD-4C5D-8840-AD502EAD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E398B-8F6B-4C81-ABBB-BD76C72F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294A-E30E-48AF-B93B-BE1556B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BangBang/GW_TradingSystem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aenu.modoo.at/?link=xf3x2gi3" TargetMode="External"/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ews.naver.com/main/read.nhn?mode=LSD&amp;mid=sec&amp;sid1=102&amp;oid=022&amp;aid=0002742827" TargetMode="External"/><Relationship Id="rId4" Type="http://schemas.openxmlformats.org/officeDocument/2006/relationships/hyperlink" Target="https://soonbuny.com/#downloa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handcli/300765820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success.com/2016/04/nowait-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soonbuny.com/#how_to_u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2008bunsamo/91701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0691C49-E422-40B0-8C8E-A019E016BB9E}"/>
              </a:ext>
            </a:extLst>
          </p:cNvPr>
          <p:cNvSpPr/>
          <p:nvPr/>
        </p:nvSpPr>
        <p:spPr>
          <a:xfrm>
            <a:off x="2791839" y="68094"/>
            <a:ext cx="7840494" cy="6568813"/>
          </a:xfrm>
          <a:prstGeom prst="diamond">
            <a:avLst/>
          </a:prstGeom>
          <a:noFill/>
          <a:ln w="104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55CA2-F462-4335-BE04-6E3E819D893D}"/>
              </a:ext>
            </a:extLst>
          </p:cNvPr>
          <p:cNvSpPr txBox="1"/>
          <p:nvPr/>
        </p:nvSpPr>
        <p:spPr>
          <a:xfrm>
            <a:off x="419611" y="711855"/>
            <a:ext cx="4578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스마트 대기 관리시스템</a:t>
            </a:r>
            <a:endParaRPr lang="en-US" altLang="ko-KR" sz="3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Smart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standby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management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system</a:t>
            </a:r>
            <a:r>
              <a:rPr lang="ko-KR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3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8A21F-8EE2-44DE-A636-97AFBBC3042A}"/>
              </a:ext>
            </a:extLst>
          </p:cNvPr>
          <p:cNvSpPr txBox="1"/>
          <p:nvPr/>
        </p:nvSpPr>
        <p:spPr>
          <a:xfrm>
            <a:off x="8643392" y="4791274"/>
            <a:ext cx="412412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기다리지말아조</a:t>
            </a:r>
            <a:endParaRPr lang="en-US" altLang="ko-KR" sz="240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2013156020 </a:t>
            </a:r>
            <a:r>
              <a:rPr lang="ko-KR" altLang="en-US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박병현</a:t>
            </a:r>
            <a:endParaRPr lang="en-US" altLang="ko-KR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2015150052 </a:t>
            </a:r>
            <a:r>
              <a:rPr lang="ko-KR" altLang="en-US" sz="2400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장태홍</a:t>
            </a:r>
            <a:endParaRPr lang="en-US" altLang="ko-KR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2015152047 </a:t>
            </a:r>
            <a:r>
              <a:rPr lang="ko-KR" altLang="en-US" sz="2400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백승제</a:t>
            </a:r>
            <a:endParaRPr lang="ko-KR" altLang="en-US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9DFBD3-9F87-475F-AC3C-B4C68211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12" y="1515487"/>
            <a:ext cx="3452260" cy="37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9DF9A75-D2DA-481E-9A66-FCE01CDDD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131" y="1661170"/>
            <a:ext cx="3724855" cy="399498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0787DB-9CA4-4B5E-939C-6CC8221CB4E1}"/>
              </a:ext>
            </a:extLst>
          </p:cNvPr>
          <p:cNvSpPr/>
          <p:nvPr/>
        </p:nvSpPr>
        <p:spPr>
          <a:xfrm>
            <a:off x="5982429" y="980829"/>
            <a:ext cx="4856878" cy="5250006"/>
          </a:xfrm>
          <a:prstGeom prst="roundRect">
            <a:avLst>
              <a:gd name="adj" fmla="val 5923"/>
            </a:avLst>
          </a:prstGeom>
          <a:noFill/>
          <a:ln w="146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612478" y="1202087"/>
            <a:ext cx="1167517" cy="1481855"/>
            <a:chOff x="2514090" y="931743"/>
            <a:chExt cx="1167517" cy="148185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340D8AA-E7FE-43BC-ADF4-B15F3C48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707" y="931743"/>
              <a:ext cx="826284" cy="106617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38FC5E-BEDA-43DF-8E83-21C5D6CC7955}"/>
                </a:ext>
              </a:extLst>
            </p:cNvPr>
            <p:cNvSpPr txBox="1"/>
            <p:nvPr/>
          </p:nvSpPr>
          <p:spPr>
            <a:xfrm>
              <a:off x="2514090" y="2013488"/>
              <a:ext cx="1167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사용자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09410" y="2758657"/>
            <a:ext cx="4098989" cy="4021972"/>
            <a:chOff x="2554483" y="3540837"/>
            <a:chExt cx="3000801" cy="308199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5C94EC-C826-41E9-95A7-A475B72D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483" y="3540837"/>
              <a:ext cx="3000801" cy="308199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939C1A-D3EA-4F59-A9E5-3FB07C38888A}"/>
                </a:ext>
              </a:extLst>
            </p:cNvPr>
            <p:cNvSpPr/>
            <p:nvPr/>
          </p:nvSpPr>
          <p:spPr>
            <a:xfrm>
              <a:off x="3229844" y="4561860"/>
              <a:ext cx="1704741" cy="726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3244340" y="4054208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번호표출력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8288B-CB5B-49C2-860E-2DAE57E7FD40}"/>
              </a:ext>
            </a:extLst>
          </p:cNvPr>
          <p:cNvSpPr txBox="1"/>
          <p:nvPr/>
        </p:nvSpPr>
        <p:spPr>
          <a:xfrm>
            <a:off x="2177344" y="3237303"/>
            <a:ext cx="203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ARDUINO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0C1ED65-2FF6-4974-8B60-3FD5AA34E7FE}"/>
              </a:ext>
            </a:extLst>
          </p:cNvPr>
          <p:cNvGrpSpPr/>
          <p:nvPr/>
        </p:nvGrpSpPr>
        <p:grpSpPr>
          <a:xfrm>
            <a:off x="8625837" y="3983394"/>
            <a:ext cx="2147810" cy="2147811"/>
            <a:chOff x="6822492" y="3946970"/>
            <a:chExt cx="2147810" cy="21478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66CFE1-3187-458F-B8A5-614790B0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492" y="3946970"/>
              <a:ext cx="2147810" cy="214781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882D7E-2A85-48FC-88C1-7647DBF4783C}"/>
                </a:ext>
              </a:extLst>
            </p:cNvPr>
            <p:cNvSpPr txBox="1"/>
            <p:nvPr/>
          </p:nvSpPr>
          <p:spPr>
            <a:xfrm>
              <a:off x="7311773" y="4144035"/>
              <a:ext cx="1167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DB</a:t>
              </a:r>
              <a:endPara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D0C1E3-B207-4610-A839-D4AEBF18AEAC}"/>
              </a:ext>
            </a:extLst>
          </p:cNvPr>
          <p:cNvGrpSpPr/>
          <p:nvPr/>
        </p:nvGrpSpPr>
        <p:grpSpPr>
          <a:xfrm>
            <a:off x="8364649" y="1110407"/>
            <a:ext cx="2668453" cy="2688721"/>
            <a:chOff x="3748968" y="3930657"/>
            <a:chExt cx="2147810" cy="216412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9F242FF-DF5C-420A-BBA4-BA332B60C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968" y="3946970"/>
              <a:ext cx="2147810" cy="214781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C38B10-A708-4A5C-9235-D2F29FFF37A6}"/>
                </a:ext>
              </a:extLst>
            </p:cNvPr>
            <p:cNvSpPr txBox="1"/>
            <p:nvPr/>
          </p:nvSpPr>
          <p:spPr>
            <a:xfrm>
              <a:off x="4225632" y="3930657"/>
              <a:ext cx="1167517" cy="371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SERVER</a:t>
              </a:r>
              <a:endPara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70C6EF1-7E5E-4913-B766-F2F378A80B47}"/>
              </a:ext>
            </a:extLst>
          </p:cNvPr>
          <p:cNvSpPr txBox="1"/>
          <p:nvPr/>
        </p:nvSpPr>
        <p:spPr>
          <a:xfrm>
            <a:off x="7557643" y="6310036"/>
            <a:ext cx="170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SYSTEM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3244340" y="4716810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7-segment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7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1615939" y="5152015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대기번호표시</a:t>
            </a:r>
          </a:p>
        </p:txBody>
      </p:sp>
      <p:sp>
        <p:nvSpPr>
          <p:cNvPr id="58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1615939" y="5814617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대기번호호출</a:t>
            </a:r>
          </a:p>
        </p:txBody>
      </p:sp>
      <p:cxnSp>
        <p:nvCxnSpPr>
          <p:cNvPr id="29" name="꺾인 연결선 28"/>
          <p:cNvCxnSpPr>
            <a:stCxn id="56" idx="2"/>
            <a:endCxn id="57" idx="3"/>
          </p:cNvCxnSpPr>
          <p:nvPr/>
        </p:nvCxnSpPr>
        <p:spPr>
          <a:xfrm rot="5400000">
            <a:off x="3427538" y="4885212"/>
            <a:ext cx="165205" cy="90840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6" idx="2"/>
            <a:endCxn id="58" idx="3"/>
          </p:cNvCxnSpPr>
          <p:nvPr/>
        </p:nvCxnSpPr>
        <p:spPr>
          <a:xfrm rot="5400000">
            <a:off x="3096237" y="5216513"/>
            <a:ext cx="827807" cy="90840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1861" y="2517156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예약요청</a:t>
            </a:r>
          </a:p>
        </p:txBody>
      </p:sp>
      <p:sp>
        <p:nvSpPr>
          <p:cNvPr id="62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1861" y="3317652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예약시간 도착 못할시 재발행</a:t>
            </a:r>
          </a:p>
        </p:txBody>
      </p:sp>
      <p:sp>
        <p:nvSpPr>
          <p:cNvPr id="63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8978875" y="2079643"/>
            <a:ext cx="1440000" cy="540000"/>
          </a:xfrm>
          <a:prstGeom prst="roundRect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생성 및 삭제</a:t>
            </a:r>
          </a:p>
        </p:txBody>
      </p:sp>
      <p:sp>
        <p:nvSpPr>
          <p:cNvPr id="64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7322" y="4091082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예약시간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근접시 알림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311861" y="3057156"/>
            <a:ext cx="0" cy="2604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 flipV="1">
            <a:off x="8017347" y="2306101"/>
            <a:ext cx="947014" cy="4375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9627172" y="3568612"/>
            <a:ext cx="137886" cy="611847"/>
            <a:chOff x="9627172" y="3568612"/>
            <a:chExt cx="137886" cy="611847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6B111C4-1ADA-4435-9F54-BD2E7485F0F6}"/>
                </a:ext>
              </a:extLst>
            </p:cNvPr>
            <p:cNvCxnSpPr>
              <a:cxnSpLocks/>
            </p:cNvCxnSpPr>
            <p:nvPr/>
          </p:nvCxnSpPr>
          <p:spPr>
            <a:xfrm>
              <a:off x="9627172" y="3568612"/>
              <a:ext cx="0" cy="6118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  <a:effectLst>
              <a:glow rad="50800">
                <a:schemeClr val="bg1"/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6B111C4-1ADA-4435-9F54-BD2E7485F0F6}"/>
                </a:ext>
              </a:extLst>
            </p:cNvPr>
            <p:cNvCxnSpPr>
              <a:cxnSpLocks/>
            </p:cNvCxnSpPr>
            <p:nvPr/>
          </p:nvCxnSpPr>
          <p:spPr>
            <a:xfrm>
              <a:off x="9765058" y="3568612"/>
              <a:ext cx="0" cy="6118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none"/>
            </a:ln>
            <a:effectLst>
              <a:glow rad="50800">
                <a:schemeClr val="bg1"/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>
            <a:off x="3707138" y="1741681"/>
            <a:ext cx="2490463" cy="18221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non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>
            <a:off x="3670853" y="1879566"/>
            <a:ext cx="2490463" cy="18221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/>
          <p:nvPr/>
        </p:nvCxnSpPr>
        <p:spPr>
          <a:xfrm>
            <a:off x="3750967" y="2469373"/>
            <a:ext cx="184345" cy="157032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/>
          <p:nvPr/>
        </p:nvCxnSpPr>
        <p:spPr>
          <a:xfrm>
            <a:off x="3874339" y="2433091"/>
            <a:ext cx="184345" cy="1570321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 flipV="1">
            <a:off x="8024606" y="2429473"/>
            <a:ext cx="947014" cy="4375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non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1D6AED-8094-4270-A2F3-35142F264E31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04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3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E5752-BB84-420B-924D-3537F6199539}"/>
              </a:ext>
            </a:extLst>
          </p:cNvPr>
          <p:cNvSpPr/>
          <p:nvPr/>
        </p:nvSpPr>
        <p:spPr>
          <a:xfrm>
            <a:off x="1042035" y="795676"/>
            <a:ext cx="1010793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5000"/>
              </a:lnSpc>
            </a:pPr>
            <a:endParaRPr lang="en-US" altLang="ko-KR" b="1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사용자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가지 방법으로 이용 가능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1)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오프라인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순번 발행기의 희망 버튼 누름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2. QR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코드와 해당 대기번호 출력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2-1.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오프라인 사용자는 자신의 번호가 호명되면 업무를 진행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2-2-1.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오프라인 사용자지만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QR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코드를 이용해 어플을 통해 자신의 대기시간 및</a:t>
            </a:r>
            <a:r>
              <a:rPr lang="ko-KR" altLang="en-US" kern="0">
                <a:solidFill>
                  <a:srgbClr val="000000"/>
                </a:solidFill>
                <a:latin typeface="함초롬바탕" panose="02030604000101010101" pitchFamily="18" charset="-127"/>
              </a:rPr>
              <a:t>현재 업무 번호를 통해 알 수 있음 </a:t>
            </a: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2-2-2.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대기시간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or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대기 인원을 지정 후 팝업을 통해 정보를 받을 수 있음</a:t>
            </a:r>
            <a:endParaRPr lang="en-US" altLang="ko-KR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온라인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어플을 통해 사전 예약을 할 수 있음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어플 이용자가 예상도착시간을 지정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예상도착시간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+5, +10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분을 선택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요일과 일자를 고려해 그에 따른 예상 대기 번호를 부여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kern="0" spc="-70">
                <a:solidFill>
                  <a:srgbClr val="000000"/>
                </a:solidFill>
                <a:latin typeface="맑은 고딕" panose="020B0503020000020004" pitchFamily="50" charset="-127"/>
              </a:rPr>
              <a:t>대기 번호 부여와 함께 순번 발행기와 연동을 통해 오프라인 상의 해당 번호 발급 제외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681E1E-E54F-45E3-BA6C-68956B9738F7}"/>
              </a:ext>
            </a:extLst>
          </p:cNvPr>
          <p:cNvSpPr txBox="1"/>
          <p:nvPr/>
        </p:nvSpPr>
        <p:spPr>
          <a:xfrm>
            <a:off x="480070" y="78616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10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7D8007-8D18-45AA-A351-EB87461FED0B}"/>
              </a:ext>
            </a:extLst>
          </p:cNvPr>
          <p:cNvSpPr/>
          <p:nvPr/>
        </p:nvSpPr>
        <p:spPr>
          <a:xfrm>
            <a:off x="864780" y="1000879"/>
            <a:ext cx="762771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*예외 사항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어플사용자가 예상 시간 안에 도착 못할 경우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예상 도착시간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-10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분 전 팝업을 통해 방문여부 확인 </a:t>
            </a: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(3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회로 제한을 두어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회 이상 재발급 불가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방문을 하지 않는다고 할 시 서버에 전송을 통해 직원 웹에 전달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endParaRPr lang="en-US" altLang="ko-KR" b="1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endParaRPr lang="en-US" altLang="ko-KR" b="1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대기 순번 발행기</a:t>
            </a:r>
            <a:endParaRPr lang="en-US" altLang="ko-KR" b="1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업무의 따른 버튼 존재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버튼 클릭시 해당 대기번호 출력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대기자 수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대기 번호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, QR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코드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서버와의 통신으로 어플을 이용한 사용자의 대기번호 제외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5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51323768" descr="EMB00022a382bd4">
            <a:extLst>
              <a:ext uri="{FF2B5EF4-FFF2-40B4-BE49-F238E27FC236}">
                <a16:creationId xmlns:a16="http://schemas.microsoft.com/office/drawing/2014/main" id="{83B95270-B595-4F9C-A4B7-49E1953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94" y="411479"/>
            <a:ext cx="8820412" cy="65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020586-F37D-4CB9-9098-24610A3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79" y="411479"/>
            <a:ext cx="14217549" cy="53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47784-9C8E-4A88-89A7-DD73F58D0697}"/>
              </a:ext>
            </a:extLst>
          </p:cNvPr>
          <p:cNvSpPr txBox="1"/>
          <p:nvPr/>
        </p:nvSpPr>
        <p:spPr>
          <a:xfrm>
            <a:off x="508000" y="902228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전체 시스템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64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D3E2C0-D2DC-47FD-8D71-70899AC1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8" y="617816"/>
            <a:ext cx="9649445" cy="624018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68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서버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&amp; App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020586-F37D-4CB9-9098-24610A3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79" y="411479"/>
            <a:ext cx="14217549" cy="53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6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640E49-1496-465C-A14D-E27F5FD28C8F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D41DC-5054-489F-9234-C57A47375CD7}"/>
              </a:ext>
            </a:extLst>
          </p:cNvPr>
          <p:cNvSpPr txBox="1"/>
          <p:nvPr/>
        </p:nvSpPr>
        <p:spPr>
          <a:xfrm>
            <a:off x="863663" y="885672"/>
            <a:ext cx="926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 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본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개발하기 위해서 </a:t>
            </a:r>
            <a:r>
              <a:rPr lang="en-US" altLang="ko-KR" sz="2400" b="1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Arduino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한다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11E45-71E8-457E-AB3F-166D2DAE822D}"/>
              </a:ext>
            </a:extLst>
          </p:cNvPr>
          <p:cNvCxnSpPr>
            <a:cxnSpLocks/>
          </p:cNvCxnSpPr>
          <p:nvPr/>
        </p:nvCxnSpPr>
        <p:spPr>
          <a:xfrm flipH="1">
            <a:off x="1538408" y="2295115"/>
            <a:ext cx="1130792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ACC301-9ED0-4A3C-9EFF-A8019C05A3BF}"/>
              </a:ext>
            </a:extLst>
          </p:cNvPr>
          <p:cNvCxnSpPr>
            <a:cxnSpLocks/>
          </p:cNvCxnSpPr>
          <p:nvPr/>
        </p:nvCxnSpPr>
        <p:spPr>
          <a:xfrm>
            <a:off x="1570165" y="2442414"/>
            <a:ext cx="1134088" cy="1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048B9DC-2E28-4177-B4D5-EE2B8830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05" y="1534128"/>
            <a:ext cx="1687089" cy="1305016"/>
          </a:xfrm>
          <a:prstGeom prst="rect">
            <a:avLst/>
          </a:prstGeom>
        </p:spPr>
      </p:pic>
      <p:pic>
        <p:nvPicPr>
          <p:cNvPr id="18" name="_x430033088" descr="EMB000021383bd0">
            <a:extLst>
              <a:ext uri="{FF2B5EF4-FFF2-40B4-BE49-F238E27FC236}">
                <a16:creationId xmlns:a16="http://schemas.microsoft.com/office/drawing/2014/main" id="{5B28046C-7E3A-4173-9387-C825B668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8" y="1900798"/>
            <a:ext cx="585019" cy="11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430033016" descr="EMB000021383bd3">
            <a:extLst>
              <a:ext uri="{FF2B5EF4-FFF2-40B4-BE49-F238E27FC236}">
                <a16:creationId xmlns:a16="http://schemas.microsoft.com/office/drawing/2014/main" id="{4C686CD2-3E7F-4AF0-B01C-C5BE2DC2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32" y="2005684"/>
            <a:ext cx="1232928" cy="7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66BCC3-5482-43C1-A9C2-EBB655DB9EEB}"/>
              </a:ext>
            </a:extLst>
          </p:cNvPr>
          <p:cNvCxnSpPr>
            <a:cxnSpLocks/>
          </p:cNvCxnSpPr>
          <p:nvPr/>
        </p:nvCxnSpPr>
        <p:spPr>
          <a:xfrm>
            <a:off x="4026306" y="2322289"/>
            <a:ext cx="1149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BB9B93-BFDD-45CC-86FD-0B39720BEA0D}"/>
              </a:ext>
            </a:extLst>
          </p:cNvPr>
          <p:cNvCxnSpPr>
            <a:cxnSpLocks/>
          </p:cNvCxnSpPr>
          <p:nvPr/>
        </p:nvCxnSpPr>
        <p:spPr>
          <a:xfrm>
            <a:off x="6950300" y="2329193"/>
            <a:ext cx="1555479" cy="10702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C6BE0D6-6F0C-4B1E-A8D0-B03573077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921" y="2004376"/>
            <a:ext cx="1545441" cy="511735"/>
          </a:xfrm>
          <a:prstGeom prst="rect">
            <a:avLst/>
          </a:prstGeom>
        </p:spPr>
      </p:pic>
      <p:pic>
        <p:nvPicPr>
          <p:cNvPr id="25" name="_x430046552" descr="EMB000021383bdc">
            <a:extLst>
              <a:ext uri="{FF2B5EF4-FFF2-40B4-BE49-F238E27FC236}">
                <a16:creationId xmlns:a16="http://schemas.microsoft.com/office/drawing/2014/main" id="{93FE3485-F0EA-49E6-93A3-995F169D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25" y="3795841"/>
            <a:ext cx="1304226" cy="114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E8303F-D87A-4A55-BFE5-9B878AE6C27D}"/>
              </a:ext>
            </a:extLst>
          </p:cNvPr>
          <p:cNvCxnSpPr>
            <a:cxnSpLocks/>
          </p:cNvCxnSpPr>
          <p:nvPr/>
        </p:nvCxnSpPr>
        <p:spPr>
          <a:xfrm>
            <a:off x="6207999" y="3027365"/>
            <a:ext cx="925625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430049432" descr="EMB000021383be2">
            <a:extLst>
              <a:ext uri="{FF2B5EF4-FFF2-40B4-BE49-F238E27FC236}">
                <a16:creationId xmlns:a16="http://schemas.microsoft.com/office/drawing/2014/main" id="{80FB2891-85A6-480C-8BF7-873A243F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42" y="5637655"/>
            <a:ext cx="800100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D1D911-DB73-4B42-8673-0D8D968866A9}"/>
              </a:ext>
            </a:extLst>
          </p:cNvPr>
          <p:cNvCxnSpPr>
            <a:cxnSpLocks/>
          </p:cNvCxnSpPr>
          <p:nvPr/>
        </p:nvCxnSpPr>
        <p:spPr>
          <a:xfrm>
            <a:off x="7478238" y="5194192"/>
            <a:ext cx="0" cy="48311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8850429-8275-4353-8F19-033D5E646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284058">
            <a:off x="7069347" y="2909902"/>
            <a:ext cx="412163" cy="344896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2877A872-9EB4-4E93-9720-8F2883568C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180" y="3749351"/>
            <a:ext cx="914400" cy="91440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AD156E-4F22-4225-9965-2638DE8A8153}"/>
              </a:ext>
            </a:extLst>
          </p:cNvPr>
          <p:cNvCxnSpPr>
            <a:cxnSpLocks/>
          </p:cNvCxnSpPr>
          <p:nvPr/>
        </p:nvCxnSpPr>
        <p:spPr>
          <a:xfrm>
            <a:off x="3211542" y="2923411"/>
            <a:ext cx="0" cy="82594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76BE13-1C6D-4E78-AD76-46B2D33A70E7}"/>
              </a:ext>
            </a:extLst>
          </p:cNvPr>
          <p:cNvCxnSpPr>
            <a:cxnSpLocks/>
          </p:cNvCxnSpPr>
          <p:nvPr/>
        </p:nvCxnSpPr>
        <p:spPr>
          <a:xfrm flipV="1">
            <a:off x="3398118" y="2911354"/>
            <a:ext cx="0" cy="8379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DA2872D-7BD5-4A3F-B9EC-17A5AC6AE39C}"/>
              </a:ext>
            </a:extLst>
          </p:cNvPr>
          <p:cNvCxnSpPr>
            <a:cxnSpLocks/>
          </p:cNvCxnSpPr>
          <p:nvPr/>
        </p:nvCxnSpPr>
        <p:spPr>
          <a:xfrm rot="10800000">
            <a:off x="1139938" y="3268509"/>
            <a:ext cx="5810363" cy="2783126"/>
          </a:xfrm>
          <a:prstGeom prst="bentConnector3">
            <a:avLst>
              <a:gd name="adj1" fmla="val 10011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DC9DBD-C6E6-4A34-B869-A765E8EE9138}"/>
              </a:ext>
            </a:extLst>
          </p:cNvPr>
          <p:cNvSpPr txBox="1"/>
          <p:nvPr/>
        </p:nvSpPr>
        <p:spPr>
          <a:xfrm>
            <a:off x="2877654" y="4521434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 / WEB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38ABBD-FEC8-42F4-95ED-F787EAFBDFB2}"/>
              </a:ext>
            </a:extLst>
          </p:cNvPr>
          <p:cNvCxnSpPr>
            <a:cxnSpLocks/>
          </p:cNvCxnSpPr>
          <p:nvPr/>
        </p:nvCxnSpPr>
        <p:spPr>
          <a:xfrm>
            <a:off x="1469424" y="3141656"/>
            <a:ext cx="1200150" cy="91440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7823672-4DDA-47E4-BBDC-28F88E22139C}"/>
              </a:ext>
            </a:extLst>
          </p:cNvPr>
          <p:cNvCxnSpPr>
            <a:cxnSpLocks/>
          </p:cNvCxnSpPr>
          <p:nvPr/>
        </p:nvCxnSpPr>
        <p:spPr>
          <a:xfrm flipH="1" flipV="1">
            <a:off x="1570165" y="3027365"/>
            <a:ext cx="1125272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EF85F4-A6D4-4A8D-9163-32FF22445386}"/>
              </a:ext>
            </a:extLst>
          </p:cNvPr>
          <p:cNvSpPr txBox="1"/>
          <p:nvPr/>
        </p:nvSpPr>
        <p:spPr>
          <a:xfrm>
            <a:off x="2985943" y="2666844"/>
            <a:ext cx="82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모듈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E03AC8-4BFC-4053-B50C-B1E74302CB3C}"/>
              </a:ext>
            </a:extLst>
          </p:cNvPr>
          <p:cNvSpPr txBox="1"/>
          <p:nvPr/>
        </p:nvSpPr>
        <p:spPr>
          <a:xfrm>
            <a:off x="1715509" y="2030470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통신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FBB9E5-0F85-4018-9AB0-990E82D731EF}"/>
              </a:ext>
            </a:extLst>
          </p:cNvPr>
          <p:cNvSpPr txBox="1"/>
          <p:nvPr/>
        </p:nvSpPr>
        <p:spPr>
          <a:xfrm>
            <a:off x="5359762" y="279680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오렌지 보드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524AED-6DE0-42B7-9D0B-71AEEE174C2D}"/>
              </a:ext>
            </a:extLst>
          </p:cNvPr>
          <p:cNvSpPr txBox="1"/>
          <p:nvPr/>
        </p:nvSpPr>
        <p:spPr>
          <a:xfrm>
            <a:off x="8881899" y="2489712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 </a:t>
            </a:r>
            <a:r>
              <a:rPr lang="ko-KR" altLang="en-US" sz="1200" dirty="0"/>
              <a:t>세그먼트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7DBB1D-9F7B-4774-9934-B68AE26922CB}"/>
              </a:ext>
            </a:extLst>
          </p:cNvPr>
          <p:cNvSpPr txBox="1"/>
          <p:nvPr/>
        </p:nvSpPr>
        <p:spPr>
          <a:xfrm>
            <a:off x="6745524" y="489033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소형 </a:t>
            </a:r>
            <a:r>
              <a:rPr lang="ko-KR" altLang="en-US" sz="1200" dirty="0" err="1"/>
              <a:t>열전사</a:t>
            </a:r>
            <a:r>
              <a:rPr lang="ko-KR" altLang="en-US" sz="1200" dirty="0"/>
              <a:t> 프린터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907EF9-4F47-4E53-A203-06EBDBB8A0AA}"/>
              </a:ext>
            </a:extLst>
          </p:cNvPr>
          <p:cNvSpPr txBox="1"/>
          <p:nvPr/>
        </p:nvSpPr>
        <p:spPr>
          <a:xfrm>
            <a:off x="2365572" y="5774636"/>
            <a:ext cx="191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어플을 통해서 내용 확인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AA50B8-65E3-4318-A224-73FB1E241D59}"/>
              </a:ext>
            </a:extLst>
          </p:cNvPr>
          <p:cNvSpPr txBox="1"/>
          <p:nvPr/>
        </p:nvSpPr>
        <p:spPr>
          <a:xfrm>
            <a:off x="3938151" y="2018116"/>
            <a:ext cx="134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아두이노로</a:t>
            </a:r>
            <a:r>
              <a:rPr lang="ko-KR" altLang="en-US" sz="1200" dirty="0"/>
              <a:t> 전송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619451-6C34-41E7-9027-FDF735379A4B}"/>
              </a:ext>
            </a:extLst>
          </p:cNvPr>
          <p:cNvSpPr txBox="1"/>
          <p:nvPr/>
        </p:nvSpPr>
        <p:spPr>
          <a:xfrm>
            <a:off x="6890446" y="2010175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번호</a:t>
            </a:r>
            <a:r>
              <a:rPr lang="en-US" altLang="ko-KR" sz="1200" dirty="0"/>
              <a:t>/</a:t>
            </a:r>
            <a:r>
              <a:rPr lang="ko-KR" altLang="en-US" sz="1200" dirty="0"/>
              <a:t>인원 출력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6D8DB1-C77B-4DA5-BFBB-BC93D6E24297}"/>
              </a:ext>
            </a:extLst>
          </p:cNvPr>
          <p:cNvSpPr txBox="1"/>
          <p:nvPr/>
        </p:nvSpPr>
        <p:spPr>
          <a:xfrm>
            <a:off x="6745524" y="3366911"/>
            <a:ext cx="1304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프린터로 출력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CE9FE7-98C4-494E-8C1E-F54AE09E4E49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5790824" y="3044326"/>
            <a:ext cx="11104" cy="100333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A636809-F1D8-4538-BBB5-8C1E1E9A9C12}"/>
              </a:ext>
            </a:extLst>
          </p:cNvPr>
          <p:cNvGrpSpPr/>
          <p:nvPr/>
        </p:nvGrpSpPr>
        <p:grpSpPr>
          <a:xfrm>
            <a:off x="5333624" y="4047659"/>
            <a:ext cx="914400" cy="914400"/>
            <a:chOff x="5261971" y="3787960"/>
            <a:chExt cx="914400" cy="914400"/>
          </a:xfrm>
        </p:grpSpPr>
        <p:pic>
          <p:nvPicPr>
            <p:cNvPr id="77" name="그래픽 76" descr="모니터">
              <a:extLst>
                <a:ext uri="{FF2B5EF4-FFF2-40B4-BE49-F238E27FC236}">
                  <a16:creationId xmlns:a16="http://schemas.microsoft.com/office/drawing/2014/main" id="{697D449D-E3D4-4D96-B35A-FA62AB982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61971" y="3787960"/>
              <a:ext cx="914400" cy="91440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DE193F9-5C9D-4B00-8742-7A37FC31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7396" y="4056056"/>
              <a:ext cx="636452" cy="298979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2196D5B-32DD-402D-8422-F2345569B95C}"/>
              </a:ext>
            </a:extLst>
          </p:cNvPr>
          <p:cNvSpPr txBox="1"/>
          <p:nvPr/>
        </p:nvSpPr>
        <p:spPr>
          <a:xfrm>
            <a:off x="4520454" y="3400731"/>
            <a:ext cx="130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세그먼트 </a:t>
            </a:r>
            <a:endParaRPr lang="en-US" altLang="ko-KR" sz="1200" dirty="0"/>
          </a:p>
          <a:p>
            <a:r>
              <a:rPr lang="ko-KR" altLang="en-US" sz="1200" dirty="0"/>
              <a:t>동일 내용 출력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F4BB46-E5D9-4F1C-B92D-99029E1CF183}"/>
              </a:ext>
            </a:extLst>
          </p:cNvPr>
          <p:cNvSpPr txBox="1"/>
          <p:nvPr/>
        </p:nvSpPr>
        <p:spPr>
          <a:xfrm>
            <a:off x="5278345" y="4826481"/>
            <a:ext cx="106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창구 모니터</a:t>
            </a:r>
            <a:endParaRPr lang="ko-KR" altLang="en-US" sz="1200" dirty="0"/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EF7359C7-ACEA-495C-8376-5B96A21343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59842" y="5034235"/>
          <a:ext cx="3133658" cy="10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80">
                  <a:extLst>
                    <a:ext uri="{9D8B030D-6E8A-4147-A177-3AD203B41FA5}">
                      <a16:colId xmlns:a16="http://schemas.microsoft.com/office/drawing/2014/main" val="481641070"/>
                    </a:ext>
                  </a:extLst>
                </a:gridCol>
                <a:gridCol w="1849178">
                  <a:extLst>
                    <a:ext uri="{9D8B030D-6E8A-4147-A177-3AD203B41FA5}">
                      <a16:colId xmlns:a16="http://schemas.microsoft.com/office/drawing/2014/main" val="3291626104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ARDUINO 1.8.5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15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 </a:t>
                      </a:r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9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61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029D6E-2C7C-4D24-9CF9-A38537BB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54" y="2424225"/>
            <a:ext cx="3034784" cy="356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2BF4F-0EBC-49BD-BA7B-542A319FFEE2}"/>
              </a:ext>
            </a:extLst>
          </p:cNvPr>
          <p:cNvSpPr txBox="1"/>
          <p:nvPr/>
        </p:nvSpPr>
        <p:spPr>
          <a:xfrm>
            <a:off x="596754" y="872879"/>
            <a:ext cx="1077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latin typeface="-윤고딕 350"/>
                <a:ea typeface="-윤고딕310" panose="0203050400010101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본 시스템은 스마트폰을 통해 제공하는 서비스로서 범용적으로 사용하는 </a:t>
            </a:r>
            <a:endParaRPr lang="en-US" altLang="ko-KR" sz="2400" dirty="0">
              <a:latin typeface="-윤고딕 350"/>
              <a:ea typeface="-윤고딕320" panose="02030504000101010101" pitchFamily="18" charset="-127"/>
            </a:endParaRPr>
          </a:p>
          <a:p>
            <a:r>
              <a:rPr lang="en-US" altLang="ko-KR" sz="2400">
                <a:latin typeface="-윤고딕 350"/>
                <a:ea typeface="-윤고딕320" panose="02030504000101010101" pitchFamily="18" charset="-127"/>
              </a:rPr>
              <a:t>      </a:t>
            </a:r>
            <a:r>
              <a:rPr lang="en-US" altLang="ko-KR" sz="2400" b="1">
                <a:latin typeface="-윤고딕 350"/>
                <a:ea typeface="-윤고딕320" panose="02030504000101010101" pitchFamily="18" charset="-127"/>
              </a:rPr>
              <a:t>Android </a:t>
            </a:r>
            <a:r>
              <a:rPr lang="en-US" altLang="ko-KR" sz="2400" b="1" dirty="0">
                <a:latin typeface="-윤고딕 350"/>
                <a:ea typeface="-윤고딕320" panose="02030504000101010101" pitchFamily="18" charset="-127"/>
              </a:rPr>
              <a:t>Studio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 350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하여 어플을 제공한다</a:t>
            </a:r>
            <a:r>
              <a:rPr lang="en-US" altLang="ko-KR" sz="2400" dirty="0">
                <a:latin typeface="-윤고딕 350"/>
                <a:ea typeface="-윤고딕320" panose="02030504000101010101" pitchFamily="18" charset="-127"/>
              </a:rPr>
              <a:t>.</a:t>
            </a:r>
            <a:endParaRPr lang="ko-KR" altLang="en-US" sz="2400" dirty="0">
              <a:ln w="9525">
                <a:noFill/>
              </a:ln>
              <a:latin typeface="-윤고딕 350"/>
              <a:ea typeface="-윤고딕320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864B0C-6186-4CCE-813A-CC2331A9A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83059"/>
              </p:ext>
            </p:extLst>
          </p:nvPr>
        </p:nvGraphicFramePr>
        <p:xfrm>
          <a:off x="5074072" y="2424221"/>
          <a:ext cx="6138074" cy="35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39">
                  <a:extLst>
                    <a:ext uri="{9D8B030D-6E8A-4147-A177-3AD203B41FA5}">
                      <a16:colId xmlns:a16="http://schemas.microsoft.com/office/drawing/2014/main" val="3769296612"/>
                    </a:ext>
                  </a:extLst>
                </a:gridCol>
                <a:gridCol w="4862435">
                  <a:extLst>
                    <a:ext uri="{9D8B030D-6E8A-4147-A177-3AD203B41FA5}">
                      <a16:colId xmlns:a16="http://schemas.microsoft.com/office/drawing/2014/main" val="1833808400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Series 8895 </a:t>
                      </a:r>
                      <a:r>
                        <a:rPr lang="ko-KR" altLang="en-US" sz="12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옥타코어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아키텍쳐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2.3 GHz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+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Cortex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1.7 GHz</a:t>
                      </a:r>
                    </a:p>
                  </a:txBody>
                  <a:tcPr marL="66127" marR="66127" marT="33063" marB="330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19118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Memory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6GB LPDDR4X SDRAM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213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Graphic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MALI-G71 MP20 546 MHz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588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HDD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64 GB 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내장 메모리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30806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O/S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Android (7.1.1)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480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Android Studio</a:t>
                      </a:r>
                      <a:endParaRPr lang="ko-KR" altLang="en-US" sz="1400" b="1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17715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자바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22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4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C5F504-3E68-4E30-BF3C-C432A52F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77672"/>
              </p:ext>
            </p:extLst>
          </p:nvPr>
        </p:nvGraphicFramePr>
        <p:xfrm>
          <a:off x="1111250" y="1136589"/>
          <a:ext cx="9969496" cy="5004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374">
                  <a:extLst>
                    <a:ext uri="{9D8B030D-6E8A-4147-A177-3AD203B41FA5}">
                      <a16:colId xmlns:a16="http://schemas.microsoft.com/office/drawing/2014/main" val="343136105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462874302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2340855941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052496542"/>
                    </a:ext>
                  </a:extLst>
                </a:gridCol>
              </a:tblGrid>
              <a:tr h="100099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박병현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장태홍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백승제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4128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TCP/IP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통신기술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69536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구축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제작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데이터 처리 구조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0454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및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데이터 처리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  <a:endParaRPr lang="en-US" altLang="ko-KR" baseline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 환경 구축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136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서버와 아두이노의 데이터 통신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8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0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종합 설계 수행 일정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A7EA-DDB5-4130-BC7C-E964A1F4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9211"/>
              </p:ext>
            </p:extLst>
          </p:nvPr>
        </p:nvGraphicFramePr>
        <p:xfrm>
          <a:off x="1111251" y="1159450"/>
          <a:ext cx="9969498" cy="5004998"/>
        </p:xfrm>
        <a:graphic>
          <a:graphicData uri="http://schemas.openxmlformats.org/drawingml/2006/table">
            <a:tbl>
              <a:tblPr/>
              <a:tblGrid>
                <a:gridCol w="2812704">
                  <a:extLst>
                    <a:ext uri="{9D8B030D-6E8A-4147-A177-3AD203B41FA5}">
                      <a16:colId xmlns:a16="http://schemas.microsoft.com/office/drawing/2014/main" val="1568953936"/>
                    </a:ext>
                  </a:extLst>
                </a:gridCol>
                <a:gridCol w="765003">
                  <a:extLst>
                    <a:ext uri="{9D8B030D-6E8A-4147-A177-3AD203B41FA5}">
                      <a16:colId xmlns:a16="http://schemas.microsoft.com/office/drawing/2014/main" val="659436877"/>
                    </a:ext>
                  </a:extLst>
                </a:gridCol>
                <a:gridCol w="798379">
                  <a:extLst>
                    <a:ext uri="{9D8B030D-6E8A-4147-A177-3AD203B41FA5}">
                      <a16:colId xmlns:a16="http://schemas.microsoft.com/office/drawing/2014/main" val="2865183715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7320715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253935104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33111290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163650759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6113951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15029265"/>
                    </a:ext>
                  </a:extLst>
                </a:gridCol>
              </a:tblGrid>
              <a:tr h="613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추진사항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7-9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60706"/>
                  </a:ext>
                </a:extLst>
              </a:tr>
              <a:tr h="155178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자료수집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31804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48418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99159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29166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4881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80645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0866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4620"/>
                  </a:ext>
                </a:extLst>
              </a:tr>
              <a:tr h="19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9759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9428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24215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20345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및 테스트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80813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27938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936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97249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376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6951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1432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1554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69688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 보고서 작업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623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332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8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5B4C86-52DD-426D-91FC-708C1328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58" y="1608017"/>
            <a:ext cx="8141284" cy="4931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3B153-0B94-446C-828D-A516F8A2560D}"/>
              </a:ext>
            </a:extLst>
          </p:cNvPr>
          <p:cNvSpPr txBox="1"/>
          <p:nvPr/>
        </p:nvSpPr>
        <p:spPr>
          <a:xfrm>
            <a:off x="1708150" y="943986"/>
            <a:ext cx="900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Github :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https://github.com/ParkBangBang/GW_TradingSystem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ko-KR" altLang="en-US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70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55CF1D-9272-4CCD-80F5-548FECEDB5C1}"/>
              </a:ext>
            </a:extLst>
          </p:cNvPr>
          <p:cNvCxnSpPr>
            <a:cxnSpLocks/>
          </p:cNvCxnSpPr>
          <p:nvPr/>
        </p:nvCxnSpPr>
        <p:spPr>
          <a:xfrm>
            <a:off x="5883275" y="533400"/>
            <a:ext cx="0" cy="6324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C03A92-B0D9-4770-B7D3-40B458969EF8}"/>
              </a:ext>
            </a:extLst>
          </p:cNvPr>
          <p:cNvSpPr txBox="1"/>
          <p:nvPr/>
        </p:nvSpPr>
        <p:spPr>
          <a:xfrm>
            <a:off x="6096000" y="13903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2A6A4-EFFF-4DD1-B167-A7506A67ED44}"/>
              </a:ext>
            </a:extLst>
          </p:cNvPr>
          <p:cNvSpPr txBox="1"/>
          <p:nvPr/>
        </p:nvSpPr>
        <p:spPr>
          <a:xfrm>
            <a:off x="6096000" y="1274166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졸업 연구 개요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03FDF-2339-4C76-8052-1BCD27498D72}"/>
              </a:ext>
            </a:extLst>
          </p:cNvPr>
          <p:cNvSpPr txBox="1"/>
          <p:nvPr/>
        </p:nvSpPr>
        <p:spPr>
          <a:xfrm>
            <a:off x="6096000" y="880388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44AA-C01D-458D-A260-6D9C44312436}"/>
              </a:ext>
            </a:extLst>
          </p:cNvPr>
          <p:cNvSpPr txBox="1"/>
          <p:nvPr/>
        </p:nvSpPr>
        <p:spPr>
          <a:xfrm>
            <a:off x="6096000" y="2015519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및 사례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9764E-CD87-4824-B6F9-3A05EF26E14B}"/>
              </a:ext>
            </a:extLst>
          </p:cNvPr>
          <p:cNvSpPr txBox="1"/>
          <p:nvPr/>
        </p:nvSpPr>
        <p:spPr>
          <a:xfrm>
            <a:off x="6096000" y="1621741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00B78-786A-4A84-A7D5-B4080BF6BA61}"/>
              </a:ext>
            </a:extLst>
          </p:cNvPr>
          <p:cNvSpPr txBox="1"/>
          <p:nvPr/>
        </p:nvSpPr>
        <p:spPr>
          <a:xfrm>
            <a:off x="6096000" y="275687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5ED100-4057-49EE-8376-E05858298859}"/>
              </a:ext>
            </a:extLst>
          </p:cNvPr>
          <p:cNvSpPr txBox="1"/>
          <p:nvPr/>
        </p:nvSpPr>
        <p:spPr>
          <a:xfrm>
            <a:off x="6096004" y="2363094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D04BF-099B-4AFD-A9F5-D03CE2FD1681}"/>
              </a:ext>
            </a:extLst>
          </p:cNvPr>
          <p:cNvSpPr txBox="1"/>
          <p:nvPr/>
        </p:nvSpPr>
        <p:spPr>
          <a:xfrm>
            <a:off x="6096004" y="349822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73639-B0D9-4344-BAF4-AC03203A4F93}"/>
              </a:ext>
            </a:extLst>
          </p:cNvPr>
          <p:cNvSpPr txBox="1"/>
          <p:nvPr/>
        </p:nvSpPr>
        <p:spPr>
          <a:xfrm>
            <a:off x="6096004" y="3104447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CADEA8-EDE7-4172-AFF1-F36701F58D01}"/>
              </a:ext>
            </a:extLst>
          </p:cNvPr>
          <p:cNvSpPr txBox="1"/>
          <p:nvPr/>
        </p:nvSpPr>
        <p:spPr>
          <a:xfrm>
            <a:off x="6096004" y="4239578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C4121-516A-4EDD-A40C-36C793F8B393}"/>
              </a:ext>
            </a:extLst>
          </p:cNvPr>
          <p:cNvSpPr txBox="1"/>
          <p:nvPr/>
        </p:nvSpPr>
        <p:spPr>
          <a:xfrm>
            <a:off x="6096004" y="3845800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549E-E84D-4AD4-92E7-3174EDBA9BBD}"/>
              </a:ext>
            </a:extLst>
          </p:cNvPr>
          <p:cNvSpPr txBox="1"/>
          <p:nvPr/>
        </p:nvSpPr>
        <p:spPr>
          <a:xfrm>
            <a:off x="6096004" y="4980931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업무 분담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F27D39-F268-4056-BAB7-8BFCD9628968}"/>
              </a:ext>
            </a:extLst>
          </p:cNvPr>
          <p:cNvSpPr txBox="1"/>
          <p:nvPr/>
        </p:nvSpPr>
        <p:spPr>
          <a:xfrm>
            <a:off x="6096000" y="4580821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56668-8538-485B-9012-9D504B076C38}"/>
              </a:ext>
            </a:extLst>
          </p:cNvPr>
          <p:cNvSpPr txBox="1"/>
          <p:nvPr/>
        </p:nvSpPr>
        <p:spPr>
          <a:xfrm>
            <a:off x="6096000" y="571595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종합 설계 수행 일정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C2A68-83A4-4115-864D-67594A285461}"/>
              </a:ext>
            </a:extLst>
          </p:cNvPr>
          <p:cNvSpPr txBox="1"/>
          <p:nvPr/>
        </p:nvSpPr>
        <p:spPr>
          <a:xfrm>
            <a:off x="6096000" y="5322174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1C9D71-98C3-4992-9676-9A579E64DCA1}"/>
              </a:ext>
            </a:extLst>
          </p:cNvPr>
          <p:cNvSpPr txBox="1"/>
          <p:nvPr/>
        </p:nvSpPr>
        <p:spPr>
          <a:xfrm>
            <a:off x="6096000" y="645730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필요 기술 및 참고 문헌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FC4AF7-D880-4D32-BE2D-B32D0D46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09" y="996123"/>
            <a:ext cx="4558514" cy="49490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4A3B7F-C0BD-4178-B6A8-8844E22E47C3}"/>
              </a:ext>
            </a:extLst>
          </p:cNvPr>
          <p:cNvSpPr txBox="1"/>
          <p:nvPr/>
        </p:nvSpPr>
        <p:spPr>
          <a:xfrm>
            <a:off x="6096000" y="605719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79291-E7E5-4592-B35D-BF4AB788ADBF}"/>
              </a:ext>
            </a:extLst>
          </p:cNvPr>
          <p:cNvSpPr txBox="1"/>
          <p:nvPr/>
        </p:nvSpPr>
        <p:spPr>
          <a:xfrm>
            <a:off x="6096000" y="532813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지적 사항 및 대응 방안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50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976498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논문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박성호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여지혜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김미선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방그린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박준형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고일주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(2012).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기반 다중 순번대기관리 어플리케이션의 구현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</a:t>
            </a: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국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HCI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학회 학술대회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47-49.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기타 참고자료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종합병원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 -  https://blog.naver.com/handcli/30076582051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(app)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순번 대기 어플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– google play / App 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세계 일보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- http://news.naver.com/main/read.nhn?mode=LSD&amp;mid=sec&amp;sid1=102&amp;oid=022&amp;aid=0002742827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0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1061136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이미지 출처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제안서 표지 이미지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2"/>
              </a:rPr>
              <a:t>https://www.naver.com/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대기 기기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https://saenu.modoo.at/?link=xf3x2gi3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4"/>
              </a:rPr>
              <a:t>https://soonbuny.com/#download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연구 개요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병원 진료 시간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5"/>
              </a:rPr>
              <a:t>http://news.naver.com/main/read.nhn?mode=LSD&amp;mid=sec&amp;sid1=102&amp;oid=022&amp;aid=0002742827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44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4BFDC-79DE-4F67-9759-2BD45C59B920}"/>
              </a:ext>
            </a:extLst>
          </p:cNvPr>
          <p:cNvSpPr txBox="1"/>
          <p:nvPr/>
        </p:nvSpPr>
        <p:spPr>
          <a:xfrm>
            <a:off x="4232349" y="2413337"/>
            <a:ext cx="3727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CA66D8-82DC-46CF-9387-6715BF7F69E6}"/>
              </a:ext>
            </a:extLst>
          </p:cNvPr>
          <p:cNvCxnSpPr/>
          <p:nvPr/>
        </p:nvCxnSpPr>
        <p:spPr>
          <a:xfrm>
            <a:off x="4387850" y="3429000"/>
            <a:ext cx="3416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4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438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지적 사항 및 대응 방안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5926A-52B9-4D48-A2D1-DA3FE6617A93}"/>
              </a:ext>
            </a:extLst>
          </p:cNvPr>
          <p:cNvSpPr txBox="1"/>
          <p:nvPr/>
        </p:nvSpPr>
        <p:spPr>
          <a:xfrm>
            <a:off x="2609083" y="1140411"/>
            <a:ext cx="69738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설계 및 구현 시나리오 이해 부족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주제 변경 및 전체</a:t>
            </a:r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상세 시나리오 추가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유사 제품과 비교시 차별성 부족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주제 변경 및 유사 제품 분석 후 차별성 마련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시나리오를 구체적으로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 및 시나리오에 추가 완료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어떤 알고리즘과 어떤 기술</a:t>
            </a:r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모듈을 사용할 지 명확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방법에 추가 완료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33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3492500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3492500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3589635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배경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83517-A8A1-4673-9797-4BCA01EDB665}"/>
              </a:ext>
            </a:extLst>
          </p:cNvPr>
          <p:cNvSpPr txBox="1"/>
          <p:nvPr/>
        </p:nvSpPr>
        <p:spPr>
          <a:xfrm>
            <a:off x="6056185" y="3030086"/>
            <a:ext cx="104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세계일보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94E42-B7D8-4736-A90B-A451ED2659B7}"/>
              </a:ext>
            </a:extLst>
          </p:cNvPr>
          <p:cNvSpPr txBox="1"/>
          <p:nvPr/>
        </p:nvSpPr>
        <p:spPr>
          <a:xfrm>
            <a:off x="3251200" y="3912752"/>
            <a:ext cx="7482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다수의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인원이 많이 대기 하고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있는 곳 특히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병원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에서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항상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혼잡하고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많은 대기 인원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존재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필요 업무를 하기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업무시간보다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긴 대기시간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으로 이용자의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불만 증가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해당 병원에 방문하기 직전까지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인원이 어느정도 있는지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알 수가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A91AF-2149-4DD2-BCB6-F74BE672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571500"/>
            <a:ext cx="4463402" cy="2627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D0B765-9D2A-4B64-90DC-787CDA197B57}"/>
              </a:ext>
            </a:extLst>
          </p:cNvPr>
          <p:cNvSpPr txBox="1"/>
          <p:nvPr/>
        </p:nvSpPr>
        <p:spPr>
          <a:xfrm>
            <a:off x="10302340" y="3030087"/>
            <a:ext cx="1326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영남일보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9" name="그림 8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4C48AFE0-5B06-4A21-A194-9C408478A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50222"/>
            <a:ext cx="3727356" cy="20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4DE9F7-97E9-4678-A66E-8467F74A86B3}"/>
              </a:ext>
            </a:extLst>
          </p:cNvPr>
          <p:cNvSpPr txBox="1"/>
          <p:nvPr/>
        </p:nvSpPr>
        <p:spPr>
          <a:xfrm>
            <a:off x="3156083" y="4206600"/>
            <a:ext cx="71080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을 통해 대기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잔여 시간을 확인함으로써 대기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시간을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시간으로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활용 가능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병원 이용자들의 불편사항인 긴 대기시간 문제 해소로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이용 만족도 증가   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편의성 증가로 다수의 고객을 확보할 수 있어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경제적 효과 증대</a:t>
            </a:r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12C8C-808C-4870-8A95-3AF0FAFF79CF}"/>
              </a:ext>
            </a:extLst>
          </p:cNvPr>
          <p:cNvSpPr txBox="1"/>
          <p:nvPr/>
        </p:nvSpPr>
        <p:spPr>
          <a:xfrm>
            <a:off x="3156084" y="904311"/>
            <a:ext cx="681341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병원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방문 전에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통해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인원을 확인하고 예약할 수 있는 시스템 개발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편리함을 위해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Application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과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연동하여 </a:t>
            </a:r>
            <a:b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스마트폰을 이용해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이용할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방문 예상 시간을 설정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해</a:t>
            </a:r>
            <a:r>
              <a:rPr lang="ko-KR" altLang="en-US" sz="16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번호를 부여받아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현 시스템보다 편리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684328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684328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D4FA87-CD51-45B4-8186-EE9DBAAA2C41}"/>
              </a:ext>
            </a:extLst>
          </p:cNvPr>
          <p:cNvCxnSpPr>
            <a:cxnSpLocks/>
          </p:cNvCxnSpPr>
          <p:nvPr/>
        </p:nvCxnSpPr>
        <p:spPr>
          <a:xfrm>
            <a:off x="508000" y="3986616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A757C-F799-4B62-9723-F2520B028177}"/>
              </a:ext>
            </a:extLst>
          </p:cNvPr>
          <p:cNvCxnSpPr>
            <a:cxnSpLocks/>
          </p:cNvCxnSpPr>
          <p:nvPr/>
        </p:nvCxnSpPr>
        <p:spPr>
          <a:xfrm>
            <a:off x="2730500" y="3986616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781463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목표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0B9DC-9EE9-4052-B477-31FC00B63829}"/>
              </a:ext>
            </a:extLst>
          </p:cNvPr>
          <p:cNvSpPr txBox="1"/>
          <p:nvPr/>
        </p:nvSpPr>
        <p:spPr>
          <a:xfrm>
            <a:off x="387352" y="4083750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효과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0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942955" cy="448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문제점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많은 병원의 대기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시간이 길어 병원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이용자들이 불만을 가지고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3~5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분의 진료를 받기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보다 오랜 시간을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기다리는 것은 비효율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해결점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시간과 알람 시스템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온라인 예약 시스템을 이용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하면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비효율적인 대기 시간을 단축함으로써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문제들을 해결할 수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https://blog.naver.com/handcli/30076582051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종합병원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endParaRPr lang="ko-KR" altLang="en-US" sz="105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575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네이버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: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병원 대기시간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search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결과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26F8C-2C5D-44F7-A21F-85FA4832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742949"/>
            <a:ext cx="4072878" cy="57288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744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시스템을 통해 사용자의 대기 번호를 확정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 앞 번호 대기 인원수를 확인 가능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 확정이 가능하여 사용자의 순서를 정해주지만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대기 인원이 많을 경우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장시간 대기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해야 하는 문제 발생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실시간으로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시간을 확인할 수가 없음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시스템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4A1189-7EF3-41C5-B659-175D40D3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8" y="713201"/>
            <a:ext cx="4023514" cy="5766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09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7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방문 없이 앱으로 접수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및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정보 조회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 대기 인원 정보를 조회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입장 순서가 다가 올 경우 자동 알림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손님이 없는 경우에도 어플을 사용해야 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예약 시스템이 제대로 구성되진 않아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어플을 이용한 고객들이 피해를 보는 상황이 비일비재하게 발생</a:t>
            </a:r>
            <a:endParaRPr lang="en-US" altLang="ko-KR" sz="10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https://besuccess.com/2016/04/nowait-2/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음식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노웨이트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NoWait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)’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4"/>
              </a:rPr>
              <a:t>https://soonbuny.com/#how_to_use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–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매장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순번이＇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40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어플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CA9B-2551-4063-B056-52A91FA5E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758847"/>
            <a:ext cx="4145280" cy="5674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41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44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병원 방문 없이 앱으로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접수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및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정보 조회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 대기 인원 정보를 조회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입장 순서가 다가 올 경우 자동 알림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인원에 대한 정보는 있지만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시간에 대한 정보 부족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요일별 진료 인원에 대한 기존 데이터를 통한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대기시간 제공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5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http://cafe.naver.com/2008bunsamo/917012</a:t>
            </a:r>
            <a:r>
              <a:rPr lang="en-US" altLang="ko-KR" sz="105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>
                <a:latin typeface="-윤고딕350" panose="02030504000101010101" pitchFamily="18" charset="-127"/>
                <a:ea typeface="-윤고딕350" panose="02030504000101010101" pitchFamily="18" charset="-127"/>
              </a:rPr>
              <a:t>똑닥 사용 후기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40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병원 예약 서비스 </a:t>
            </a:r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똑닥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CA9B-2551-4063-B056-52A91FA5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758847"/>
            <a:ext cx="4145280" cy="5674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253C8C-F4EA-4545-9ED8-EADF557F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498693"/>
            <a:ext cx="3108960" cy="4387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39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1501</Words>
  <Application>Microsoft Office PowerPoint</Application>
  <PresentationFormat>와이드스크린</PresentationFormat>
  <Paragraphs>321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7" baseType="lpstr">
      <vt:lpstr>Arial</vt:lpstr>
      <vt:lpstr>-윤고딕320</vt:lpstr>
      <vt:lpstr>맑은 고딕</vt:lpstr>
      <vt:lpstr>함초롬돋움</vt:lpstr>
      <vt:lpstr>-윤고딕310</vt:lpstr>
      <vt:lpstr>Arial Unicode MS</vt:lpstr>
      <vt:lpstr>맑은 고딕 Semilight</vt:lpstr>
      <vt:lpstr>한양신명조</vt:lpstr>
      <vt:lpstr>-윤고딕330</vt:lpstr>
      <vt:lpstr>-윤고딕 350</vt:lpstr>
      <vt:lpstr>Helvetica</vt:lpstr>
      <vt:lpstr>-윤고딕350</vt:lpstr>
      <vt:lpstr>Wingdings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뱅뱅뱅박</dc:creator>
  <cp:lastModifiedBy>뱅뱅뱅박</cp:lastModifiedBy>
  <cp:revision>152</cp:revision>
  <dcterms:created xsi:type="dcterms:W3CDTF">2017-12-31T05:16:28Z</dcterms:created>
  <dcterms:modified xsi:type="dcterms:W3CDTF">2018-01-22T08:11:39Z</dcterms:modified>
  <cp:contentStatus/>
</cp:coreProperties>
</file>