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3" r:id="rId2"/>
    <p:sldId id="258" r:id="rId3"/>
    <p:sldId id="261" r:id="rId4"/>
    <p:sldId id="296" r:id="rId5"/>
    <p:sldId id="297" r:id="rId6"/>
    <p:sldId id="298" r:id="rId7"/>
    <p:sldId id="328" r:id="rId8"/>
    <p:sldId id="329" r:id="rId9"/>
    <p:sldId id="330" r:id="rId10"/>
    <p:sldId id="331" r:id="rId11"/>
    <p:sldId id="321" r:id="rId12"/>
    <p:sldId id="287" r:id="rId13"/>
    <p:sldId id="288" r:id="rId14"/>
    <p:sldId id="289" r:id="rId15"/>
    <p:sldId id="317" r:id="rId16"/>
    <p:sldId id="302" r:id="rId17"/>
  </p:sldIdLst>
  <p:sldSz cx="9144000" cy="5715000" type="screen16x10"/>
  <p:notesSz cx="6858000" cy="9144000"/>
  <p:embeddedFontLst>
    <p:embeddedFont>
      <p:font typeface="-윤고딕360" panose="02030504000101010101" pitchFamily="18" charset="-127"/>
      <p:regular r:id="rId19"/>
    </p:embeddedFont>
    <p:embeddedFont>
      <p:font typeface="-윤고딕340" panose="02030504000101010101" pitchFamily="18" charset="-127"/>
      <p:regular r:id="rId20"/>
    </p:embeddedFont>
    <p:embeddedFont>
      <p:font typeface="-윤고딕310" panose="02030504000101010101" pitchFamily="18" charset="-127"/>
      <p:regular r:id="rId21"/>
    </p:embeddedFont>
    <p:embeddedFont>
      <p:font typeface="나눔명조" panose="020B0600000101010101" charset="-127"/>
      <p:regular r:id="rId22"/>
      <p:bold r:id="rId23"/>
    </p:embeddedFont>
    <p:embeddedFont>
      <p:font typeface="조선일보명조" panose="02030304000000000000" pitchFamily="18" charset="-127"/>
      <p:regular r:id="rId24"/>
    </p:embeddedFont>
    <p:embeddedFont>
      <p:font typeface="-윤고딕320" panose="02030504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EF629F"/>
    <a:srgbClr val="F27AAD"/>
    <a:srgbClr val="FF99FF"/>
    <a:srgbClr val="000000"/>
    <a:srgbClr val="F8D4F8"/>
    <a:srgbClr val="FF8F8F"/>
    <a:srgbClr val="8C4306"/>
    <a:srgbClr val="5C2C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2" autoAdjust="0"/>
    <p:restoredTop sz="88418" autoAdjust="0"/>
  </p:normalViewPr>
  <p:slideViewPr>
    <p:cSldViewPr>
      <p:cViewPr varScale="1">
        <p:scale>
          <a:sx n="91" d="100"/>
          <a:sy n="91" d="100"/>
        </p:scale>
        <p:origin x="682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F699E006-6764-4DE4-A28A-6482D6DA9C7D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15FDA5E-4099-4A3D-BC1B-90C181D1F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명조" pitchFamily="18" charset="-127"/>
        <a:ea typeface="나눔명조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그러하지 않더라도 이러한 괴담이 퍼져있는 상태라 많은 사람들이 이용을 거부하는 상태이다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 중국에서 만들어진 어플이 다수라 이를 이용하지 않으려는 사람들도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8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어플 </a:t>
            </a:r>
            <a:r>
              <a:rPr lang="en-US" altLang="ko-KR" dirty="0"/>
              <a:t>: MELD : </a:t>
            </a:r>
            <a:r>
              <a:rPr lang="ko-KR" altLang="en-US" dirty="0"/>
              <a:t>레이어 이용</a:t>
            </a:r>
            <a:r>
              <a:rPr lang="en-US" altLang="ko-KR" dirty="0"/>
              <a:t>,</a:t>
            </a:r>
            <a:r>
              <a:rPr lang="en-US" altLang="ko-KR" baseline="0" dirty="0"/>
              <a:t> ADD MULTIPLY, SUBTRACT </a:t>
            </a:r>
            <a:r>
              <a:rPr lang="ko-KR" altLang="en-US" baseline="0" dirty="0"/>
              <a:t>등을 사용 가능</a:t>
            </a:r>
            <a:endParaRPr lang="en-US" altLang="ko-KR" baseline="0" dirty="0"/>
          </a:p>
          <a:p>
            <a:r>
              <a:rPr lang="en-US" altLang="ko-KR" dirty="0"/>
              <a:t>VSCO</a:t>
            </a:r>
            <a:r>
              <a:rPr lang="en-US" altLang="ko-KR" baseline="0" dirty="0"/>
              <a:t> CAM : contrast, intensity, </a:t>
            </a:r>
            <a:r>
              <a:rPr lang="ko-KR" altLang="en-US" baseline="0" dirty="0"/>
              <a:t>등의 변경 가능</a:t>
            </a:r>
            <a:r>
              <a:rPr lang="en-US" altLang="ko-KR" baseline="0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baseline="0" dirty="0"/>
              <a:t> PHOTOWONDER : </a:t>
            </a:r>
            <a:r>
              <a:rPr lang="ko-KR" altLang="en-US" baseline="0" dirty="0"/>
              <a:t>픽셀 유동화 가능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스마트 뷰티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얼굴 인식을 통해 자동적인 편집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보정</a:t>
            </a:r>
            <a:endParaRPr lang="en-US" altLang="ko-KR" baseline="0" dirty="0"/>
          </a:p>
          <a:p>
            <a:r>
              <a:rPr lang="en-US" altLang="ko-KR" baseline="0" dirty="0"/>
              <a:t>Panton Studio : </a:t>
            </a:r>
            <a:r>
              <a:rPr lang="ko-KR" altLang="en-US" baseline="0" dirty="0"/>
              <a:t>컬러 추출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사진에서 어울리는 색상 자동추출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SNOW , SNAPCHAT : </a:t>
            </a:r>
            <a:r>
              <a:rPr lang="ko-KR" altLang="en-US" baseline="0" dirty="0"/>
              <a:t>얼굴을 인식해 다양한 효과를 사진찍기 전에 적용가능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ADOBE PHOTOSHOP : </a:t>
            </a:r>
            <a:r>
              <a:rPr lang="ko-KR" altLang="en-US" dirty="0"/>
              <a:t>총체적인 영상처리 기능을 담고 있는 컴퓨터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비슷한 어플인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포토원더는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앱을 다운 받을 때 필요한 추가 권한으로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,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통화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발신 전화를 가로채기 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현재위치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대략적인 위치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내 개인정보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네트워크 통신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Wi-fi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연결 상태를 변경합니다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모든 인터넷 기능을 사용할 수 있습니다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어플 </a:t>
            </a:r>
            <a:r>
              <a:rPr lang="en-US" altLang="ko-KR" dirty="0"/>
              <a:t>: MELD : </a:t>
            </a:r>
            <a:r>
              <a:rPr lang="ko-KR" altLang="en-US" dirty="0"/>
              <a:t>레이어 이용</a:t>
            </a:r>
            <a:r>
              <a:rPr lang="en-US" altLang="ko-KR" dirty="0"/>
              <a:t>,</a:t>
            </a:r>
            <a:r>
              <a:rPr lang="en-US" altLang="ko-KR" baseline="0" dirty="0"/>
              <a:t> ADD MULTIPLY, SUBTRACT </a:t>
            </a:r>
            <a:r>
              <a:rPr lang="ko-KR" altLang="en-US" baseline="0" dirty="0"/>
              <a:t>등을 사용 가능</a:t>
            </a:r>
            <a:endParaRPr lang="en-US" altLang="ko-KR" baseline="0" dirty="0"/>
          </a:p>
          <a:p>
            <a:r>
              <a:rPr lang="en-US" altLang="ko-KR" dirty="0"/>
              <a:t>VSCO</a:t>
            </a:r>
            <a:r>
              <a:rPr lang="en-US" altLang="ko-KR" baseline="0" dirty="0"/>
              <a:t> CAM : contrast, intensity, </a:t>
            </a:r>
            <a:r>
              <a:rPr lang="ko-KR" altLang="en-US" baseline="0" dirty="0"/>
              <a:t>등의 변경 가능</a:t>
            </a:r>
            <a:r>
              <a:rPr lang="en-US" altLang="ko-KR" baseline="0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baseline="0" dirty="0"/>
              <a:t> PHOTOWONDER : </a:t>
            </a:r>
            <a:r>
              <a:rPr lang="ko-KR" altLang="en-US" baseline="0" dirty="0"/>
              <a:t>픽셀 유동화 가능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스마트 뷰티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얼굴 인식을 통해 자동적인 편집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보정</a:t>
            </a:r>
            <a:endParaRPr lang="en-US" altLang="ko-KR" baseline="0" dirty="0"/>
          </a:p>
          <a:p>
            <a:r>
              <a:rPr lang="en-US" altLang="ko-KR" baseline="0" dirty="0"/>
              <a:t>Panton Studio : </a:t>
            </a:r>
            <a:r>
              <a:rPr lang="ko-KR" altLang="en-US" baseline="0" dirty="0"/>
              <a:t>컬러 추출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사진에서 어울리는 색상 자동추출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SNOW , SNAPCHAT : </a:t>
            </a:r>
            <a:r>
              <a:rPr lang="ko-KR" altLang="en-US" baseline="0" dirty="0"/>
              <a:t>얼굴을 인식해 다양한 효과를 사진찍기 전에 적용가능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ADOBE PHOTOSHOP : </a:t>
            </a:r>
            <a:r>
              <a:rPr lang="ko-KR" altLang="en-US" dirty="0"/>
              <a:t>총체적인 영상처리 기능을 담고 있는 컴퓨터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비슷한 어플인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포토원더는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앱을 다운 받을 때 필요한 추가 권한으로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,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통화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발신 전화를 가로채기 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현재위치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대략적인 위치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내 개인정보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네트워크 통신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Wi-fi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연결 상태를 변경합니다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모든 인터넷 기능을 사용할 수 있습니다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비슷한 어플 </a:t>
            </a:r>
            <a:r>
              <a:rPr lang="en-US" altLang="ko-KR" dirty="0"/>
              <a:t>: MELD : </a:t>
            </a:r>
            <a:r>
              <a:rPr lang="ko-KR" altLang="en-US" dirty="0"/>
              <a:t>레이어 이용</a:t>
            </a:r>
            <a:r>
              <a:rPr lang="en-US" altLang="ko-KR" dirty="0"/>
              <a:t>,</a:t>
            </a:r>
            <a:r>
              <a:rPr lang="en-US" altLang="ko-KR" baseline="0" dirty="0"/>
              <a:t> ADD MULTIPLY, SUBTRACT </a:t>
            </a:r>
            <a:r>
              <a:rPr lang="ko-KR" altLang="en-US" baseline="0" dirty="0"/>
              <a:t>등을 사용 가능</a:t>
            </a:r>
            <a:endParaRPr lang="en-US" altLang="ko-KR" baseline="0" dirty="0"/>
          </a:p>
          <a:p>
            <a:r>
              <a:rPr lang="en-US" altLang="ko-KR" dirty="0"/>
              <a:t>VSCO</a:t>
            </a:r>
            <a:r>
              <a:rPr lang="en-US" altLang="ko-KR" baseline="0" dirty="0"/>
              <a:t> CAM : contrast, intensity, </a:t>
            </a:r>
            <a:r>
              <a:rPr lang="ko-KR" altLang="en-US" baseline="0" dirty="0"/>
              <a:t>등의 변경 가능</a:t>
            </a:r>
            <a:r>
              <a:rPr lang="en-US" altLang="ko-KR" baseline="0" dirty="0"/>
              <a:t> </a:t>
            </a:r>
            <a:r>
              <a:rPr lang="en-US" altLang="ko-KR" dirty="0"/>
              <a:t> </a:t>
            </a:r>
          </a:p>
          <a:p>
            <a:r>
              <a:rPr lang="en-US" altLang="ko-KR" baseline="0" dirty="0"/>
              <a:t> PHOTOWONDER : </a:t>
            </a:r>
            <a:r>
              <a:rPr lang="ko-KR" altLang="en-US" baseline="0" dirty="0"/>
              <a:t>픽셀 유동화 가능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스마트 뷰티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얼굴 인식을 통해 자동적인 편집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보정</a:t>
            </a:r>
            <a:endParaRPr lang="en-US" altLang="ko-KR" baseline="0" dirty="0"/>
          </a:p>
          <a:p>
            <a:r>
              <a:rPr lang="en-US" altLang="ko-KR" baseline="0" dirty="0"/>
              <a:t>Panton Studio : </a:t>
            </a:r>
            <a:r>
              <a:rPr lang="ko-KR" altLang="en-US" baseline="0" dirty="0"/>
              <a:t>컬러 추출</a:t>
            </a:r>
            <a:r>
              <a:rPr lang="en-US" altLang="ko-KR" baseline="0" dirty="0"/>
              <a:t>. </a:t>
            </a:r>
            <a:r>
              <a:rPr lang="ko-KR" altLang="en-US" baseline="0" dirty="0"/>
              <a:t>사진에서 어울리는 색상 자동추출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SNOW , SNAPCHAT : </a:t>
            </a:r>
            <a:r>
              <a:rPr lang="ko-KR" altLang="en-US" baseline="0" dirty="0"/>
              <a:t>얼굴을 인식해 다양한 효과를 사진찍기 전에 적용가능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ADOBE PHOTOSHOP : </a:t>
            </a:r>
            <a:r>
              <a:rPr lang="ko-KR" altLang="en-US" dirty="0"/>
              <a:t>총체적인 영상처리 기능을 담고 있는 컴퓨터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비슷한 어플인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포토원더는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앱을 다운 받을 때 필요한 추가 권한으로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,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통화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발신 전화를 가로채기 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현재위치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대략적인 위치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내 개인정보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네트워크 통신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: Wi-fi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연결 상태를 변경합니다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 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모든 인터넷 기능을 사용할 수 있습니다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3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1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6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DA5E-4099-4A3D-BC1B-90C181D1F0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4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D40B2C8C-0472-48E6-A857-5DD52F35463A}" type="datetimeFigureOut">
              <a:rPr lang="ko-KR" altLang="en-US" smtClean="0"/>
              <a:pPr/>
              <a:t>2017-01-03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AB9D695B-AFBF-4ACE-A4E2-5CA081BA8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3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명조" pitchFamily="18" charset="-127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025964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rPr>
              <a:t>The 592</a:t>
            </a:r>
            <a:endParaRPr lang="ko-KR" altLang="en-US" sz="4000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75857" y="2792487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1" y="415364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2013154015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오한나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전소영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2013154030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이혜인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75857" y="285112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6093" y="2934930"/>
            <a:ext cx="4522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영상처리를 이용한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피부톤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판별과 사진 편집 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6956" y="3206093"/>
            <a:ext cx="5240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Personal Color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rPr>
              <a:t>&amp; Photo Edit Application using Image Processing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5"/>
    </mc:Choice>
    <mc:Fallback xmlns="">
      <p:transition spd="slow" advTm="101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66495" y="2425729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27261" y="2773233"/>
              <a:ext cx="1218622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604074" y="2415657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4727261" y="2915183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피부톤체크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4502" y="21967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2095725" y="1699894"/>
            <a:ext cx="1327689" cy="1309033"/>
            <a:chOff x="1115840" y="3348667"/>
            <a:chExt cx="1529764" cy="1453049"/>
          </a:xfrm>
        </p:grpSpPr>
        <p:sp>
          <p:nvSpPr>
            <p:cNvPr id="75" name="타원 7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394528" y="3693531"/>
            <a:ext cx="76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선택지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099256" y="3210226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69" name="직선 연결선 68"/>
          <p:cNvCxnSpPr>
            <a:cxnSpLocks/>
          </p:cNvCxnSpPr>
          <p:nvPr/>
        </p:nvCxnSpPr>
        <p:spPr>
          <a:xfrm flipV="1">
            <a:off x="191205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cxnSpLocks/>
          </p:cNvCxnSpPr>
          <p:nvPr/>
        </p:nvCxnSpPr>
        <p:spPr>
          <a:xfrm flipV="1">
            <a:off x="1719356" y="3121647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50000"/>
                  </a:schemeClr>
                </a:gs>
                <a:gs pos="0">
                  <a:schemeClr val="accent6">
                    <a:lumMod val="40000"/>
                    <a:lumOff val="6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cxnSpLocks/>
          </p:cNvCxnSpPr>
          <p:nvPr/>
        </p:nvCxnSpPr>
        <p:spPr>
          <a:xfrm flipV="1">
            <a:off x="1920901" y="2196754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cxnSpLocks/>
          </p:cNvCxnSpPr>
          <p:nvPr/>
        </p:nvCxnSpPr>
        <p:spPr>
          <a:xfrm flipV="1">
            <a:off x="1905317" y="4015643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cxnSpLocks/>
          </p:cNvCxnSpPr>
          <p:nvPr/>
        </p:nvCxnSpPr>
        <p:spPr>
          <a:xfrm flipV="1">
            <a:off x="4401589" y="2188365"/>
            <a:ext cx="0" cy="1835331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F66CC"/>
                </a:gs>
                <a:gs pos="54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 flipV="1">
            <a:off x="3423505" y="2196754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cxnSpLocks/>
          </p:cNvCxnSpPr>
          <p:nvPr/>
        </p:nvCxnSpPr>
        <p:spPr>
          <a:xfrm flipV="1">
            <a:off x="4411371" y="3107210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cxnSpLocks/>
          </p:cNvCxnSpPr>
          <p:nvPr/>
        </p:nvCxnSpPr>
        <p:spPr>
          <a:xfrm flipV="1">
            <a:off x="3423505" y="4015641"/>
            <a:ext cx="986473" cy="2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2239" y="1687065"/>
            <a:ext cx="1020323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Iris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skin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hair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 flipV="1">
            <a:off x="5940780" y="3092849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6142500" y="2417656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255934" y="2843682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설명</a:t>
            </a:r>
          </a:p>
        </p:txBody>
      </p:sp>
      <p:cxnSp>
        <p:nvCxnSpPr>
          <p:cNvPr id="135" name="직선 연결선 134"/>
          <p:cNvCxnSpPr>
            <a:cxnSpLocks/>
          </p:cNvCxnSpPr>
          <p:nvPr/>
        </p:nvCxnSpPr>
        <p:spPr>
          <a:xfrm flipV="1">
            <a:off x="7479206" y="3094848"/>
            <a:ext cx="192703" cy="1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7684604" y="2405877"/>
            <a:ext cx="1327689" cy="1309033"/>
            <a:chOff x="1115840" y="3348667"/>
            <a:chExt cx="1529764" cy="1453049"/>
          </a:xfrm>
        </p:grpSpPr>
        <p:sp>
          <p:nvSpPr>
            <p:cNvPr id="140" name="타원 139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7808579" y="278885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스타일링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화장품 추천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6824" y="4070128"/>
            <a:ext cx="1520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Database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Server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4" name="직선 연결선 93"/>
          <p:cNvCxnSpPr>
            <a:cxnSpLocks/>
          </p:cNvCxnSpPr>
          <p:nvPr/>
        </p:nvCxnSpPr>
        <p:spPr>
          <a:xfrm>
            <a:off x="5287156" y="3714097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50812" y="1102831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97" name="직선 연결선 96"/>
          <p:cNvCxnSpPr>
            <a:cxnSpLocks/>
          </p:cNvCxnSpPr>
          <p:nvPr/>
        </p:nvCxnSpPr>
        <p:spPr>
          <a:xfrm>
            <a:off x="2800072" y="1409915"/>
            <a:ext cx="0" cy="345818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81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20675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시스템 구성도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" name="AutoShape 6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8" descr="camera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1400795" y="1068913"/>
            <a:ext cx="6264696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Album, gallery, image, images, photo, photos, pictures, portfolio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0" y="1823674"/>
            <a:ext cx="997737" cy="9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amera, capture, device, image, outline, photo, photography, picture, strok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0" y="809390"/>
            <a:ext cx="977499" cy="9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710382" y="1586834"/>
            <a:ext cx="19390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Detection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3105164" y="2704299"/>
            <a:ext cx="4470044" cy="9186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1549035"/>
            <a:ext cx="2448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3862437" y="1823674"/>
            <a:ext cx="531763" cy="59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25460" y="1816278"/>
            <a:ext cx="6996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4819" y="2408674"/>
            <a:ext cx="160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Photo Edit System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6367" y="2735747"/>
            <a:ext cx="18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Face Analysis System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>
            <a:off x="2510681" y="2155729"/>
            <a:ext cx="237877" cy="806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4650412" y="3110061"/>
            <a:ext cx="2448272" cy="1966767"/>
            <a:chOff x="2818641" y="3178211"/>
            <a:chExt cx="2448272" cy="1966767"/>
          </a:xfrm>
        </p:grpSpPr>
        <p:sp>
          <p:nvSpPr>
            <p:cNvPr id="45" name="TextBox 44"/>
            <p:cNvSpPr txBox="1"/>
            <p:nvPr/>
          </p:nvSpPr>
          <p:spPr>
            <a:xfrm>
              <a:off x="3015174" y="3367271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Analysis hair &amp;</a:t>
              </a:r>
            </a:p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iris &amp; skin color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5174" y="4237846"/>
              <a:ext cx="204213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Recommended</a:t>
              </a:r>
              <a:b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Styling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2818641" y="3178211"/>
              <a:ext cx="2448272" cy="19667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123728" y="3348254"/>
            <a:ext cx="1734158" cy="1490379"/>
            <a:chOff x="5358122" y="3178211"/>
            <a:chExt cx="1734158" cy="1490379"/>
          </a:xfrm>
        </p:grpSpPr>
        <p:sp>
          <p:nvSpPr>
            <p:cNvPr id="62" name="사각형: 둥근 모서리 61"/>
            <p:cNvSpPr/>
            <p:nvPr/>
          </p:nvSpPr>
          <p:spPr>
            <a:xfrm>
              <a:off x="5358122" y="3178211"/>
              <a:ext cx="1734158" cy="14903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자기 디스크 63"/>
            <p:cNvSpPr/>
            <p:nvPr/>
          </p:nvSpPr>
          <p:spPr>
            <a:xfrm>
              <a:off x="5636998" y="3765340"/>
              <a:ext cx="1176405" cy="72008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99076" y="3239530"/>
              <a:ext cx="165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DataBase</a:t>
              </a:r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Server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4003772" y="3952687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 flipH="1">
            <a:off x="4003772" y="4314440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52320" y="1204204"/>
            <a:ext cx="15261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Edited Image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75" name="직선 화살표 연결선 74"/>
          <p:cNvCxnSpPr>
            <a:cxnSpLocks/>
          </p:cNvCxnSpPr>
          <p:nvPr/>
        </p:nvCxnSpPr>
        <p:spPr>
          <a:xfrm flipV="1">
            <a:off x="7176387" y="1688007"/>
            <a:ext cx="404997" cy="331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18765" y="3556109"/>
            <a:ext cx="13501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Output of diagnosis of personal color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18765" y="4695593"/>
            <a:ext cx="137535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Recommended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Styling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3122" y="4233928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&amp;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82" name="직선 화살표 연결선 81"/>
          <p:cNvCxnSpPr>
            <a:cxnSpLocks/>
          </p:cNvCxnSpPr>
          <p:nvPr/>
        </p:nvCxnSpPr>
        <p:spPr>
          <a:xfrm flipV="1">
            <a:off x="7224548" y="4459869"/>
            <a:ext cx="670362" cy="4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4"/>
    </mc:Choice>
    <mc:Fallback xmlns="">
      <p:transition spd="slow" advTm="426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개발환경 및 개발방법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9"/>
          <a:stretch/>
        </p:blipFill>
        <p:spPr>
          <a:xfrm>
            <a:off x="2231740" y="885428"/>
            <a:ext cx="468052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607908" y="1878141"/>
            <a:ext cx="16711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Open CV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32240" y="1879289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Higher than 4.4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android 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6137" y="4081636"/>
            <a:ext cx="31232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Face Detection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6554" y="4081636"/>
            <a:ext cx="32161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rPr>
              <a:t>Algorithms of Color Extraction</a:t>
            </a:r>
          </a:p>
          <a:p>
            <a:pPr algn="ctr"/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Use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YCbCr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Color Model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5"/>
    </mc:Choice>
    <mc:Fallback xmlns="">
      <p:transition spd="slow" advTm="187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업무분담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26170"/>
              </p:ext>
            </p:extLst>
          </p:nvPr>
        </p:nvGraphicFramePr>
        <p:xfrm>
          <a:off x="1115616" y="1633364"/>
          <a:ext cx="6912769" cy="3024336"/>
        </p:xfrm>
        <a:graphic>
          <a:graphicData uri="http://schemas.openxmlformats.org/drawingml/2006/table">
            <a:tbl>
              <a:tblPr/>
              <a:tblGrid>
                <a:gridCol w="1913908">
                  <a:extLst>
                    <a:ext uri="{9D8B030D-6E8A-4147-A177-3AD203B41FA5}">
                      <a16:colId xmlns:a16="http://schemas.microsoft.com/office/drawing/2014/main" val="222245449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691191402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1774275278"/>
                    </a:ext>
                  </a:extLst>
                </a:gridCol>
                <a:gridCol w="1666287">
                  <a:extLst>
                    <a:ext uri="{9D8B030D-6E8A-4147-A177-3AD203B41FA5}">
                      <a16:colId xmlns:a16="http://schemas.microsoft.com/office/drawing/2014/main" val="3897797182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오한나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전소영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이혜인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258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수집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기존 사례 및 참고자료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퍼스널 컬러에 대한 전반적인 이론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포토샵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어플에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들어가는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05159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 및 구현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사진 편집에 들어가는 스마트 영상처리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입력 영상 판별 및 처리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얼굴 인식 알고리즘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618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테스트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유지보수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"/>
    </mc:Choice>
    <mc:Fallback xmlns="">
      <p:transition spd="slow" advTm="37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졸업연구 수행일정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51800"/>
              </p:ext>
            </p:extLst>
          </p:nvPr>
        </p:nvGraphicFramePr>
        <p:xfrm>
          <a:off x="539553" y="937779"/>
          <a:ext cx="8064895" cy="4482434"/>
        </p:xfrm>
        <a:graphic>
          <a:graphicData uri="http://schemas.openxmlformats.org/drawingml/2006/table">
            <a:tbl>
              <a:tblPr/>
              <a:tblGrid>
                <a:gridCol w="1782566">
                  <a:extLst>
                    <a:ext uri="{9D8B030D-6E8A-4147-A177-3AD203B41FA5}">
                      <a16:colId xmlns:a16="http://schemas.microsoft.com/office/drawing/2014/main" val="3969968091"/>
                    </a:ext>
                  </a:extLst>
                </a:gridCol>
                <a:gridCol w="1931114">
                  <a:extLst>
                    <a:ext uri="{9D8B030D-6E8A-4147-A177-3AD203B41FA5}">
                      <a16:colId xmlns:a16="http://schemas.microsoft.com/office/drawing/2014/main" val="3711168253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73807587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9116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953655470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5266236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351675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827713158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387111196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56749255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4201581589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1241890064"/>
                    </a:ext>
                  </a:extLst>
                </a:gridCol>
                <a:gridCol w="395565">
                  <a:extLst>
                    <a:ext uri="{9D8B030D-6E8A-4147-A177-3AD203B41FA5}">
                      <a16:colId xmlns:a16="http://schemas.microsoft.com/office/drawing/2014/main" val="207697208"/>
                    </a:ext>
                  </a:extLst>
                </a:gridCol>
              </a:tblGrid>
              <a:tr h="32319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추천사항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88728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정의 및 분석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2473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▶요구사항 명세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978297"/>
                  </a:ext>
                </a:extLst>
              </a:tr>
              <a:tr h="313066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91679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▶상세설계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87060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▶코딩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52856"/>
                  </a:ext>
                </a:extLst>
              </a:tr>
              <a:tr h="313066"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시험 및 데모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유니트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639551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▶시스템 통합시험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82487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완전성 보강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22114"/>
                  </a:ext>
                </a:extLst>
              </a:tr>
              <a:tr h="32319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중간보고서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39116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98449"/>
                  </a:ext>
                </a:extLst>
              </a:tr>
              <a:tr h="313066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▶산업기술대전 참가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577521"/>
                  </a:ext>
                </a:extLst>
              </a:tr>
              <a:tr h="392314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졸업작품 최종 보고서 작업 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▶졸업작품 최종보고서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07858"/>
                  </a:ext>
                </a:extLst>
              </a:tr>
              <a:tr h="31306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10" panose="020B0600000101010101" charset="-127"/>
                        <a:ea typeface="-윤고딕310" panose="020B0600000101010101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▶CD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패키징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57035" marR="57035" marT="28517" marB="285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6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3"/>
    </mc:Choice>
    <mc:Fallback xmlns="">
      <p:transition spd="slow" advTm="18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필요기술 및 참고문헌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411238"/>
            <a:ext cx="75608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안드로이드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프로그래밍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그림으로 쉽게 설명하는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Android Studio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프로그램의 핵심 개념과 전반적인 기능에 대한 이해 및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C++ API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OpenCV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프로그래밍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기본 클래스를 이용한 그래픽 영상파일 입출력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공간영역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필터링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영상특징 검출 등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Haar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Cascade Algorithms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개발에 대한 전반적인 코드 학습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특허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 컬러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매칭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 시스템 및 방법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얼굴이미지에서 컬러 데이터를 추출하고 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여름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겨울 고유의 색과 접목하여 최적의 퍼스널컬러를 매칭하는 시스템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2"/>
    </mc:Choice>
    <mc:Fallback xmlns="">
      <p:transition spd="slow" advTm="157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425452"/>
            <a:ext cx="273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522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8367" y="516067"/>
            <a:ext cx="978153" cy="745618"/>
            <a:chOff x="4097680" y="693863"/>
            <a:chExt cx="978153" cy="745618"/>
          </a:xfrm>
        </p:grpSpPr>
        <p:sp>
          <p:nvSpPr>
            <p:cNvPr id="3" name="TextBox 2"/>
            <p:cNvSpPr txBox="1"/>
            <p:nvPr/>
          </p:nvSpPr>
          <p:spPr>
            <a:xfrm>
              <a:off x="4310879" y="693863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  <a:cs typeface="조선일보명조" panose="02030304000000000000" pitchFamily="18" charset="-127"/>
                </a:rPr>
                <a:t>The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97680" y="854706"/>
              <a:ext cx="9781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  <a:cs typeface="조선일보명조" pitchFamily="18" charset="-127"/>
                </a:rPr>
                <a:t>592</a:t>
              </a:r>
              <a:endParaRPr lang="ko-KR" altLang="en-US" sz="3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조선일보명조" pitchFamily="18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043223" y="1271373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1016" y="1524411"/>
            <a:ext cx="19207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졸업연구 개요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관련 연구 및 사례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수행 시나리오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시스템 구성도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개발 환경 및 개발 방법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업무 분담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졸업 연구 수행 일정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itchFamily="18" charset="-127"/>
              </a:rPr>
              <a:t>필요기술 및 참고문헌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  <a:cs typeface="조선일보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3223" y="5032176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043223" y="1330011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43223" y="5030285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043223" y="5089748"/>
            <a:ext cx="2736304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spd="slow" advTm="27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1216" y="2430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졸업연구개요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057300"/>
            <a:ext cx="8424936" cy="220060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연구개발배경</a:t>
            </a:r>
            <a:endParaRPr lang="en-US" altLang="ko-KR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복합적 사진 편집을 한번에 할 수 있는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Beauty All-In-One </a:t>
            </a:r>
            <a:r>
              <a:rPr lang="ko-KR" altLang="en-US" sz="16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앱의</a:t>
            </a: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부재</a:t>
            </a:r>
            <a:b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현재 어플리케이션 시장에는 사진을 보정하기 위해 색조의 수정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픽셀 유동화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레이어 이용과 같은</a:t>
            </a:r>
            <a:b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포토샵의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기능을 포함한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ALL-IN-ONE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앱이 존재하지 않음</a:t>
            </a:r>
            <a:b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여러 어플을 다운받거나 컴퓨터의 프로그램을 이용해야 하는 불편함이 있음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톤 측정 가격의 부담</a:t>
            </a:r>
            <a:b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퍼스널 컬러를 전문가에게 확인하는 데에 적게는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만원부터 많게는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10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만원이 넘는 돈을 지불하고</a:t>
            </a:r>
            <a:b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피부톤을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체크 받아야 하는 가격의 부담이 있음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3500964"/>
            <a:ext cx="8424936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연구개발목표</a:t>
            </a:r>
            <a:endParaRPr lang="en-US" altLang="ko-KR" sz="2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사진 촬영 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다른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어플이나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컴퓨터로 파일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전송없이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한번에 사진 편집 가능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피부톤을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체크하고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Personal Color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파악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피부톤에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따른 색조 화장품 및 스타일링 추천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2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관련연구 및 사례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0049" y="1873476"/>
            <a:ext cx="198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PHOTO WONDER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픽셀 유동화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스마트 뷰티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얼굴인식을 통해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  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자동적인 편집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rPr>
              <a:t>조정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4562" y="3996261"/>
            <a:ext cx="2300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ADOBE PHOTOSHOP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총체적인 영상처리 기능을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담고 있는 프로그램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304" y="1407272"/>
            <a:ext cx="2193833" cy="3898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0919" y="1411718"/>
            <a:ext cx="2193833" cy="3894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688" y="88184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사진편집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9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98"/>
    </mc:Choice>
    <mc:Fallback xmlns="">
      <p:transition spd="slow" advTm="171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관련연구 및 사례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0049" y="1873476"/>
            <a:ext cx="127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SNOW CAM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218" y="1873476"/>
            <a:ext cx="130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SNAP CHAT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/>
          <a:srcRect l="5434" t="5391" r="5311" b="5391"/>
          <a:stretch/>
        </p:blipFill>
        <p:spPr>
          <a:xfrm>
            <a:off x="746304" y="1407272"/>
            <a:ext cx="2193834" cy="3898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0919" y="1411718"/>
            <a:ext cx="2193833" cy="389405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636410" y="2953596"/>
            <a:ext cx="3955098" cy="830997"/>
            <a:chOff x="2732385" y="2772918"/>
            <a:chExt cx="3955098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3367638" y="2896030"/>
              <a:ext cx="2670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얼굴을 인식해 다양한 효과를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사진찍기 전에 적용가능한 앱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2385" y="277291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“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7264" y="277291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”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45236" y="1827346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&amp;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688" y="881840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얼굴인식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0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4"/>
    </mc:Choice>
    <mc:Fallback xmlns="">
      <p:transition spd="slow" advTm="178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관련연구 및 사례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0049" y="1873476"/>
            <a:ext cx="1587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MATCH COLOR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7808" y="2212030"/>
            <a:ext cx="108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PANTONE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36410" y="2953596"/>
            <a:ext cx="3955098" cy="830997"/>
            <a:chOff x="2732385" y="2772918"/>
            <a:chExt cx="3955098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3359624" y="2896030"/>
              <a:ext cx="26869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Personal Color</a:t>
              </a: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를 찾아주고</a:t>
              </a:r>
              <a:b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</a:b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어울리는 색상 추출해주는 앱</a:t>
              </a:r>
              <a:endPara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2385" y="277291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“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7264" y="277291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20" pitchFamily="18" charset="-127"/>
                  <a:ea typeface="-윤고딕320" pitchFamily="18" charset="-127"/>
                </a:rPr>
                <a:t>”</a:t>
              </a:r>
              <a:endPara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6257" y="1484314"/>
            <a:ext cx="2183156" cy="374441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46304" y="1407272"/>
            <a:ext cx="2193834" cy="3898500"/>
            <a:chOff x="746304" y="1239168"/>
            <a:chExt cx="2193834" cy="3898500"/>
          </a:xfrm>
        </p:grpSpPr>
        <p:grpSp>
          <p:nvGrpSpPr>
            <p:cNvPr id="7" name="그룹 6"/>
            <p:cNvGrpSpPr/>
            <p:nvPr/>
          </p:nvGrpSpPr>
          <p:grpSpPr>
            <a:xfrm>
              <a:off x="746304" y="1239168"/>
              <a:ext cx="2193834" cy="3898500"/>
              <a:chOff x="746304" y="1239168"/>
              <a:chExt cx="2193834" cy="38985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5434" t="5391" r="5311" b="5391"/>
              <a:stretch/>
            </p:blipFill>
            <p:spPr>
              <a:xfrm>
                <a:off x="746304" y="1239168"/>
                <a:ext cx="2193834" cy="3898500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043608" y="2209428"/>
                <a:ext cx="1592802" cy="2016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595" y="2425452"/>
              <a:ext cx="1535822" cy="1290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4554482" y="2150474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&amp;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4688" y="881840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퍼스널컬러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6"/>
    </mc:Choice>
    <mc:Fallback xmlns="">
      <p:transition spd="slow" advTm="84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직선 연결선 141"/>
          <p:cNvCxnSpPr/>
          <p:nvPr/>
        </p:nvCxnSpPr>
        <p:spPr>
          <a:xfrm>
            <a:off x="1874884" y="2974877"/>
            <a:ext cx="5414292" cy="0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75000"/>
                  </a:schemeClr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739532" y="1070323"/>
            <a:ext cx="1659240" cy="1580891"/>
            <a:chOff x="336888" y="1029245"/>
            <a:chExt cx="1853416" cy="1756247"/>
          </a:xfrm>
        </p:grpSpPr>
        <p:sp>
          <p:nvSpPr>
            <p:cNvPr id="48" name="타원 47"/>
            <p:cNvSpPr/>
            <p:nvPr/>
          </p:nvSpPr>
          <p:spPr>
            <a:xfrm>
              <a:off x="434293" y="1201316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84075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451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02091" y="1029245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83131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539552" y="1135743"/>
              <a:ext cx="1584176" cy="158417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228" y="1070170"/>
              <a:ext cx="1584176" cy="15841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88" y="1621742"/>
              <a:ext cx="1853416" cy="718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Application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실행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174578" y="3471082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593850" y="3452930"/>
            <a:ext cx="1453206" cy="1402642"/>
            <a:chOff x="1019587" y="2306233"/>
            <a:chExt cx="1628895" cy="1567244"/>
          </a:xfrm>
        </p:grpSpPr>
        <p:sp>
          <p:nvSpPr>
            <p:cNvPr id="74" name="타원 7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15234" y="2780495"/>
              <a:ext cx="1250634" cy="72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Personal</a:t>
              </a:r>
              <a:b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Color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876378" y="3462996"/>
            <a:ext cx="1453206" cy="1402642"/>
            <a:chOff x="1019587" y="2306233"/>
            <a:chExt cx="1628895" cy="1567244"/>
          </a:xfrm>
        </p:grpSpPr>
        <p:sp>
          <p:nvSpPr>
            <p:cNvPr id="114" name="타원 113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50649" y="2306233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15234" y="2892977"/>
              <a:ext cx="1250634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 편집</a:t>
              </a:r>
            </a:p>
          </p:txBody>
        </p:sp>
      </p:grpSp>
      <p:cxnSp>
        <p:nvCxnSpPr>
          <p:cNvPr id="139" name="직선 연결선 138"/>
          <p:cNvCxnSpPr/>
          <p:nvPr/>
        </p:nvCxnSpPr>
        <p:spPr>
          <a:xfrm flipV="1">
            <a:off x="7299915" y="2971453"/>
            <a:ext cx="0" cy="507093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1880014" y="2981516"/>
            <a:ext cx="0" cy="507093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cxnSpLocks/>
          </p:cNvCxnSpPr>
          <p:nvPr/>
        </p:nvCxnSpPr>
        <p:spPr>
          <a:xfrm flipV="1">
            <a:off x="4572000" y="2586344"/>
            <a:ext cx="0" cy="887539"/>
          </a:xfrm>
          <a:prstGeom prst="line">
            <a:avLst/>
          </a:prstGeom>
          <a:ln w="28575">
            <a:gradFill>
              <a:gsLst>
                <a:gs pos="74000">
                  <a:schemeClr val="bg1">
                    <a:lumMod val="75000"/>
                  </a:schemeClr>
                </a:gs>
                <a:gs pos="33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99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직선 연결선 149"/>
          <p:cNvCxnSpPr/>
          <p:nvPr/>
        </p:nvCxnSpPr>
        <p:spPr>
          <a:xfrm flipV="1">
            <a:off x="6453242" y="2971453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EF629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570404" y="2974428"/>
            <a:ext cx="0" cy="507093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cxnSpLocks/>
          </p:cNvCxnSpPr>
          <p:nvPr/>
        </p:nvCxnSpPr>
        <p:spPr>
          <a:xfrm flipV="1">
            <a:off x="4572000" y="2586345"/>
            <a:ext cx="0" cy="392889"/>
          </a:xfrm>
          <a:prstGeom prst="line">
            <a:avLst/>
          </a:prstGeom>
          <a:ln w="28575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40294" y="1273324"/>
            <a:ext cx="1453206" cy="1402641"/>
            <a:chOff x="1019587" y="2306234"/>
            <a:chExt cx="1628895" cy="1567243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4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1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81081" y="2895514"/>
              <a:ext cx="1087215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카메라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98878" y="3929271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일반촬영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08779" y="3828649"/>
            <a:ext cx="839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Mode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838743" y="3444734"/>
            <a:ext cx="1327689" cy="1309033"/>
            <a:chOff x="1115840" y="3348667"/>
            <a:chExt cx="1529764" cy="1453049"/>
          </a:xfrm>
        </p:grpSpPr>
        <p:sp>
          <p:nvSpPr>
            <p:cNvPr id="123" name="타원 122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8412" y="3380707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877562" y="3444031"/>
            <a:ext cx="1327689" cy="1309033"/>
            <a:chOff x="1115840" y="3348667"/>
            <a:chExt cx="1529764" cy="1453049"/>
          </a:xfrm>
        </p:grpSpPr>
        <p:sp>
          <p:nvSpPr>
            <p:cNvPr id="135" name="타원 13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1198412" y="339028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07350" y="4925987"/>
            <a:ext cx="15841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55776" y="2971298"/>
            <a:ext cx="3888432" cy="7936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091" y="3936472"/>
            <a:ext cx="887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Camera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1472713" y="4090361"/>
            <a:ext cx="438695" cy="693"/>
          </a:xfrm>
          <a:prstGeom prst="line">
            <a:avLst/>
          </a:prstGeom>
          <a:ln w="28575">
            <a:gradFill>
              <a:gsLst>
                <a:gs pos="100000">
                  <a:srgbClr val="FF66CC"/>
                </a:gs>
                <a:gs pos="0">
                  <a:srgbClr val="FF66CC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41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4572000" y="2275796"/>
            <a:ext cx="0" cy="781132"/>
          </a:xfrm>
          <a:prstGeom prst="line">
            <a:avLst/>
          </a:prstGeom>
          <a:ln w="28575">
            <a:gradFill>
              <a:gsLst>
                <a:gs pos="0">
                  <a:srgbClr val="FF66CC"/>
                </a:gs>
                <a:gs pos="55000">
                  <a:srgbClr val="FCD0AC"/>
                </a:gs>
                <a:gs pos="77000">
                  <a:srgbClr val="FDE0C8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0546" y="769268"/>
            <a:ext cx="842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1216" y="24305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5123"/>
                </a:solidFill>
                <a:latin typeface="-윤고딕360" pitchFamily="18" charset="-127"/>
                <a:ea typeface="-윤고딕360" pitchFamily="18" charset="-127"/>
              </a:rPr>
              <a:t>수행 시나리오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29334" y="954386"/>
            <a:ext cx="1453206" cy="1402642"/>
            <a:chOff x="1019587" y="2306233"/>
            <a:chExt cx="1628895" cy="1567244"/>
          </a:xfrm>
        </p:grpSpPr>
        <p:sp>
          <p:nvSpPr>
            <p:cNvPr id="59" name="타원 58"/>
            <p:cNvSpPr/>
            <p:nvPr/>
          </p:nvSpPr>
          <p:spPr>
            <a:xfrm>
              <a:off x="1115616" y="2425452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1198599" y="233468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103263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41641" y="247083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050649" y="2306233"/>
              <a:ext cx="1440161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08322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148685" y="2343150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19587" y="2453905"/>
              <a:ext cx="1440160" cy="1402642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1037603" y="2380069"/>
              <a:ext cx="1440160" cy="140264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41126" y="2875053"/>
              <a:ext cx="1164068" cy="412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사진편집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574274" y="2915574"/>
            <a:ext cx="1327689" cy="1309033"/>
            <a:chOff x="1115840" y="3348667"/>
            <a:chExt cx="1529764" cy="1453049"/>
          </a:xfrm>
        </p:grpSpPr>
        <p:sp>
          <p:nvSpPr>
            <p:cNvPr id="101" name="타원 100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837625" y="3428476"/>
            <a:ext cx="839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Beauty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9921" y="4371597"/>
            <a:ext cx="1872208" cy="4924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원클릭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 뷰티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 flipV="1">
            <a:off x="1848312" y="2697454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cxnSpLocks/>
          </p:cNvCxnSpPr>
          <p:nvPr/>
        </p:nvCxnSpPr>
        <p:spPr>
          <a:xfrm flipV="1">
            <a:off x="1835696" y="2698805"/>
            <a:ext cx="5443948" cy="3455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53000">
                  <a:schemeClr val="accent6">
                    <a:lumMod val="40000"/>
                    <a:lumOff val="60000"/>
                  </a:schemeClr>
                </a:gs>
                <a:gs pos="100000">
                  <a:srgbClr val="EF629F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67558" y="3304422"/>
            <a:ext cx="74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MASK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MODE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155700" y="2931616"/>
            <a:ext cx="1327689" cy="1309033"/>
            <a:chOff x="1115840" y="3348667"/>
            <a:chExt cx="1529764" cy="1453049"/>
          </a:xfrm>
        </p:grpSpPr>
        <p:sp>
          <p:nvSpPr>
            <p:cNvPr id="75" name="타원 74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44362" y="4412640"/>
            <a:ext cx="1872208" cy="6771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레이어 추가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/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제거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앨범에서 가져오기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사진 찍기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71394" y="3370409"/>
            <a:ext cx="101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rPr>
              <a:t>Calibrate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891773" y="2903882"/>
            <a:ext cx="1327689" cy="1309033"/>
            <a:chOff x="1115840" y="3348667"/>
            <a:chExt cx="1529764" cy="1453049"/>
          </a:xfrm>
        </p:grpSpPr>
        <p:sp>
          <p:nvSpPr>
            <p:cNvPr id="116" name="타원 115"/>
            <p:cNvSpPr/>
            <p:nvPr/>
          </p:nvSpPr>
          <p:spPr>
            <a:xfrm>
              <a:off x="1288241" y="3430090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66919" y="3352141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230953" y="3348667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98413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98413" y="3361556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286928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286928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35692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224207" y="3505572"/>
              <a:ext cx="1357363" cy="1296144"/>
            </a:xfrm>
            <a:prstGeom prst="ellipse">
              <a:avLst/>
            </a:prstGeom>
            <a:noFill/>
            <a:ln>
              <a:solidFill>
                <a:srgbClr val="FF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1224207" y="3433564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1115840" y="3442979"/>
              <a:ext cx="1357363" cy="1296144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638751" y="4326529"/>
            <a:ext cx="1872208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Smart Beauty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Image Processing</a:t>
            </a:r>
            <a:b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눈 확대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갸름하게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20" pitchFamily="18" charset="-127"/>
              <a:ea typeface="-윤고딕32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미백효과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</a:b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20" pitchFamily="18" charset="-127"/>
                <a:ea typeface="-윤고딕320" pitchFamily="18" charset="-127"/>
              </a:rPr>
              <a:t>잡티제거</a:t>
            </a:r>
          </a:p>
        </p:txBody>
      </p:sp>
      <p:cxnSp>
        <p:nvCxnSpPr>
          <p:cNvPr id="154" name="직선 연결선 153"/>
          <p:cNvCxnSpPr>
            <a:cxnSpLocks/>
          </p:cNvCxnSpPr>
          <p:nvPr/>
        </p:nvCxnSpPr>
        <p:spPr>
          <a:xfrm flipV="1">
            <a:off x="7279644" y="2688985"/>
            <a:ext cx="0" cy="218120"/>
          </a:xfrm>
          <a:prstGeom prst="line">
            <a:avLst/>
          </a:prstGeom>
          <a:ln w="28575">
            <a:gradFill>
              <a:gsLst>
                <a:gs pos="0">
                  <a:srgbClr val="EF629F"/>
                </a:gs>
                <a:gs pos="100000">
                  <a:srgbClr val="F27AA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37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1"/>
    </mc:Choice>
    <mc:Fallback xmlns="">
      <p:transition spd="slow" advTm="2986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n>
              <a:solidFill>
                <a:schemeClr val="accent1">
                  <a:alpha val="0"/>
                </a:schemeClr>
              </a:solidFill>
            </a:ln>
            <a:latin typeface="-윤고딕320" pitchFamily="18" charset="-127"/>
            <a:ea typeface="-윤고딕32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799</Words>
  <Application>Microsoft Office PowerPoint</Application>
  <PresentationFormat>화면 슬라이드 쇼(16:10)</PresentationFormat>
  <Paragraphs>233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-윤고딕360</vt:lpstr>
      <vt:lpstr>-윤고딕340</vt:lpstr>
      <vt:lpstr>-윤고딕310</vt:lpstr>
      <vt:lpstr>나눔명조</vt:lpstr>
      <vt:lpstr>조선일보명조</vt:lpstr>
      <vt:lpstr>-윤고딕320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Ace</dc:creator>
  <cp:lastModifiedBy>hanna</cp:lastModifiedBy>
  <cp:revision>223</cp:revision>
  <dcterms:created xsi:type="dcterms:W3CDTF">2016-06-10T14:56:59Z</dcterms:created>
  <dcterms:modified xsi:type="dcterms:W3CDTF">2017-01-03T02:20:24Z</dcterms:modified>
</cp:coreProperties>
</file>