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8" r:id="rId5"/>
    <p:sldId id="269" r:id="rId6"/>
    <p:sldId id="270" r:id="rId7"/>
    <p:sldId id="271" r:id="rId8"/>
    <p:sldId id="272" r:id="rId9"/>
    <p:sldId id="283" r:id="rId10"/>
    <p:sldId id="277" r:id="rId11"/>
    <p:sldId id="278" r:id="rId12"/>
    <p:sldId id="281" r:id="rId13"/>
    <p:sldId id="280" r:id="rId14"/>
    <p:sldId id="282" r:id="rId15"/>
    <p:sldId id="276" r:id="rId16"/>
    <p:sldId id="279" r:id="rId17"/>
    <p:sldId id="267" r:id="rId18"/>
  </p:sldIdLst>
  <p:sldSz cx="9144000" cy="5143500" type="screen16x9"/>
  <p:notesSz cx="6858000" cy="9144000"/>
  <p:embeddedFontLst>
    <p:embeddedFont>
      <p:font typeface="메이플스토리" panose="020B0600000101010101" charset="-127"/>
      <p:regular r:id="rId20"/>
      <p:bold r:id="rId21"/>
    </p:embeddedFont>
    <p:embeddedFont>
      <p:font typeface="a가을소풍B" panose="02020600000000000000" pitchFamily="18" charset="-127"/>
      <p:regular r:id="rId22"/>
    </p:embeddedFont>
    <p:embeddedFont>
      <p:font typeface="a하얀구름" panose="02020600000000000000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곽취문" initials="곽" lastIdx="1" clrIdx="0">
    <p:extLst>
      <p:ext uri="{19B8F6BF-5375-455C-9EA6-DF929625EA0E}">
        <p15:presenceInfo xmlns:p15="http://schemas.microsoft.com/office/powerpoint/2012/main" userId="곽취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941" autoAdjust="0"/>
  </p:normalViewPr>
  <p:slideViewPr>
    <p:cSldViewPr showGuides="1">
      <p:cViewPr varScale="1">
        <p:scale>
          <a:sx n="143" d="100"/>
          <a:sy n="143" d="100"/>
        </p:scale>
        <p:origin x="114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0BBF0-08E8-4FA6-9D0E-05F60E8ED4B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4BD6-B8D3-4BEE-BE05-20A92D143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3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7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5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9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6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8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0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2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74BD6-B8D3-4BEE-BE05-20A92D1432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9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7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2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2F6B-08D6-4CEF-AD54-93F34AF15F9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>
            <a:off x="0" y="-1156692"/>
            <a:ext cx="6300192" cy="630019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2465" y="1063774"/>
            <a:ext cx="6579069" cy="30159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a하얀구름" panose="02020600000000000000" pitchFamily="18" charset="-127"/>
                <a:ea typeface="a하얀구름" panose="02020600000000000000" pitchFamily="18" charset="-127"/>
              </a:rPr>
              <a:t>따릉이</a:t>
            </a:r>
            <a:r>
              <a:rPr lang="ko-KR" altLang="en-US" sz="3200" dirty="0">
                <a:solidFill>
                  <a:schemeClr val="tx1"/>
                </a:solidFill>
                <a:latin typeface="a하얀구름" panose="02020600000000000000" pitchFamily="18" charset="-127"/>
                <a:ea typeface="a하얀구름" panose="02020600000000000000" pitchFamily="18" charset="-127"/>
              </a:rPr>
              <a:t> 수요 예측 모델</a:t>
            </a:r>
            <a:endParaRPr lang="en-US" altLang="ko-KR" sz="3200" dirty="0">
              <a:solidFill>
                <a:schemeClr val="tx1"/>
              </a:solidFill>
              <a:latin typeface="a하얀구름" panose="02020600000000000000" pitchFamily="18" charset="-127"/>
              <a:ea typeface="a하얀구름" panose="02020600000000000000" pitchFamily="18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a하얀구름" panose="02020600000000000000" pitchFamily="18" charset="-127"/>
              <a:ea typeface="a하얀구름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얀구름" panose="02020600000000000000" pitchFamily="18" charset="-127"/>
                <a:ea typeface="a하얀구름" panose="02020600000000000000" pitchFamily="18" charset="-127"/>
              </a:rPr>
              <a:t>2013314018 </a:t>
            </a:r>
            <a:r>
              <a:rPr lang="ko-KR" altLang="en-US" sz="1200" dirty="0" err="1">
                <a:solidFill>
                  <a:schemeClr val="tx1"/>
                </a:solidFill>
                <a:latin typeface="a하얀구름" panose="02020600000000000000" pitchFamily="18" charset="-127"/>
                <a:ea typeface="a하얀구름" panose="02020600000000000000" pitchFamily="18" charset="-127"/>
              </a:rPr>
              <a:t>박범근</a:t>
            </a:r>
            <a:r>
              <a:rPr lang="ko-KR" altLang="en-US" sz="1200" dirty="0">
                <a:solidFill>
                  <a:schemeClr val="tx1"/>
                </a:solidFill>
                <a:latin typeface="a하얀구름" panose="02020600000000000000" pitchFamily="18" charset="-127"/>
                <a:ea typeface="a하얀구름" panose="02020600000000000000" pitchFamily="18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a하얀구름" panose="02020600000000000000" pitchFamily="18" charset="-127"/>
              <a:ea typeface="a하얀구름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얀구름" panose="02020600000000000000" pitchFamily="18" charset="-127"/>
                <a:ea typeface="a하얀구름" panose="02020600000000000000" pitchFamily="18" charset="-127"/>
              </a:rPr>
              <a:t>2014316003 </a:t>
            </a:r>
            <a:r>
              <a:rPr lang="ko-KR" altLang="en-US" sz="1200" dirty="0">
                <a:solidFill>
                  <a:schemeClr val="tx1"/>
                </a:solidFill>
                <a:latin typeface="a하얀구름" panose="02020600000000000000" pitchFamily="18" charset="-127"/>
                <a:ea typeface="a하얀구름" panose="02020600000000000000" pitchFamily="18" charset="-127"/>
              </a:rPr>
              <a:t>곽취문</a:t>
            </a:r>
          </a:p>
        </p:txBody>
      </p:sp>
    </p:spTree>
    <p:extLst>
      <p:ext uri="{BB962C8B-B14F-4D97-AF65-F5344CB8AC3E}">
        <p14:creationId xmlns:p14="http://schemas.microsoft.com/office/powerpoint/2010/main" val="265546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B875082-AAB5-4CE1-A1F3-F44DBF42AF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0" y="915602"/>
            <a:ext cx="2693599" cy="39487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모델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442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1-2. 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데이터 통합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전처리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이진분류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)</a:t>
            </a:r>
            <a:endParaRPr lang="ko-KR" altLang="en-US" dirty="0">
              <a:solidFill>
                <a:schemeClr val="accent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50A6F1-CBB5-4D8E-9567-6D990EBF4ED8}"/>
              </a:ext>
            </a:extLst>
          </p:cNvPr>
          <p:cNvCxnSpPr>
            <a:cxnSpLocks/>
          </p:cNvCxnSpPr>
          <p:nvPr/>
        </p:nvCxnSpPr>
        <p:spPr>
          <a:xfrm flipV="1">
            <a:off x="1331640" y="1203598"/>
            <a:ext cx="2376264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BCE87F-AA42-4A67-A1BB-9CAA8D5557A8}"/>
              </a:ext>
            </a:extLst>
          </p:cNvPr>
          <p:cNvSpPr/>
          <p:nvPr/>
        </p:nvSpPr>
        <p:spPr>
          <a:xfrm>
            <a:off x="1169092" y="1851670"/>
            <a:ext cx="360040" cy="72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F7E47-5901-4C64-B039-F40922B388F5}"/>
              </a:ext>
            </a:extLst>
          </p:cNvPr>
          <p:cNvSpPr txBox="1"/>
          <p:nvPr/>
        </p:nvSpPr>
        <p:spPr>
          <a:xfrm>
            <a:off x="3707904" y="1084734"/>
            <a:ext cx="511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Rainfall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=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강수량을 나타낸 것이 아닌 비가 왔는지 오지 않았는지 유무를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0, 1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로 변환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973026-8CA1-4BCB-B19E-31EB90E45976}"/>
              </a:ext>
            </a:extLst>
          </p:cNvPr>
          <p:cNvSpPr/>
          <p:nvPr/>
        </p:nvSpPr>
        <p:spPr>
          <a:xfrm>
            <a:off x="2110941" y="1851670"/>
            <a:ext cx="280107" cy="75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3C2933-B488-4655-BF87-8FC2ED41F528}"/>
              </a:ext>
            </a:extLst>
          </p:cNvPr>
          <p:cNvCxnSpPr>
            <a:cxnSpLocks/>
          </p:cNvCxnSpPr>
          <p:nvPr/>
        </p:nvCxnSpPr>
        <p:spPr>
          <a:xfrm flipV="1">
            <a:off x="2399432" y="1665843"/>
            <a:ext cx="1308472" cy="221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2AE031-8890-4435-8681-948342910BEB}"/>
              </a:ext>
            </a:extLst>
          </p:cNvPr>
          <p:cNvSpPr txBox="1"/>
          <p:nvPr/>
        </p:nvSpPr>
        <p:spPr>
          <a:xfrm>
            <a:off x="3716288" y="154273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Weekend =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주말이면 대여수가 줄어드는 특성을 감안하여 </a:t>
            </a:r>
            <a:endParaRPr lang="en-US" altLang="ko-KR" sz="1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	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주말인 경우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1,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평일인 경우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0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으로 변환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051681-5B2E-4DB8-807F-90D7387DB081}"/>
              </a:ext>
            </a:extLst>
          </p:cNvPr>
          <p:cNvSpPr/>
          <p:nvPr/>
        </p:nvSpPr>
        <p:spPr>
          <a:xfrm>
            <a:off x="2642474" y="1850063"/>
            <a:ext cx="280107" cy="75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1E0999-4719-4A5A-B284-76A0A8B99124}"/>
              </a:ext>
            </a:extLst>
          </p:cNvPr>
          <p:cNvCxnSpPr>
            <a:cxnSpLocks/>
          </p:cNvCxnSpPr>
          <p:nvPr/>
        </p:nvCxnSpPr>
        <p:spPr>
          <a:xfrm>
            <a:off x="2922554" y="1898562"/>
            <a:ext cx="793734" cy="461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43F589-8446-4540-A26D-71AF093794BF}"/>
              </a:ext>
            </a:extLst>
          </p:cNvPr>
          <p:cNvSpPr txBox="1"/>
          <p:nvPr/>
        </p:nvSpPr>
        <p:spPr>
          <a:xfrm>
            <a:off x="3777049" y="2220203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Count =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대여건수 평균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+ ½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표준편차 를 넘으면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1 ,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넘지 못하면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0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으로 변환</a:t>
            </a:r>
            <a:endParaRPr lang="en-US" altLang="ko-KR" sz="1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         </a:t>
            </a:r>
          </a:p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	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평균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(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약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)19,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표준편차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(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약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)9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551EEE-3118-4FB6-841A-AD4D19DE9375}"/>
              </a:ext>
            </a:extLst>
          </p:cNvPr>
          <p:cNvSpPr txBox="1"/>
          <p:nvPr/>
        </p:nvSpPr>
        <p:spPr>
          <a:xfrm>
            <a:off x="4130335" y="3171433"/>
            <a:ext cx="4284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대여수</a:t>
            </a:r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k </a:t>
            </a:r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23.5</a:t>
            </a:r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를 넘으면 상위 </a:t>
            </a:r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30%</a:t>
            </a:r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에 </a:t>
            </a:r>
            <a:endParaRPr lang="en-US" altLang="ko-KR" sz="1600" dirty="0">
              <a:solidFill>
                <a:srgbClr val="FF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해당하는 </a:t>
            </a:r>
            <a:r>
              <a:rPr lang="ko-KR" altLang="en-US" sz="1600" dirty="0" err="1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대여수</a:t>
            </a:r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이므로 </a:t>
            </a:r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y_count</a:t>
            </a:r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동일 적용</a:t>
            </a:r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sz="1600" dirty="0">
              <a:solidFill>
                <a:srgbClr val="FF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	k &gt;= 23.5 </a:t>
            </a:r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 1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	k &lt; 23.5  0 </a:t>
            </a:r>
          </a:p>
          <a:p>
            <a:endParaRPr lang="en-US" altLang="ko-KR" sz="1600" dirty="0">
              <a:solidFill>
                <a:srgbClr val="FF0000"/>
              </a:solidFill>
              <a:latin typeface="a가을소풍B" panose="02020600000000000000" pitchFamily="18" charset="-127"/>
              <a:ea typeface="a가을소풍B" panose="0202060000000000000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169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모델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39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2-1. MLP 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이진분류 모델 학습 결과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endParaRPr lang="ko-KR" altLang="en-US" dirty="0">
              <a:solidFill>
                <a:schemeClr val="accent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6BDFE-8B9C-4CFD-80BA-AD5BEEAA871F}"/>
              </a:ext>
            </a:extLst>
          </p:cNvPr>
          <p:cNvSpPr txBox="1"/>
          <p:nvPr/>
        </p:nvSpPr>
        <p:spPr>
          <a:xfrm>
            <a:off x="539552" y="1898389"/>
            <a:ext cx="2880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Train, Validation, Test</a:t>
            </a:r>
          </a:p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6 : 2 : 2 </a:t>
            </a:r>
          </a:p>
          <a:p>
            <a:endParaRPr lang="en-US" altLang="ko-KR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Epochs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=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500</a:t>
            </a:r>
          </a:p>
          <a:p>
            <a:endParaRPr lang="en-US" altLang="ko-KR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Batch size = 100</a:t>
            </a:r>
          </a:p>
          <a:p>
            <a:endParaRPr lang="en-US" altLang="ko-KR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Accuracy = 81.75%</a:t>
            </a:r>
            <a:endParaRPr lang="ko-KR" altLang="en-US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ECB6E83-3BCB-41FF-AC85-2C150C51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31" y="1491630"/>
            <a:ext cx="4406798" cy="30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8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모델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39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2-1. MLP 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이진분류 모델 학습 결과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endParaRPr lang="ko-KR" altLang="en-US" dirty="0">
              <a:solidFill>
                <a:schemeClr val="accent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E03D1-F338-49A7-9EB5-7607656FFEBF}"/>
              </a:ext>
            </a:extLst>
          </p:cNvPr>
          <p:cNvSpPr txBox="1"/>
          <p:nvPr/>
        </p:nvSpPr>
        <p:spPr>
          <a:xfrm>
            <a:off x="4427984" y="1617984"/>
            <a:ext cx="345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엑셀로 예측결과 도출</a:t>
            </a:r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여름</a:t>
            </a:r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,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겨울에 따라 이용률이 많이 줄어들기 때문에 정확한 예측인지 확인이 힘듦</a:t>
            </a:r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LSTM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사용으로 한계 극복 가능</a:t>
            </a:r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?</a:t>
            </a:r>
            <a:endParaRPr lang="ko-KR" altLang="en-US" sz="2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B3D63F-6542-41CF-8F57-4145762B7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8668"/>
            <a:ext cx="3318742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모델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428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2-2. LSTM 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이진분류 모델 학습 결과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endParaRPr lang="ko-KR" altLang="en-US" dirty="0">
              <a:solidFill>
                <a:schemeClr val="accent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488D-E9FF-4EF2-BBB8-5F72676E86B1}"/>
              </a:ext>
            </a:extLst>
          </p:cNvPr>
          <p:cNvSpPr txBox="1"/>
          <p:nvPr/>
        </p:nvSpPr>
        <p:spPr>
          <a:xfrm>
            <a:off x="395536" y="2246642"/>
            <a:ext cx="2693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Epochs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=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400</a:t>
            </a:r>
          </a:p>
          <a:p>
            <a:endParaRPr lang="en-US" altLang="ko-KR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Batch size = 20</a:t>
            </a:r>
          </a:p>
          <a:p>
            <a:endParaRPr lang="en-US" altLang="ko-KR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Accuracy = 87.31%</a:t>
            </a:r>
            <a:endParaRPr lang="ko-KR" altLang="en-US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77E4EC7-C3E6-4DD3-9B3A-B575D208F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95" y="1084734"/>
            <a:ext cx="5962919" cy="37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모델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428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2-2. LSTM 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이진분류 모델 학습 결과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endParaRPr lang="ko-KR" altLang="en-US" dirty="0">
              <a:solidFill>
                <a:schemeClr val="accent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3FC5-8F34-475D-B585-3C41439BC674}"/>
              </a:ext>
            </a:extLst>
          </p:cNvPr>
          <p:cNvSpPr txBox="1"/>
          <p:nvPr/>
        </p:nvSpPr>
        <p:spPr>
          <a:xfrm>
            <a:off x="4636905" y="26031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좀더 나아진 정확도</a:t>
            </a:r>
            <a:endParaRPr lang="en-US" altLang="ko-KR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D24C9-5A3F-44B5-8BB0-DA9B4D906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4" y="987574"/>
            <a:ext cx="2531860" cy="367119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B959C1-0ACD-4208-9FF0-8828642ED33E}"/>
              </a:ext>
            </a:extLst>
          </p:cNvPr>
          <p:cNvCxnSpPr>
            <a:cxnSpLocks/>
          </p:cNvCxnSpPr>
          <p:nvPr/>
        </p:nvCxnSpPr>
        <p:spPr>
          <a:xfrm flipV="1">
            <a:off x="2699792" y="2823172"/>
            <a:ext cx="1937113" cy="162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0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4.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활용 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E94E03-98C4-4A0A-8210-0F34BEA8635B}"/>
              </a:ext>
            </a:extLst>
          </p:cNvPr>
          <p:cNvSpPr/>
          <p:nvPr/>
        </p:nvSpPr>
        <p:spPr>
          <a:xfrm>
            <a:off x="323528" y="2274384"/>
            <a:ext cx="216024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높은 수요가 예측되는 정류소 선정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42F55-9CF8-4602-9BEB-6CFD5F33AD56}"/>
              </a:ext>
            </a:extLst>
          </p:cNvPr>
          <p:cNvSpPr/>
          <p:nvPr/>
        </p:nvSpPr>
        <p:spPr>
          <a:xfrm>
            <a:off x="3059832" y="2382396"/>
            <a:ext cx="216024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해당 정류소를 반납 </a:t>
            </a:r>
            <a:endParaRPr lang="en-US" altLang="ko-KR" sz="1400" dirty="0">
              <a:solidFill>
                <a:schemeClr val="tx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목적지로 선택한 </a:t>
            </a:r>
            <a:endParaRPr lang="en-US" altLang="ko-KR" sz="1400" dirty="0">
              <a:solidFill>
                <a:schemeClr val="tx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사용자에게 보상 지급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069781-4A76-46BC-B77A-FB8D8EEDC579}"/>
              </a:ext>
            </a:extLst>
          </p:cNvPr>
          <p:cNvSpPr/>
          <p:nvPr/>
        </p:nvSpPr>
        <p:spPr>
          <a:xfrm>
            <a:off x="2690292" y="2827392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FD84FAE-E451-453D-A74F-C33816DB82D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220072" y="2922456"/>
            <a:ext cx="1287760" cy="1017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C5FF842-874D-4AAB-991B-B52864329B25}"/>
              </a:ext>
            </a:extLst>
          </p:cNvPr>
          <p:cNvCxnSpPr>
            <a:cxnSpLocks/>
          </p:cNvCxnSpPr>
          <p:nvPr/>
        </p:nvCxnSpPr>
        <p:spPr>
          <a:xfrm flipV="1">
            <a:off x="5220072" y="1995686"/>
            <a:ext cx="1287760" cy="931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387DA8-445E-4E07-8180-9C42293F5E8A}"/>
              </a:ext>
            </a:extLst>
          </p:cNvPr>
          <p:cNvSpPr/>
          <p:nvPr/>
        </p:nvSpPr>
        <p:spPr>
          <a:xfrm>
            <a:off x="6656040" y="1381424"/>
            <a:ext cx="2160240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대여 회전율 증가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07988C-D532-4D78-8F9D-59AA135B849E}"/>
              </a:ext>
            </a:extLst>
          </p:cNvPr>
          <p:cNvSpPr/>
          <p:nvPr/>
        </p:nvSpPr>
        <p:spPr>
          <a:xfrm>
            <a:off x="6656040" y="3431179"/>
            <a:ext cx="2160240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일부 반납장소에 </a:t>
            </a:r>
            <a:endParaRPr lang="en-US" altLang="ko-KR" sz="1400" dirty="0">
              <a:solidFill>
                <a:schemeClr val="tx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몰리는</a:t>
            </a:r>
            <a:r>
              <a:rPr lang="en-US" altLang="ko-KR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현상 감소 효과</a:t>
            </a:r>
          </a:p>
        </p:txBody>
      </p:sp>
    </p:spTree>
    <p:extLst>
      <p:ext uri="{BB962C8B-B14F-4D97-AF65-F5344CB8AC3E}">
        <p14:creationId xmlns:p14="http://schemas.microsoft.com/office/powerpoint/2010/main" val="306199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5.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한계점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AE9B7-261E-4D42-A2D5-1286A71306C8}"/>
              </a:ext>
            </a:extLst>
          </p:cNvPr>
          <p:cNvSpPr txBox="1"/>
          <p:nvPr/>
        </p:nvSpPr>
        <p:spPr>
          <a:xfrm>
            <a:off x="1115616" y="1084734"/>
            <a:ext cx="79563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1.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데이터가 많이 부족하다</a:t>
            </a:r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.</a:t>
            </a:r>
          </a:p>
          <a:p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   </a:t>
            </a:r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 2017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년 </a:t>
            </a:r>
            <a:r>
              <a:rPr lang="ko-KR" altLang="en-US" sz="2000" dirty="0" err="1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따릉이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 대여가 활성화 되지 않음</a:t>
            </a:r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2.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시간대별로 예측했다면</a:t>
            </a:r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…..</a:t>
            </a:r>
          </a:p>
          <a:p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   </a:t>
            </a:r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시간별로 대여 수를 알려주는 데이터 없음</a:t>
            </a:r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3.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선정한 대여소의 유동인구를 변수로 넣었으면</a:t>
            </a:r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    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영향을 주는 변수이기에</a:t>
            </a:r>
            <a:r>
              <a:rPr lang="en-US" altLang="ko-KR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a가을소풍B" panose="02020600000000000000" pitchFamily="18" charset="-127"/>
                <a:ea typeface="a가을소풍B" panose="02020600000000000000" pitchFamily="18" charset="-127"/>
                <a:sym typeface="Wingdings" panose="05000000000000000000" pitchFamily="2" charset="2"/>
              </a:rPr>
              <a:t>학습이 좀 더 잘됐을 것으로 예상</a:t>
            </a:r>
            <a:endParaRPr lang="en-US" altLang="ko-KR" sz="2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4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2402" y="112327"/>
            <a:ext cx="8928992" cy="489654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99045" y="2146299"/>
            <a:ext cx="2938625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ko-KR" altLang="en-US" sz="4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감사합니다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828600" y="2402455"/>
            <a:ext cx="3906884" cy="25713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65716" y="2402455"/>
            <a:ext cx="3906884" cy="25713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9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>
            <a:off x="0" y="-1156692"/>
            <a:ext cx="6300192" cy="630019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9590" y="1058143"/>
            <a:ext cx="6579069" cy="301595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8297" y="292622"/>
            <a:ext cx="2327406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INDEX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3455" y="1040040"/>
            <a:ext cx="1611339" cy="27792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선정배경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데이터수집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모델 제작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4.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활용 방안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5.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한계점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24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1.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선정배경</a:t>
            </a:r>
          </a:p>
        </p:txBody>
      </p:sp>
      <p:pic>
        <p:nvPicPr>
          <p:cNvPr id="5" name="그림 4" descr="스크린샷, 자전거이(가) 표시된 사진&#10;&#10;자동 생성된 설명">
            <a:extLst>
              <a:ext uri="{FF2B5EF4-FFF2-40B4-BE49-F238E27FC236}">
                <a16:creationId xmlns:a16="http://schemas.microsoft.com/office/drawing/2014/main" id="{62603BF8-DA76-4A7F-9AE3-29C3AC3C3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08034"/>
            <a:ext cx="5904656" cy="354279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34F4CC-DEB3-442E-A299-D61B35FAEBEC}"/>
              </a:ext>
            </a:extLst>
          </p:cNvPr>
          <p:cNvSpPr/>
          <p:nvPr/>
        </p:nvSpPr>
        <p:spPr>
          <a:xfrm>
            <a:off x="4716016" y="2859782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1.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선정배경</a:t>
            </a:r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B07B724-48DB-486F-92CA-6EDCBB1661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6" y="1112165"/>
            <a:ext cx="1800200" cy="3700628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27C07A9-D5AA-43CA-80AF-01D52DE4F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38" y="1131590"/>
            <a:ext cx="1800200" cy="3700626"/>
          </a:xfrm>
          <a:prstGeom prst="rect">
            <a:avLst/>
          </a:prstGeom>
        </p:spPr>
      </p:pic>
      <p:pic>
        <p:nvPicPr>
          <p:cNvPr id="15" name="그림 1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E9DFD78-2FE0-475C-8110-2EA72B8CD1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" y="1131590"/>
            <a:ext cx="1800200" cy="3700626"/>
          </a:xfrm>
          <a:prstGeom prst="rect">
            <a:avLst/>
          </a:prstGeom>
        </p:spPr>
      </p:pic>
      <p:pic>
        <p:nvPicPr>
          <p:cNvPr id="17" name="그림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4ADE49D-0689-4EFC-B03A-E2AD082E78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57" y="1131591"/>
            <a:ext cx="1800200" cy="3700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6D10AD-7593-4BB4-BB70-5040F0B5C724}"/>
              </a:ext>
            </a:extLst>
          </p:cNvPr>
          <p:cNvSpPr txBox="1"/>
          <p:nvPr/>
        </p:nvSpPr>
        <p:spPr>
          <a:xfrm>
            <a:off x="3779912" y="45562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장소에 따라 차이가 심한 보유 자전거 대수</a:t>
            </a:r>
          </a:p>
        </p:txBody>
      </p:sp>
    </p:spTree>
    <p:extLst>
      <p:ext uri="{BB962C8B-B14F-4D97-AF65-F5344CB8AC3E}">
        <p14:creationId xmlns:p14="http://schemas.microsoft.com/office/powerpoint/2010/main" val="328321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1.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선정배경</a:t>
            </a:r>
          </a:p>
        </p:txBody>
      </p:sp>
      <p:pic>
        <p:nvPicPr>
          <p:cNvPr id="17" name="그림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4ADE49D-0689-4EFC-B03A-E2AD082E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99" y="942390"/>
            <a:ext cx="1944216" cy="3996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6D10AD-7593-4BB4-BB70-5040F0B5C724}"/>
              </a:ext>
            </a:extLst>
          </p:cNvPr>
          <p:cNvSpPr txBox="1"/>
          <p:nvPr/>
        </p:nvSpPr>
        <p:spPr>
          <a:xfrm>
            <a:off x="3779912" y="45562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장소에 따라 차이가 심한 보유 자전거 대수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349E6A-1A90-4D03-A740-8D5B5F4066D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93292" y="3159579"/>
            <a:ext cx="1062684" cy="2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FA88C1-00CE-44DF-8C91-724B7A8C9FE2}"/>
              </a:ext>
            </a:extLst>
          </p:cNvPr>
          <p:cNvCxnSpPr>
            <a:cxnSpLocks/>
          </p:cNvCxnSpPr>
          <p:nvPr/>
        </p:nvCxnSpPr>
        <p:spPr>
          <a:xfrm>
            <a:off x="3316407" y="3643042"/>
            <a:ext cx="1125807" cy="3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92F568-EB3D-4A3A-80D9-E76BE3D5B354}"/>
              </a:ext>
            </a:extLst>
          </p:cNvPr>
          <p:cNvCxnSpPr>
            <a:cxnSpLocks/>
          </p:cNvCxnSpPr>
          <p:nvPr/>
        </p:nvCxnSpPr>
        <p:spPr>
          <a:xfrm>
            <a:off x="3613145" y="4155926"/>
            <a:ext cx="742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9E90EE-60BF-446B-AE94-A3B791E346ED}"/>
              </a:ext>
            </a:extLst>
          </p:cNvPr>
          <p:cNvSpPr txBox="1"/>
          <p:nvPr/>
        </p:nvSpPr>
        <p:spPr>
          <a:xfrm>
            <a:off x="4355976" y="30037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1~3</a:t>
            </a:r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EC5FA-AB80-4335-AB28-B9FEA27173E4}"/>
              </a:ext>
            </a:extLst>
          </p:cNvPr>
          <p:cNvSpPr txBox="1"/>
          <p:nvPr/>
        </p:nvSpPr>
        <p:spPr>
          <a:xfrm>
            <a:off x="4351431" y="351247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0</a:t>
            </a:r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80DAF-4747-4428-82BE-ADE37EAC42DD}"/>
              </a:ext>
            </a:extLst>
          </p:cNvPr>
          <p:cNvSpPr txBox="1"/>
          <p:nvPr/>
        </p:nvSpPr>
        <p:spPr>
          <a:xfrm>
            <a:off x="4356566" y="405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1~3</a:t>
            </a:r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18513-DB69-42D3-808E-51FD5B909F51}"/>
              </a:ext>
            </a:extLst>
          </p:cNvPr>
          <p:cNvSpPr txBox="1"/>
          <p:nvPr/>
        </p:nvSpPr>
        <p:spPr>
          <a:xfrm>
            <a:off x="5688124" y="235746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가까운 거리임에도 차이가 심한 대여가능 자전거 대수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C37552E-AAE8-4622-83EA-C1F0C0713FFC}"/>
              </a:ext>
            </a:extLst>
          </p:cNvPr>
          <p:cNvSpPr/>
          <p:nvPr/>
        </p:nvSpPr>
        <p:spPr>
          <a:xfrm>
            <a:off x="6948264" y="3132285"/>
            <a:ext cx="3600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529F3-779E-4297-BBBE-8711C5A11670}"/>
              </a:ext>
            </a:extLst>
          </p:cNvPr>
          <p:cNvSpPr txBox="1"/>
          <p:nvPr/>
        </p:nvSpPr>
        <p:spPr>
          <a:xfrm>
            <a:off x="5922002" y="3682774"/>
            <a:ext cx="241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하루 대여건수를 예측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42EDD51-BAD7-42BF-86BC-2789EC067B43}"/>
              </a:ext>
            </a:extLst>
          </p:cNvPr>
          <p:cNvSpPr/>
          <p:nvPr/>
        </p:nvSpPr>
        <p:spPr>
          <a:xfrm>
            <a:off x="1673931" y="2084003"/>
            <a:ext cx="469223" cy="478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73E94E-5A54-4F61-A2C9-72C5DBAE8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951339"/>
            <a:ext cx="1944216" cy="39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2.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데이터 수집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9C5278C-A98D-4184-9CDF-D7E83673F2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3888432" cy="264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출처 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: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기상청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서울열린데이터광장</a:t>
            </a:r>
            <a:endParaRPr lang="ko-KR" altLang="en-US" dirty="0">
              <a:solidFill>
                <a:schemeClr val="accent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10" name="그림 9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FCE6284-6BEA-4C5F-B4AD-8B1C2D8D9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75606"/>
            <a:ext cx="3708980" cy="2499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23104B-17C0-4ECC-8235-0756195B108A}"/>
              </a:ext>
            </a:extLst>
          </p:cNvPr>
          <p:cNvSpPr txBox="1"/>
          <p:nvPr/>
        </p:nvSpPr>
        <p:spPr>
          <a:xfrm>
            <a:off x="1043608" y="4033265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일간 평균 기온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BAF2A-0D49-4C96-9F73-4E3ADB48CF0D}"/>
              </a:ext>
            </a:extLst>
          </p:cNvPr>
          <p:cNvSpPr txBox="1"/>
          <p:nvPr/>
        </p:nvSpPr>
        <p:spPr>
          <a:xfrm>
            <a:off x="4572000" y="3920989"/>
            <a:ext cx="413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대여소별 일간 대여 횟수 정보 </a:t>
            </a:r>
            <a:endParaRPr lang="en-US" altLang="ko-KR" sz="1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(2019 4</a:t>
            </a:r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월 이후로는 따로 연락하여 요청으로 받음</a:t>
            </a:r>
            <a:r>
              <a:rPr lang="en-US" altLang="ko-KR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)</a:t>
            </a:r>
            <a:endParaRPr lang="ko-KR" altLang="en-US" sz="1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50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2.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출처 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기상청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,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서울열린데이터광장</a:t>
            </a:r>
            <a:endParaRPr lang="ko-KR" altLang="en-US" dirty="0">
              <a:solidFill>
                <a:schemeClr val="accent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3104B-17C0-4ECC-8235-0756195B108A}"/>
              </a:ext>
            </a:extLst>
          </p:cNvPr>
          <p:cNvSpPr txBox="1"/>
          <p:nvPr/>
        </p:nvSpPr>
        <p:spPr>
          <a:xfrm>
            <a:off x="323528" y="4037645"/>
            <a:ext cx="4016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미세먼지 데이터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 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(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위치 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: 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종로구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)</a:t>
            </a:r>
            <a:endParaRPr lang="ko-KR" altLang="en-US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D63BAA1-44C8-43ED-A35B-CDDE1AF6C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9" y="1105855"/>
            <a:ext cx="4166607" cy="293179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A0121A0-B2A1-4959-B208-CDAB11DA7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93" y="1225388"/>
            <a:ext cx="4222203" cy="22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343CE3-8292-4249-B2AE-3C383AB905F6}"/>
              </a:ext>
            </a:extLst>
          </p:cNvPr>
          <p:cNvSpPr txBox="1"/>
          <p:nvPr/>
        </p:nvSpPr>
        <p:spPr>
          <a:xfrm>
            <a:off x="4452127" y="3657326"/>
            <a:ext cx="4727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a가을소풍B" panose="02020600000000000000" pitchFamily="18" charset="-127"/>
                <a:ea typeface="a가을소풍B" panose="02020600000000000000" pitchFamily="18" charset="-127"/>
              </a:rPr>
              <a:t>따릉이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대여소 선정 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-&gt; 306. 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광화문역 </a:t>
            </a:r>
            <a:r>
              <a:rPr lang="en-US" altLang="ko-KR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7</a:t>
            </a:r>
            <a:r>
              <a:rPr lang="ko-KR" altLang="en-US" sz="1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번 출구</a:t>
            </a:r>
            <a:endParaRPr lang="en-US" altLang="ko-KR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sz="1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(</a:t>
            </a:r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선정 이유</a:t>
            </a:r>
            <a:r>
              <a:rPr lang="en-US" altLang="ko-KR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)</a:t>
            </a:r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endParaRPr lang="en-US" altLang="ko-KR" sz="1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유동인구가 많고 대여 또는 반납 건수가 많기 때문</a:t>
            </a:r>
            <a:r>
              <a:rPr lang="en-US" altLang="ko-KR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endParaRPr lang="ko-KR" altLang="en-US" sz="1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73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모델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363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1. 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데이터 선정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ACB6CB5-D7E0-480C-BEBA-E70D72B3E547}"/>
              </a:ext>
            </a:extLst>
          </p:cNvPr>
          <p:cNvSpPr/>
          <p:nvPr/>
        </p:nvSpPr>
        <p:spPr>
          <a:xfrm>
            <a:off x="321439" y="1907190"/>
            <a:ext cx="1749524" cy="767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주말</a:t>
            </a:r>
            <a:r>
              <a:rPr lang="en-US" altLang="ko-KR" sz="1600" dirty="0"/>
              <a:t>or</a:t>
            </a:r>
            <a:r>
              <a:rPr lang="ko-KR" altLang="en-US" sz="1600" dirty="0"/>
              <a:t>평일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79C4D-1F41-4DF5-9B53-3CF929A4E465}"/>
              </a:ext>
            </a:extLst>
          </p:cNvPr>
          <p:cNvSpPr/>
          <p:nvPr/>
        </p:nvSpPr>
        <p:spPr>
          <a:xfrm>
            <a:off x="1196201" y="1058603"/>
            <a:ext cx="1749524" cy="825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일평균기온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8A361-6957-4C62-8549-045FEDE4428C}"/>
              </a:ext>
            </a:extLst>
          </p:cNvPr>
          <p:cNvSpPr/>
          <p:nvPr/>
        </p:nvSpPr>
        <p:spPr>
          <a:xfrm>
            <a:off x="2627784" y="1850681"/>
            <a:ext cx="1797301" cy="825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미세먼지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964827-20EB-418F-8DAD-EDC6E4DA7120}"/>
              </a:ext>
            </a:extLst>
          </p:cNvPr>
          <p:cNvSpPr/>
          <p:nvPr/>
        </p:nvSpPr>
        <p:spPr>
          <a:xfrm>
            <a:off x="2699792" y="3270061"/>
            <a:ext cx="19442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초미세먼지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C5282C-60AE-4A18-9811-BF42857EE89C}"/>
              </a:ext>
            </a:extLst>
          </p:cNvPr>
          <p:cNvSpPr/>
          <p:nvPr/>
        </p:nvSpPr>
        <p:spPr>
          <a:xfrm>
            <a:off x="467544" y="3712675"/>
            <a:ext cx="19442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강수량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641C7C-282B-497D-82BA-9B4A44A50A00}"/>
              </a:ext>
            </a:extLst>
          </p:cNvPr>
          <p:cNvSpPr/>
          <p:nvPr/>
        </p:nvSpPr>
        <p:spPr>
          <a:xfrm>
            <a:off x="1196201" y="2719115"/>
            <a:ext cx="1712201" cy="760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당일 대여건수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99B15F1-6A51-4F3B-9E99-55DD7283C25F}"/>
              </a:ext>
            </a:extLst>
          </p:cNvPr>
          <p:cNvSpPr/>
          <p:nvPr/>
        </p:nvSpPr>
        <p:spPr>
          <a:xfrm>
            <a:off x="4932040" y="2571750"/>
            <a:ext cx="864096" cy="5760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예측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CBBB61-CB86-419C-BF1A-3AE074721578}"/>
              </a:ext>
            </a:extLst>
          </p:cNvPr>
          <p:cNvSpPr/>
          <p:nvPr/>
        </p:nvSpPr>
        <p:spPr>
          <a:xfrm>
            <a:off x="6246175" y="2346335"/>
            <a:ext cx="1944216" cy="10801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다음날 대여건수</a:t>
            </a:r>
          </a:p>
        </p:txBody>
      </p:sp>
    </p:spTree>
    <p:extLst>
      <p:ext uri="{BB962C8B-B14F-4D97-AF65-F5344CB8AC3E}">
        <p14:creationId xmlns:p14="http://schemas.microsoft.com/office/powerpoint/2010/main" val="18301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ACCF-FB30-49AE-93C2-E19B46B9451D}"/>
              </a:ext>
            </a:extLst>
          </p:cNvPr>
          <p:cNvSpPr/>
          <p:nvPr/>
        </p:nvSpPr>
        <p:spPr>
          <a:xfrm>
            <a:off x="179512" y="195486"/>
            <a:ext cx="878497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6168-9C91-4A86-A723-B7374E114E10}"/>
              </a:ext>
            </a:extLst>
          </p:cNvPr>
          <p:cNvSpPr/>
          <p:nvPr/>
        </p:nvSpPr>
        <p:spPr>
          <a:xfrm>
            <a:off x="0" y="411510"/>
            <a:ext cx="334786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을소풍B" panose="02020600000000000000" pitchFamily="18" charset="-127"/>
                <a:ea typeface="a가을소풍B" panose="02020600000000000000" pitchFamily="18" charset="-127"/>
              </a:rPr>
              <a:t>모델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7F148-2C8B-4F83-AC78-F7D6459EDE08}"/>
              </a:ext>
            </a:extLst>
          </p:cNvPr>
          <p:cNvSpPr txBox="1"/>
          <p:nvPr/>
        </p:nvSpPr>
        <p:spPr>
          <a:xfrm>
            <a:off x="3815918" y="455444"/>
            <a:ext cx="363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1-1. 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데이터 통합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전처리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회귀</a:t>
            </a:r>
            <a:r>
              <a:rPr lang="en-US" altLang="ko-KR" dirty="0">
                <a:solidFill>
                  <a:schemeClr val="accent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)</a:t>
            </a:r>
            <a:endParaRPr lang="ko-KR" altLang="en-US" dirty="0">
              <a:solidFill>
                <a:schemeClr val="accent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3219A6E-FE7C-44B3-8C7E-34A2DB09B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3" y="987574"/>
            <a:ext cx="2752155" cy="386789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50A6F1-CBB5-4D8E-9567-6D990EBF4ED8}"/>
              </a:ext>
            </a:extLst>
          </p:cNvPr>
          <p:cNvCxnSpPr>
            <a:cxnSpLocks/>
          </p:cNvCxnSpPr>
          <p:nvPr/>
        </p:nvCxnSpPr>
        <p:spPr>
          <a:xfrm flipV="1">
            <a:off x="1331640" y="1203598"/>
            <a:ext cx="2376264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BCE87F-AA42-4A67-A1BB-9CAA8D5557A8}"/>
              </a:ext>
            </a:extLst>
          </p:cNvPr>
          <p:cNvSpPr/>
          <p:nvPr/>
        </p:nvSpPr>
        <p:spPr>
          <a:xfrm>
            <a:off x="971600" y="1851670"/>
            <a:ext cx="360040" cy="72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F7E47-5901-4C64-B039-F40922B388F5}"/>
              </a:ext>
            </a:extLst>
          </p:cNvPr>
          <p:cNvSpPr txBox="1"/>
          <p:nvPr/>
        </p:nvSpPr>
        <p:spPr>
          <a:xfrm>
            <a:off x="3707904" y="1084734"/>
            <a:ext cx="511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Rainfall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=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강수량을 나타낸 것이 아닌 비가 왔는지 오지 않았는지 유무를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0, 1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로 변환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973026-8CA1-4BCB-B19E-31EB90E45976}"/>
              </a:ext>
            </a:extLst>
          </p:cNvPr>
          <p:cNvSpPr/>
          <p:nvPr/>
        </p:nvSpPr>
        <p:spPr>
          <a:xfrm>
            <a:off x="2110941" y="1851670"/>
            <a:ext cx="280107" cy="75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3C2933-B488-4655-BF87-8FC2ED41F528}"/>
              </a:ext>
            </a:extLst>
          </p:cNvPr>
          <p:cNvCxnSpPr>
            <a:cxnSpLocks/>
          </p:cNvCxnSpPr>
          <p:nvPr/>
        </p:nvCxnSpPr>
        <p:spPr>
          <a:xfrm flipV="1">
            <a:off x="2399432" y="1665843"/>
            <a:ext cx="1308472" cy="221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2AE031-8890-4435-8681-948342910BEB}"/>
              </a:ext>
            </a:extLst>
          </p:cNvPr>
          <p:cNvSpPr txBox="1"/>
          <p:nvPr/>
        </p:nvSpPr>
        <p:spPr>
          <a:xfrm>
            <a:off x="3716288" y="154273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Weekend =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주말이면 대여수가 줄어드는 특성을 감안하여 </a:t>
            </a:r>
            <a:endParaRPr lang="en-US" altLang="ko-KR" sz="1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	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주말인 경우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1,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평일인 경우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0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으로 변환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051681-5B2E-4DB8-807F-90D7387DB081}"/>
              </a:ext>
            </a:extLst>
          </p:cNvPr>
          <p:cNvSpPr/>
          <p:nvPr/>
        </p:nvSpPr>
        <p:spPr>
          <a:xfrm>
            <a:off x="2642474" y="1850063"/>
            <a:ext cx="280107" cy="75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1E0999-4719-4A5A-B284-76A0A8B99124}"/>
              </a:ext>
            </a:extLst>
          </p:cNvPr>
          <p:cNvCxnSpPr>
            <a:cxnSpLocks/>
          </p:cNvCxnSpPr>
          <p:nvPr/>
        </p:nvCxnSpPr>
        <p:spPr>
          <a:xfrm>
            <a:off x="2914799" y="1899947"/>
            <a:ext cx="808956" cy="1096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43F589-8446-4540-A26D-71AF093794BF}"/>
              </a:ext>
            </a:extLst>
          </p:cNvPr>
          <p:cNvSpPr txBox="1"/>
          <p:nvPr/>
        </p:nvSpPr>
        <p:spPr>
          <a:xfrm>
            <a:off x="3758158" y="2889978"/>
            <a:ext cx="511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Count = 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대여건수를 표현한 것 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(</a:t>
            </a:r>
            <a:r>
              <a:rPr lang="en-US" altLang="ko-KR" sz="1000" dirty="0" err="1">
                <a:latin typeface="a가을소풍B" panose="02020600000000000000" pitchFamily="18" charset="-127"/>
                <a:ea typeface="a가을소풍B" panose="02020600000000000000" pitchFamily="18" charset="-127"/>
              </a:rPr>
              <a:t>y_count</a:t>
            </a:r>
            <a:r>
              <a:rPr lang="ko-KR" altLang="en-US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는 어제의 대여건수</a:t>
            </a:r>
            <a:r>
              <a:rPr lang="en-US" altLang="ko-KR" sz="10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)</a:t>
            </a:r>
            <a:endParaRPr lang="ko-KR" altLang="en-US" sz="10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551EEE-3118-4FB6-841A-AD4D19DE9375}"/>
              </a:ext>
            </a:extLst>
          </p:cNvPr>
          <p:cNvSpPr txBox="1"/>
          <p:nvPr/>
        </p:nvSpPr>
        <p:spPr>
          <a:xfrm>
            <a:off x="4172205" y="3795886"/>
            <a:ext cx="428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Count</a:t>
            </a:r>
            <a:r>
              <a:rPr lang="ko-KR" altLang="en-US" sz="1600" dirty="0">
                <a:solidFill>
                  <a:srgbClr val="FF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를 예측하는 회귀 모델에 관한 데이터</a:t>
            </a:r>
          </a:p>
        </p:txBody>
      </p:sp>
    </p:spTree>
    <p:extLst>
      <p:ext uri="{BB962C8B-B14F-4D97-AF65-F5344CB8AC3E}">
        <p14:creationId xmlns:p14="http://schemas.microsoft.com/office/powerpoint/2010/main" val="75549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515</Words>
  <Application>Microsoft Office PowerPoint</Application>
  <PresentationFormat>화면 슬라이드 쇼(16:9)</PresentationFormat>
  <Paragraphs>116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맑은 고딕</vt:lpstr>
      <vt:lpstr>a하얀구름</vt:lpstr>
      <vt:lpstr>a가을소풍B</vt:lpstr>
      <vt:lpstr>메이플스토리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박선정</dc:creator>
  <cp:lastModifiedBy>곽취문</cp:lastModifiedBy>
  <cp:revision>42</cp:revision>
  <dcterms:created xsi:type="dcterms:W3CDTF">2018-07-25T13:25:19Z</dcterms:created>
  <dcterms:modified xsi:type="dcterms:W3CDTF">2019-12-10T02:15:14Z</dcterms:modified>
</cp:coreProperties>
</file>