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6" r:id="rId3"/>
    <p:sldId id="271" r:id="rId4"/>
    <p:sldId id="258" r:id="rId5"/>
    <p:sldId id="274" r:id="rId6"/>
    <p:sldId id="275" r:id="rId7"/>
    <p:sldId id="259" r:id="rId8"/>
    <p:sldId id="260" r:id="rId9"/>
    <p:sldId id="276" r:id="rId10"/>
    <p:sldId id="261" r:id="rId11"/>
    <p:sldId id="273" r:id="rId12"/>
    <p:sldId id="262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23" d="100"/>
          <a:sy n="123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CF728-9684-4640-A57A-8D599F52F32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D5FF-744A-4AD0-AD6C-E62838717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8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D5FF-744A-4AD0-AD6C-E628387174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D5FF-744A-4AD0-AD6C-E628387174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8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3647A-4942-4D3B-A192-A13843D1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EC9E69-B49B-412D-BCFD-B89258C28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0FBAB-46DC-429B-9683-F3C2968D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CBF48-98D5-4E1D-ADCF-21BDB63A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4B95D-C741-416E-A13C-4C9B3637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2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2D0D2-7BFE-479D-A4BC-2227B325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D6606-E5C6-4F95-9BBD-D2353017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0DD77-8EC1-4A01-9EA8-00C6B6D2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0318A-59A6-4496-AF21-A19548C4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7F034-4884-40F3-B7B4-6225BF41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7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7C0085-6122-43B7-9662-5C68C0670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94724-0B11-4673-899A-440312D15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364F0-8664-431C-95EC-FD8B03DD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E0AE1-126C-4377-9C70-D008189A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0A96F-6600-4AC2-B6A0-86FB8354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6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2D2CF-7E6E-4AE6-91B1-F732C554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2AF69-9E21-441A-9580-C1965897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F66C4-FDFB-4730-93B1-5434AFE2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771ED-CC21-4B40-A541-5AE78B3D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E9F6C-4C27-4E1F-929D-6862D599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6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912F6-9CD7-4102-B23E-28AE2048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27664-880F-4D09-9B4E-5CD91AC2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5D727-F399-417E-BDA1-8D0E3F44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8E2D-6B6D-4593-914D-5A21CF1B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491ED-A79A-4CAE-B7E2-2279377A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4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1D829-0AD9-4CD8-8B2E-C0651EE3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3043-21DA-4810-BB39-0601DE541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F004B-362B-407E-BA1A-5DB76E80C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F00AD-125B-424D-AE98-D3B90DB0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9755D-62B5-42F9-91EC-01C141FE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A1E72-3ED2-4E02-8A4B-6239F528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9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93DDF-F50A-4BEB-82B4-C85EDA37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AC388-0D1B-4B29-A293-923BC7BF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88738-5557-474B-BF4F-D7EE6FA80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25E0DD-D99F-4800-BF25-717E3FB87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7D770-4740-40AF-A531-7133C96DA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2F57B6-E292-49F4-939F-0300DAB9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C98CDC-A913-4BD5-BC49-02A0C52C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4F9115-2A3A-4B84-8EE6-45E96EFB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1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9A8B7-F647-4AAD-88D8-315B5A5A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A77B39-48B4-4CF6-889E-4DDA185B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C0F7D1-4E05-42B8-989C-F4382A15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CEF3DB-6CE0-4D44-8E6A-8E61D0A5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2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89D07-125E-48B1-A8AF-904FB273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9CAD29-1E2E-4C55-ACE5-973D56E2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24480-B3CC-4161-BFE3-0D9B9622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0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F5940-BDE1-4A80-BFE6-7B3A5756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42D5F-D52B-45E3-9793-57F556CA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DB5C7-4BBF-4EA9-9240-D6892BF5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7B856-A824-4641-A065-B6AB855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AC96A-4D95-44E7-9313-8554B671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F6CDA-46CE-47CD-B29C-7F9C185F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4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CFBB3-F7D0-49F7-820B-11F66A31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2A1CE4-321E-4AFF-AADE-FBCA9ED15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65B28-B685-4DBF-BC34-3173ADB94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FAAF56-555F-4E8D-8CEB-F2CA3596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8634B-F304-4437-80D1-7ED1C333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EC29F-1333-4A33-8802-27C52D7E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4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8EE60C-AA4F-4BC4-9FC5-E9A368FA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18CD4-43E9-4B9A-9C7E-3962E207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9B4A7-746E-4C07-B997-A6EDCF14E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71A3-18BE-4587-AB3A-EBAE4570130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85E60-820F-4BF4-BA2E-B6BF6BD07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10091-6AF1-4B14-B6E8-638318A0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FDC4-7F7B-4DF7-8B73-39A8495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1A35BE88-4B35-4A48-9AC4-8A7A13049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3950"/>
              </p:ext>
            </p:extLst>
          </p:nvPr>
        </p:nvGraphicFramePr>
        <p:xfrm>
          <a:off x="4787837" y="1018481"/>
          <a:ext cx="3339668" cy="465459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39668">
                  <a:extLst>
                    <a:ext uri="{9D8B030D-6E8A-4147-A177-3AD203B41FA5}">
                      <a16:colId xmlns:a16="http://schemas.microsoft.com/office/drawing/2014/main" val="3263312832"/>
                    </a:ext>
                  </a:extLst>
                </a:gridCol>
              </a:tblGrid>
              <a:tr h="621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전자결재</a:t>
                      </a:r>
                    </a:p>
                  </a:txBody>
                  <a:tcPr>
                    <a:lnB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66083"/>
                  </a:ext>
                </a:extLst>
              </a:tr>
              <a:tr h="621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L </a:t>
                      </a:r>
                      <a:r>
                        <a:rPr lang="ko-KR" altLang="en-US" sz="2400" dirty="0" err="1"/>
                        <a:t>기안문</a:t>
                      </a:r>
                      <a:r>
                        <a:rPr lang="ko-KR" altLang="en-US" sz="2400" dirty="0"/>
                        <a:t> 작성</a:t>
                      </a:r>
                    </a:p>
                  </a:txBody>
                  <a:tcPr>
                    <a:lnL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282605"/>
                  </a:ext>
                </a:extLst>
              </a:tr>
              <a:tr h="621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L </a:t>
                      </a:r>
                      <a:r>
                        <a:rPr lang="ko-KR" altLang="en-US" sz="2400" dirty="0"/>
                        <a:t>결재함</a:t>
                      </a:r>
                    </a:p>
                  </a:txBody>
                  <a:tcPr>
                    <a:lnT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36466"/>
                  </a:ext>
                </a:extLst>
              </a:tr>
              <a:tr h="621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     </a:t>
                      </a:r>
                      <a:r>
                        <a:rPr lang="en-US" altLang="ko-KR" sz="2400" dirty="0"/>
                        <a:t>L </a:t>
                      </a:r>
                      <a:r>
                        <a:rPr lang="ko-KR" altLang="en-US" sz="2400" dirty="0"/>
                        <a:t>수신함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29856"/>
                  </a:ext>
                </a:extLst>
              </a:tr>
              <a:tr h="621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     </a:t>
                      </a:r>
                      <a:r>
                        <a:rPr lang="en-US" altLang="ko-KR" sz="2400" dirty="0"/>
                        <a:t>L </a:t>
                      </a:r>
                      <a:r>
                        <a:rPr lang="ko-KR" altLang="en-US" sz="2400" dirty="0" err="1"/>
                        <a:t>상신함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535599"/>
                  </a:ext>
                </a:extLst>
              </a:tr>
              <a:tr h="621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     </a:t>
                      </a:r>
                      <a:r>
                        <a:rPr lang="en-US" altLang="ko-KR" sz="2400" dirty="0"/>
                        <a:t>L </a:t>
                      </a:r>
                      <a:r>
                        <a:rPr lang="ko-KR" altLang="en-US" sz="2400" dirty="0" err="1"/>
                        <a:t>전체문서함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5552"/>
                  </a:ext>
                </a:extLst>
              </a:tr>
              <a:tr h="286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</a:rPr>
                        <a:t>일반문서함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910"/>
                  </a:ext>
                </a:extLst>
              </a:tr>
              <a:tr h="466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 L </a:t>
                      </a:r>
                      <a:r>
                        <a:rPr lang="ko-KR" altLang="en-US" sz="2400" dirty="0"/>
                        <a:t>문서양식 관리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23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91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C7E1445-89B3-42BE-9A9A-43DB8680CCE9}"/>
              </a:ext>
            </a:extLst>
          </p:cNvPr>
          <p:cNvGrpSpPr/>
          <p:nvPr/>
        </p:nvGrpSpPr>
        <p:grpSpPr>
          <a:xfrm>
            <a:off x="533391" y="1656885"/>
            <a:ext cx="6898752" cy="466514"/>
            <a:chOff x="161361" y="2551344"/>
            <a:chExt cx="6898752" cy="46651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4DA0464-454C-4FAA-9DFF-D616C18AE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361" y="2551344"/>
              <a:ext cx="6898752" cy="46651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EEF14C4-B6A9-4078-A3AD-A3A6F75F756A}"/>
                </a:ext>
              </a:extLst>
            </p:cNvPr>
            <p:cNvSpPr/>
            <p:nvPr/>
          </p:nvSpPr>
          <p:spPr>
            <a:xfrm>
              <a:off x="812276" y="2719014"/>
              <a:ext cx="588660" cy="141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5" y="263237"/>
            <a:ext cx="4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일반문서함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문서양식 관리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0A2FF6-56D3-4777-A4E9-609D0C29B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54" r="50026"/>
          <a:stretch/>
        </p:blipFill>
        <p:spPr>
          <a:xfrm>
            <a:off x="439670" y="2263162"/>
            <a:ext cx="5428187" cy="30955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F355CB-963A-41EE-A45A-789342C22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705" y="3748748"/>
            <a:ext cx="2076538" cy="28333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0BE58A-A0EC-49A2-83D1-B518D8E611CB}"/>
              </a:ext>
            </a:extLst>
          </p:cNvPr>
          <p:cNvCxnSpPr>
            <a:cxnSpLocks/>
          </p:cNvCxnSpPr>
          <p:nvPr/>
        </p:nvCxnSpPr>
        <p:spPr>
          <a:xfrm>
            <a:off x="3345581" y="3168437"/>
            <a:ext cx="229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811C6D8F-6349-416F-B6C7-14D49672D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85435"/>
              </p:ext>
            </p:extLst>
          </p:nvPr>
        </p:nvGraphicFramePr>
        <p:xfrm>
          <a:off x="8370854" y="804235"/>
          <a:ext cx="3436082" cy="507688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단위업무를 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select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선택한 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제목을 입력하여 문서를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검색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단위업무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서무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계약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입주민관리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문서의 수와 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제목을 확인할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첨부파일이 있으면 제목 옆에 작게 첨부파일 이미지가 보인다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제목을 클릭하면 문서 상세 조회를 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38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 글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  <a:tr h="38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89200"/>
                  </a:ext>
                </a:extLst>
              </a:tr>
              <a:tr h="690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문서를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로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0652"/>
                  </a:ext>
                </a:extLst>
              </a:tr>
              <a:tr h="37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인쇄화면까지 떠서 인쇄할 수 있도록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29692"/>
                  </a:ext>
                </a:extLst>
              </a:tr>
              <a:tr h="343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문서양식 관리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19883"/>
                  </a:ext>
                </a:extLst>
              </a:tr>
              <a:tr h="373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글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92630"/>
                  </a:ext>
                </a:extLst>
              </a:tr>
              <a:tr h="335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5561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23D5D0-5B9B-4B8B-88E3-D1BE98037C47}"/>
              </a:ext>
            </a:extLst>
          </p:cNvPr>
          <p:cNvSpPr/>
          <p:nvPr/>
        </p:nvSpPr>
        <p:spPr>
          <a:xfrm>
            <a:off x="5419893" y="2272741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PDF</a:t>
            </a:r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ED7828-283F-4E16-B7E3-0732349CC0A2}"/>
              </a:ext>
            </a:extLst>
          </p:cNvPr>
          <p:cNvSpPr/>
          <p:nvPr/>
        </p:nvSpPr>
        <p:spPr>
          <a:xfrm>
            <a:off x="7374241" y="2271617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뒤로가기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B8629-EDDF-421C-9A3C-580B7DF5DEFE}"/>
              </a:ext>
            </a:extLst>
          </p:cNvPr>
          <p:cNvSpPr/>
          <p:nvPr/>
        </p:nvSpPr>
        <p:spPr>
          <a:xfrm>
            <a:off x="6401780" y="2272740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26802-6463-4EAD-A39B-95DE61C871AB}"/>
              </a:ext>
            </a:extLst>
          </p:cNvPr>
          <p:cNvSpPr txBox="1"/>
          <p:nvPr/>
        </p:nvSpPr>
        <p:spPr>
          <a:xfrm>
            <a:off x="166255" y="1040706"/>
            <a:ext cx="305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문서양식 관리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A40B0FA-9BB2-4780-82A3-BDFC4C9AF104}"/>
              </a:ext>
            </a:extLst>
          </p:cNvPr>
          <p:cNvSpPr/>
          <p:nvPr/>
        </p:nvSpPr>
        <p:spPr>
          <a:xfrm>
            <a:off x="264870" y="1661155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544E5E-AE68-4AA4-B1AC-C6C48F32C192}"/>
              </a:ext>
            </a:extLst>
          </p:cNvPr>
          <p:cNvSpPr/>
          <p:nvPr/>
        </p:nvSpPr>
        <p:spPr>
          <a:xfrm>
            <a:off x="183792" y="2255452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C990A87-212D-4CC3-B7B3-C84A867FA000}"/>
              </a:ext>
            </a:extLst>
          </p:cNvPr>
          <p:cNvSpPr/>
          <p:nvPr/>
        </p:nvSpPr>
        <p:spPr>
          <a:xfrm>
            <a:off x="5097720" y="2194833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D7F074-9CBA-49F4-9204-9314C74DDA0F}"/>
              </a:ext>
            </a:extLst>
          </p:cNvPr>
          <p:cNvSpPr/>
          <p:nvPr/>
        </p:nvSpPr>
        <p:spPr>
          <a:xfrm>
            <a:off x="6245012" y="2042432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092F76C-648B-47C2-84C2-7AD61E40EA8A}"/>
              </a:ext>
            </a:extLst>
          </p:cNvPr>
          <p:cNvSpPr/>
          <p:nvPr/>
        </p:nvSpPr>
        <p:spPr>
          <a:xfrm>
            <a:off x="7244041" y="2004126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FD42BEF-E0C3-4163-9A47-B03DEBF4BD79}"/>
              </a:ext>
            </a:extLst>
          </p:cNvPr>
          <p:cNvSpPr/>
          <p:nvPr/>
        </p:nvSpPr>
        <p:spPr>
          <a:xfrm>
            <a:off x="5225751" y="4970180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DA236D-2228-4BCF-9741-5EE91CB3DDB7}"/>
              </a:ext>
            </a:extLst>
          </p:cNvPr>
          <p:cNvSpPr txBox="1"/>
          <p:nvPr/>
        </p:nvSpPr>
        <p:spPr>
          <a:xfrm>
            <a:off x="1184306" y="1777782"/>
            <a:ext cx="4100945" cy="2769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단위업무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20E2FF-E073-4733-B07A-2B837F5D3235}"/>
              </a:ext>
            </a:extLst>
          </p:cNvPr>
          <p:cNvSpPr/>
          <p:nvPr/>
        </p:nvSpPr>
        <p:spPr>
          <a:xfrm>
            <a:off x="438055" y="4868012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글 작성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C40F7D-230C-4F31-9C5E-D0065A7F1318}"/>
              </a:ext>
            </a:extLst>
          </p:cNvPr>
          <p:cNvSpPr/>
          <p:nvPr/>
        </p:nvSpPr>
        <p:spPr>
          <a:xfrm>
            <a:off x="6157118" y="3481719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6B89911-921D-4862-8ADD-C40FC83A62C0}"/>
              </a:ext>
            </a:extLst>
          </p:cNvPr>
          <p:cNvSpPr/>
          <p:nvPr/>
        </p:nvSpPr>
        <p:spPr>
          <a:xfrm>
            <a:off x="135317" y="4817779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D953EC4-3251-437C-A0A8-EC4F2A25956B}"/>
              </a:ext>
            </a:extLst>
          </p:cNvPr>
          <p:cNvSpPr/>
          <p:nvPr/>
        </p:nvSpPr>
        <p:spPr>
          <a:xfrm>
            <a:off x="5877328" y="3431486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BBB5736-E7BD-42A2-BCC9-224D99AF6F96}"/>
              </a:ext>
            </a:extLst>
          </p:cNvPr>
          <p:cNvSpPr/>
          <p:nvPr/>
        </p:nvSpPr>
        <p:spPr>
          <a:xfrm>
            <a:off x="7066621" y="3411290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14B2DF-8961-41C1-B590-1FB1DD58965F}"/>
              </a:ext>
            </a:extLst>
          </p:cNvPr>
          <p:cNvSpPr/>
          <p:nvPr/>
        </p:nvSpPr>
        <p:spPr>
          <a:xfrm>
            <a:off x="7375990" y="3492901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5054756-7DBA-4DB3-9C85-A5F4D7D078C6}"/>
              </a:ext>
            </a:extLst>
          </p:cNvPr>
          <p:cNvSpPr/>
          <p:nvPr/>
        </p:nvSpPr>
        <p:spPr>
          <a:xfrm>
            <a:off x="2653333" y="777308"/>
            <a:ext cx="1254925" cy="1591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단위업무 목록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서무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인사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예산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회계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</a:rPr>
              <a:t>공사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수선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5. </a:t>
            </a:r>
            <a:r>
              <a:rPr lang="ko-KR" altLang="en-US" sz="1100" dirty="0">
                <a:solidFill>
                  <a:schemeClr val="tx1"/>
                </a:solidFill>
              </a:rPr>
              <a:t>계약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6. </a:t>
            </a:r>
            <a:r>
              <a:rPr lang="ko-KR" altLang="en-US" sz="1100" dirty="0">
                <a:solidFill>
                  <a:schemeClr val="tx1"/>
                </a:solidFill>
              </a:rPr>
              <a:t>입주민관리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AA9B74-501D-4EC8-B22C-54811BF25A81}"/>
              </a:ext>
            </a:extLst>
          </p:cNvPr>
          <p:cNvSpPr/>
          <p:nvPr/>
        </p:nvSpPr>
        <p:spPr>
          <a:xfrm>
            <a:off x="5979705" y="2571437"/>
            <a:ext cx="876826" cy="238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338EFA-A793-4D85-A351-9C7BEA716299}"/>
              </a:ext>
            </a:extLst>
          </p:cNvPr>
          <p:cNvSpPr/>
          <p:nvPr/>
        </p:nvSpPr>
        <p:spPr>
          <a:xfrm>
            <a:off x="5998015" y="2878747"/>
            <a:ext cx="1968114" cy="238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1C5F36-1867-49F3-AC62-0B588769F446}"/>
              </a:ext>
            </a:extLst>
          </p:cNvPr>
          <p:cNvSpPr/>
          <p:nvPr/>
        </p:nvSpPr>
        <p:spPr>
          <a:xfrm>
            <a:off x="6002423" y="3161320"/>
            <a:ext cx="1968114" cy="238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파일첨부</a:t>
            </a:r>
          </a:p>
        </p:txBody>
      </p:sp>
    </p:spTree>
    <p:extLst>
      <p:ext uri="{BB962C8B-B14F-4D97-AF65-F5344CB8AC3E}">
        <p14:creationId xmlns:p14="http://schemas.microsoft.com/office/powerpoint/2010/main" val="425523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1A35BE88-4B35-4A48-9AC4-8A7A13049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74481"/>
              </p:ext>
            </p:extLst>
          </p:nvPr>
        </p:nvGraphicFramePr>
        <p:xfrm>
          <a:off x="3719619" y="1593297"/>
          <a:ext cx="4543378" cy="285471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43378">
                  <a:extLst>
                    <a:ext uri="{9D8B030D-6E8A-4147-A177-3AD203B41FA5}">
                      <a16:colId xmlns:a16="http://schemas.microsoft.com/office/drawing/2014/main" val="3263312832"/>
                    </a:ext>
                  </a:extLst>
                </a:gridCol>
              </a:tblGrid>
              <a:tr h="398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급여관리</a:t>
                      </a:r>
                    </a:p>
                  </a:txBody>
                  <a:tcPr>
                    <a:lnB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66083"/>
                  </a:ext>
                </a:extLst>
              </a:tr>
              <a:tr h="344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L </a:t>
                      </a:r>
                      <a:r>
                        <a:rPr lang="ko-KR" altLang="en-US" sz="2400" dirty="0"/>
                        <a:t>급여기본정보 등록</a:t>
                      </a:r>
                    </a:p>
                  </a:txBody>
                  <a:tcPr>
                    <a:lnL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282605"/>
                  </a:ext>
                </a:extLst>
              </a:tr>
              <a:tr h="344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 L </a:t>
                      </a:r>
                      <a:r>
                        <a:rPr lang="ko-KR" altLang="en-US" sz="2400" dirty="0"/>
                        <a:t>급여계산</a:t>
                      </a:r>
                    </a:p>
                  </a:txBody>
                  <a:tcPr>
                    <a:lnL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20263"/>
                  </a:ext>
                </a:extLst>
              </a:tr>
              <a:tr h="390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 L </a:t>
                      </a:r>
                      <a:r>
                        <a:rPr lang="ko-KR" altLang="en-US" sz="2400" dirty="0"/>
                        <a:t>급여지급대장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29093"/>
                  </a:ext>
                </a:extLst>
              </a:tr>
              <a:tr h="344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정산관리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453458"/>
                  </a:ext>
                </a:extLst>
              </a:tr>
              <a:tr h="568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L </a:t>
                      </a:r>
                      <a:r>
                        <a:rPr lang="ko-KR" altLang="en-US" sz="2400" dirty="0"/>
                        <a:t>퇴직정산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4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7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5" y="263237"/>
            <a:ext cx="513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인사</a:t>
            </a:r>
            <a:r>
              <a:rPr lang="en-US" altLang="ko-KR" dirty="0"/>
              <a:t>/</a:t>
            </a:r>
            <a:r>
              <a:rPr lang="ko-KR" altLang="en-US" dirty="0"/>
              <a:t>급여 </a:t>
            </a:r>
            <a:r>
              <a:rPr lang="en-US" altLang="ko-KR" dirty="0"/>
              <a:t>– </a:t>
            </a:r>
            <a:r>
              <a:rPr lang="ko-KR" altLang="en-US" dirty="0"/>
              <a:t>급여관리 </a:t>
            </a:r>
            <a:r>
              <a:rPr lang="en-US" altLang="ko-KR" dirty="0"/>
              <a:t>– </a:t>
            </a:r>
            <a:r>
              <a:rPr lang="ko-KR" altLang="en-US" dirty="0"/>
              <a:t>급여기본정보 등록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7DDBB87-877E-453A-90F7-47C325B5A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58336"/>
              </p:ext>
            </p:extLst>
          </p:nvPr>
        </p:nvGraphicFramePr>
        <p:xfrm>
          <a:off x="8370854" y="804235"/>
          <a:ext cx="3436082" cy="340492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직원번호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은행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예금주를 확인할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등록 버튼을 눌러 직원 기본정보 등록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직원번호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은행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예금주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Select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직급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은행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76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수정할 직원을 체크한 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수정은 하나만 체크 가능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수정 버튼을 누르면 기본정보 수정됨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  <a:tr h="89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삭제할 직원을 체크한 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 버튼을 누르면 기본정보 삭제됨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06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F9AB18-0600-4D2C-B322-961550AF64F3}"/>
              </a:ext>
            </a:extLst>
          </p:cNvPr>
          <p:cNvSpPr txBox="1"/>
          <p:nvPr/>
        </p:nvSpPr>
        <p:spPr>
          <a:xfrm>
            <a:off x="380235" y="1029692"/>
            <a:ext cx="305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급여기본정보 등록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DD60B82-C5DC-400D-B76C-012270AF8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28121"/>
              </p:ext>
            </p:extLst>
          </p:nvPr>
        </p:nvGraphicFramePr>
        <p:xfrm>
          <a:off x="707010" y="1755887"/>
          <a:ext cx="7032397" cy="1403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035">
                  <a:extLst>
                    <a:ext uri="{9D8B030D-6E8A-4147-A177-3AD203B41FA5}">
                      <a16:colId xmlns:a16="http://schemas.microsoft.com/office/drawing/2014/main" val="2763566936"/>
                    </a:ext>
                  </a:extLst>
                </a:gridCol>
                <a:gridCol w="1009331">
                  <a:extLst>
                    <a:ext uri="{9D8B030D-6E8A-4147-A177-3AD203B41FA5}">
                      <a16:colId xmlns:a16="http://schemas.microsoft.com/office/drawing/2014/main" val="3488146499"/>
                    </a:ext>
                  </a:extLst>
                </a:gridCol>
                <a:gridCol w="1036444">
                  <a:extLst>
                    <a:ext uri="{9D8B030D-6E8A-4147-A177-3AD203B41FA5}">
                      <a16:colId xmlns:a16="http://schemas.microsoft.com/office/drawing/2014/main" val="14443153"/>
                    </a:ext>
                  </a:extLst>
                </a:gridCol>
                <a:gridCol w="819731">
                  <a:extLst>
                    <a:ext uri="{9D8B030D-6E8A-4147-A177-3AD203B41FA5}">
                      <a16:colId xmlns:a16="http://schemas.microsoft.com/office/drawing/2014/main" val="1172034206"/>
                    </a:ext>
                  </a:extLst>
                </a:gridCol>
                <a:gridCol w="810312">
                  <a:extLst>
                    <a:ext uri="{9D8B030D-6E8A-4147-A177-3AD203B41FA5}">
                      <a16:colId xmlns:a16="http://schemas.microsoft.com/office/drawing/2014/main" val="2198467080"/>
                    </a:ext>
                  </a:extLst>
                </a:gridCol>
                <a:gridCol w="1733687">
                  <a:extLst>
                    <a:ext uri="{9D8B030D-6E8A-4147-A177-3AD203B41FA5}">
                      <a16:colId xmlns:a16="http://schemas.microsoft.com/office/drawing/2014/main" val="2316945603"/>
                    </a:ext>
                  </a:extLst>
                </a:gridCol>
                <a:gridCol w="1047857">
                  <a:extLst>
                    <a:ext uri="{9D8B030D-6E8A-4147-A177-3AD203B41FA5}">
                      <a16:colId xmlns:a16="http://schemas.microsoft.com/office/drawing/2014/main" val="1931724540"/>
                    </a:ext>
                  </a:extLst>
                </a:gridCol>
              </a:tblGrid>
              <a:tr h="629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예금주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37027"/>
                  </a:ext>
                </a:extLst>
              </a:tr>
              <a:tr h="38667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박소장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농협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175-57-278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박소장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5561"/>
                  </a:ext>
                </a:extLst>
              </a:tr>
              <a:tr h="386679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이팀장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농협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2156-52-45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이팀장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0678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CBBDBA7-66D2-4D79-818B-FBE8FCAF8057}"/>
              </a:ext>
            </a:extLst>
          </p:cNvPr>
          <p:cNvSpPr/>
          <p:nvPr/>
        </p:nvSpPr>
        <p:spPr>
          <a:xfrm>
            <a:off x="5763250" y="1434008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3D22DE-EDC3-4E04-9D8E-B8ADF35E3E52}"/>
              </a:ext>
            </a:extLst>
          </p:cNvPr>
          <p:cNvSpPr/>
          <p:nvPr/>
        </p:nvSpPr>
        <p:spPr>
          <a:xfrm>
            <a:off x="6761577" y="1434008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F2135-BEF0-421D-9F89-D6E6A14456F3}"/>
              </a:ext>
            </a:extLst>
          </p:cNvPr>
          <p:cNvSpPr/>
          <p:nvPr/>
        </p:nvSpPr>
        <p:spPr>
          <a:xfrm>
            <a:off x="4764923" y="1434008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A453C0-0364-44F4-890E-1C694086F0EB}"/>
              </a:ext>
            </a:extLst>
          </p:cNvPr>
          <p:cNvSpPr/>
          <p:nvPr/>
        </p:nvSpPr>
        <p:spPr>
          <a:xfrm>
            <a:off x="449061" y="1638344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C6C6AD-5AC1-4884-93B3-EC124FDE4A33}"/>
              </a:ext>
            </a:extLst>
          </p:cNvPr>
          <p:cNvSpPr/>
          <p:nvPr/>
        </p:nvSpPr>
        <p:spPr>
          <a:xfrm>
            <a:off x="798660" y="2448871"/>
            <a:ext cx="275997" cy="216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A019B3-E446-4A6A-ADFB-18A4E6570D1E}"/>
              </a:ext>
            </a:extLst>
          </p:cNvPr>
          <p:cNvSpPr/>
          <p:nvPr/>
        </p:nvSpPr>
        <p:spPr>
          <a:xfrm>
            <a:off x="798659" y="2863048"/>
            <a:ext cx="275997" cy="216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F2523E9-F76D-4BB7-857E-10D5D13BD2D6}"/>
              </a:ext>
            </a:extLst>
          </p:cNvPr>
          <p:cNvSpPr/>
          <p:nvPr/>
        </p:nvSpPr>
        <p:spPr>
          <a:xfrm>
            <a:off x="4476065" y="1314155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C84D4B9-93F3-4C41-A270-58A0A04FC395}"/>
              </a:ext>
            </a:extLst>
          </p:cNvPr>
          <p:cNvSpPr/>
          <p:nvPr/>
        </p:nvSpPr>
        <p:spPr>
          <a:xfrm>
            <a:off x="5570616" y="1316118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81AB97-D33C-4554-B13F-F5B01058E3FD}"/>
              </a:ext>
            </a:extLst>
          </p:cNvPr>
          <p:cNvSpPr/>
          <p:nvPr/>
        </p:nvSpPr>
        <p:spPr>
          <a:xfrm>
            <a:off x="6568943" y="1281607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21AF29-9169-40D1-A955-EA22C8736A09}"/>
              </a:ext>
            </a:extLst>
          </p:cNvPr>
          <p:cNvSpPr/>
          <p:nvPr/>
        </p:nvSpPr>
        <p:spPr>
          <a:xfrm>
            <a:off x="1074656" y="3433161"/>
            <a:ext cx="6227281" cy="2740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EAF5D6-7AAC-444F-8223-6FA97EC33AC2}"/>
              </a:ext>
            </a:extLst>
          </p:cNvPr>
          <p:cNvSpPr txBox="1"/>
          <p:nvPr/>
        </p:nvSpPr>
        <p:spPr>
          <a:xfrm>
            <a:off x="1428851" y="4145533"/>
            <a:ext cx="11455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직원번호</a:t>
            </a:r>
            <a:endParaRPr lang="en-US" altLang="ko-KR" sz="1800" dirty="0"/>
          </a:p>
          <a:p>
            <a:r>
              <a:rPr lang="ko-KR" altLang="en-US" sz="1800" dirty="0"/>
              <a:t>성명</a:t>
            </a:r>
            <a:endParaRPr lang="en-US" altLang="ko-KR" sz="1800" dirty="0"/>
          </a:p>
          <a:p>
            <a:r>
              <a:rPr lang="ko-KR" altLang="en-US" sz="1800" dirty="0"/>
              <a:t>직급</a:t>
            </a:r>
            <a:endParaRPr lang="en-US" altLang="ko-KR" sz="1800" dirty="0"/>
          </a:p>
          <a:p>
            <a:r>
              <a:rPr lang="ko-KR" altLang="en-US" sz="1800" dirty="0"/>
              <a:t>은행</a:t>
            </a:r>
            <a:endParaRPr lang="en-US" altLang="ko-KR" sz="1800" dirty="0"/>
          </a:p>
          <a:p>
            <a:r>
              <a:rPr lang="ko-KR" altLang="en-US" sz="1800" dirty="0"/>
              <a:t>계좌번호</a:t>
            </a:r>
            <a:endParaRPr lang="en-US" altLang="ko-KR" sz="1800" dirty="0"/>
          </a:p>
          <a:p>
            <a:r>
              <a:rPr lang="ko-KR" altLang="en-US" sz="1800" dirty="0"/>
              <a:t>예금주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76F451-FC3C-4ABE-927D-01A9AE54B5CD}"/>
              </a:ext>
            </a:extLst>
          </p:cNvPr>
          <p:cNvSpPr/>
          <p:nvPr/>
        </p:nvSpPr>
        <p:spPr>
          <a:xfrm>
            <a:off x="5290663" y="3607509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8AAF9D-6018-4C9E-849E-529FFB45F45E}"/>
              </a:ext>
            </a:extLst>
          </p:cNvPr>
          <p:cNvSpPr/>
          <p:nvPr/>
        </p:nvSpPr>
        <p:spPr>
          <a:xfrm>
            <a:off x="6279641" y="3607509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취소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77D46F-ACBD-4159-9EC2-A4FE50FE169C}"/>
              </a:ext>
            </a:extLst>
          </p:cNvPr>
          <p:cNvSpPr/>
          <p:nvPr/>
        </p:nvSpPr>
        <p:spPr>
          <a:xfrm>
            <a:off x="2574381" y="4186658"/>
            <a:ext cx="2553801" cy="25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F26E3A-40AC-4C76-B60A-2AA5F407D796}"/>
              </a:ext>
            </a:extLst>
          </p:cNvPr>
          <p:cNvSpPr/>
          <p:nvPr/>
        </p:nvSpPr>
        <p:spPr>
          <a:xfrm>
            <a:off x="2575950" y="4480462"/>
            <a:ext cx="2553801" cy="25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6461AC-8650-4A0F-89C9-88D7DA8FF03E}"/>
              </a:ext>
            </a:extLst>
          </p:cNvPr>
          <p:cNvSpPr/>
          <p:nvPr/>
        </p:nvSpPr>
        <p:spPr>
          <a:xfrm>
            <a:off x="2574380" y="4770843"/>
            <a:ext cx="2553801" cy="2533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select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B6CB2E-61D2-4F74-9102-DD37AF2B2E32}"/>
              </a:ext>
            </a:extLst>
          </p:cNvPr>
          <p:cNvSpPr/>
          <p:nvPr/>
        </p:nvSpPr>
        <p:spPr>
          <a:xfrm>
            <a:off x="2574379" y="5055167"/>
            <a:ext cx="2553801" cy="2533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select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03B652-5AAA-41CB-A0B2-A0249C80CA66}"/>
              </a:ext>
            </a:extLst>
          </p:cNvPr>
          <p:cNvSpPr/>
          <p:nvPr/>
        </p:nvSpPr>
        <p:spPr>
          <a:xfrm>
            <a:off x="2574378" y="5329394"/>
            <a:ext cx="2553801" cy="25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235AB6-256A-4E94-AEAD-276A997EEB18}"/>
              </a:ext>
            </a:extLst>
          </p:cNvPr>
          <p:cNvSpPr/>
          <p:nvPr/>
        </p:nvSpPr>
        <p:spPr>
          <a:xfrm>
            <a:off x="2574377" y="5633120"/>
            <a:ext cx="2553801" cy="25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80C130-CFBC-4AC1-A9B7-DA9BD814EE87}"/>
              </a:ext>
            </a:extLst>
          </p:cNvPr>
          <p:cNvSpPr txBox="1"/>
          <p:nvPr/>
        </p:nvSpPr>
        <p:spPr>
          <a:xfrm>
            <a:off x="1206657" y="3561313"/>
            <a:ext cx="305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기본정보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4DBCA6F-3067-4BB5-A227-CB65394C6744}"/>
              </a:ext>
            </a:extLst>
          </p:cNvPr>
          <p:cNvSpPr/>
          <p:nvPr/>
        </p:nvSpPr>
        <p:spPr>
          <a:xfrm>
            <a:off x="7604623" y="4653396"/>
            <a:ext cx="1506039" cy="12632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직급목록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소장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팀장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팀원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9A273AE-3354-4643-ADD9-B1B236EB845E}"/>
              </a:ext>
            </a:extLst>
          </p:cNvPr>
          <p:cNvSpPr/>
          <p:nvPr/>
        </p:nvSpPr>
        <p:spPr>
          <a:xfrm>
            <a:off x="9171527" y="4263244"/>
            <a:ext cx="1308321" cy="227227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은행 목록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KB</a:t>
            </a:r>
            <a:r>
              <a:rPr lang="ko-KR" altLang="en-US" sz="1400" dirty="0">
                <a:solidFill>
                  <a:schemeClr val="tx1"/>
                </a:solidFill>
              </a:rPr>
              <a:t>국민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신한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우리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하나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케이뱅크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카카오뱅크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한국은행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2E06707-966C-442B-A749-9097ADD03133}"/>
              </a:ext>
            </a:extLst>
          </p:cNvPr>
          <p:cNvSpPr/>
          <p:nvPr/>
        </p:nvSpPr>
        <p:spPr>
          <a:xfrm>
            <a:off x="10540713" y="4247500"/>
            <a:ext cx="1308321" cy="227227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NH</a:t>
            </a:r>
            <a:r>
              <a:rPr lang="ko-KR" altLang="en-US" sz="1400" dirty="0">
                <a:solidFill>
                  <a:schemeClr val="tx1"/>
                </a:solidFill>
              </a:rPr>
              <a:t>농협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수협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대구은행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부산은행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경남은행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광주은행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전북은행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제주은행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0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2">
            <a:extLst>
              <a:ext uri="{FF2B5EF4-FFF2-40B4-BE49-F238E27FC236}">
                <a16:creationId xmlns:a16="http://schemas.microsoft.com/office/drawing/2014/main" id="{D2EE69DE-92E8-4525-BFAD-5EB7E166C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70424"/>
              </p:ext>
            </p:extLst>
          </p:nvPr>
        </p:nvGraphicFramePr>
        <p:xfrm>
          <a:off x="944347" y="6186589"/>
          <a:ext cx="7093655" cy="58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31">
                  <a:extLst>
                    <a:ext uri="{9D8B030D-6E8A-4147-A177-3AD203B41FA5}">
                      <a16:colId xmlns:a16="http://schemas.microsoft.com/office/drawing/2014/main" val="1532095356"/>
                    </a:ext>
                  </a:extLst>
                </a:gridCol>
                <a:gridCol w="1418731">
                  <a:extLst>
                    <a:ext uri="{9D8B030D-6E8A-4147-A177-3AD203B41FA5}">
                      <a16:colId xmlns:a16="http://schemas.microsoft.com/office/drawing/2014/main" val="4116641892"/>
                    </a:ext>
                  </a:extLst>
                </a:gridCol>
                <a:gridCol w="1418731">
                  <a:extLst>
                    <a:ext uri="{9D8B030D-6E8A-4147-A177-3AD203B41FA5}">
                      <a16:colId xmlns:a16="http://schemas.microsoft.com/office/drawing/2014/main" val="998685583"/>
                    </a:ext>
                  </a:extLst>
                </a:gridCol>
                <a:gridCol w="1418731">
                  <a:extLst>
                    <a:ext uri="{9D8B030D-6E8A-4147-A177-3AD203B41FA5}">
                      <a16:colId xmlns:a16="http://schemas.microsoft.com/office/drawing/2014/main" val="363444780"/>
                    </a:ext>
                  </a:extLst>
                </a:gridCol>
                <a:gridCol w="1418731">
                  <a:extLst>
                    <a:ext uri="{9D8B030D-6E8A-4147-A177-3AD203B41FA5}">
                      <a16:colId xmlns:a16="http://schemas.microsoft.com/office/drawing/2014/main" val="3398833145"/>
                    </a:ext>
                  </a:extLst>
                </a:gridCol>
              </a:tblGrid>
              <a:tr h="29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지급총액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공제총액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실지급액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31521"/>
                  </a:ext>
                </a:extLst>
              </a:tr>
              <a:tr h="29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박소장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3,545,000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145,000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3,400,000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00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5" y="263237"/>
            <a:ext cx="513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인사</a:t>
            </a:r>
            <a:r>
              <a:rPr lang="en-US" altLang="ko-KR" dirty="0"/>
              <a:t>/</a:t>
            </a:r>
            <a:r>
              <a:rPr lang="ko-KR" altLang="en-US" dirty="0"/>
              <a:t>급여 </a:t>
            </a:r>
            <a:r>
              <a:rPr lang="en-US" altLang="ko-KR" dirty="0"/>
              <a:t>– </a:t>
            </a:r>
            <a:r>
              <a:rPr lang="ko-KR" altLang="en-US" dirty="0"/>
              <a:t>급여관리 </a:t>
            </a:r>
            <a:r>
              <a:rPr lang="en-US" altLang="ko-KR" dirty="0"/>
              <a:t>– </a:t>
            </a:r>
            <a:r>
              <a:rPr lang="ko-KR" altLang="en-US" dirty="0"/>
              <a:t>급여계산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274C398-F52F-4076-B4B0-24BE10C0E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38616"/>
              </p:ext>
            </p:extLst>
          </p:nvPr>
        </p:nvGraphicFramePr>
        <p:xfrm>
          <a:off x="8370854" y="804235"/>
          <a:ext cx="3436082" cy="469827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급여연월로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검색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등록 버튼을 눌러 직원 기본정보 등록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직원번호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기본급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직책수당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식대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연장근로수당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건강보험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국민연금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고용보험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소득세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지방소득세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Select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직급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소장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팀장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팀원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76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수정할 직원을 체크한 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수정은 하나만 체크 가능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수정 버튼을 누르면 급여정보 수정됨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  <a:tr h="690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삭제할 직원을 체크한 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 버튼을 누르면 급여정보 삭제됨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0652"/>
                  </a:ext>
                </a:extLst>
              </a:tr>
              <a:tr h="944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직원을 선택한 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명만 선택 가능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급여계산 버튼을 누르면 지급총액에서 공제총액을 뺀 실지급액이 계산됨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29692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9B46B697-DE7C-4B7E-BD7D-3C85099CD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16356"/>
              </p:ext>
            </p:extLst>
          </p:nvPr>
        </p:nvGraphicFramePr>
        <p:xfrm>
          <a:off x="25740" y="2006924"/>
          <a:ext cx="828977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20">
                  <a:extLst>
                    <a:ext uri="{9D8B030D-6E8A-4147-A177-3AD203B41FA5}">
                      <a16:colId xmlns:a16="http://schemas.microsoft.com/office/drawing/2014/main" val="2763566936"/>
                    </a:ext>
                  </a:extLst>
                </a:gridCol>
                <a:gridCol w="535959">
                  <a:extLst>
                    <a:ext uri="{9D8B030D-6E8A-4147-A177-3AD203B41FA5}">
                      <a16:colId xmlns:a16="http://schemas.microsoft.com/office/drawing/2014/main" val="3488146499"/>
                    </a:ext>
                  </a:extLst>
                </a:gridCol>
                <a:gridCol w="565689">
                  <a:extLst>
                    <a:ext uri="{9D8B030D-6E8A-4147-A177-3AD203B41FA5}">
                      <a16:colId xmlns:a16="http://schemas.microsoft.com/office/drawing/2014/main" val="14443153"/>
                    </a:ext>
                  </a:extLst>
                </a:gridCol>
                <a:gridCol w="441701">
                  <a:extLst>
                    <a:ext uri="{9D8B030D-6E8A-4147-A177-3AD203B41FA5}">
                      <a16:colId xmlns:a16="http://schemas.microsoft.com/office/drawing/2014/main" val="1172034206"/>
                    </a:ext>
                  </a:extLst>
                </a:gridCol>
                <a:gridCol w="774916">
                  <a:extLst>
                    <a:ext uri="{9D8B030D-6E8A-4147-A177-3AD203B41FA5}">
                      <a16:colId xmlns:a16="http://schemas.microsoft.com/office/drawing/2014/main" val="2198467080"/>
                    </a:ext>
                  </a:extLst>
                </a:gridCol>
                <a:gridCol w="511444">
                  <a:extLst>
                    <a:ext uri="{9D8B030D-6E8A-4147-A177-3AD203B41FA5}">
                      <a16:colId xmlns:a16="http://schemas.microsoft.com/office/drawing/2014/main" val="3224070266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1266239428"/>
                    </a:ext>
                  </a:extLst>
                </a:gridCol>
                <a:gridCol w="557939">
                  <a:extLst>
                    <a:ext uri="{9D8B030D-6E8A-4147-A177-3AD203B41FA5}">
                      <a16:colId xmlns:a16="http://schemas.microsoft.com/office/drawing/2014/main" val="2316945603"/>
                    </a:ext>
                  </a:extLst>
                </a:gridCol>
                <a:gridCol w="736169">
                  <a:extLst>
                    <a:ext uri="{9D8B030D-6E8A-4147-A177-3AD203B41FA5}">
                      <a16:colId xmlns:a16="http://schemas.microsoft.com/office/drawing/2014/main" val="1931724540"/>
                    </a:ext>
                  </a:extLst>
                </a:gridCol>
                <a:gridCol w="852407">
                  <a:extLst>
                    <a:ext uri="{9D8B030D-6E8A-4147-A177-3AD203B41FA5}">
                      <a16:colId xmlns:a16="http://schemas.microsoft.com/office/drawing/2014/main" val="3880349308"/>
                    </a:ext>
                  </a:extLst>
                </a:gridCol>
                <a:gridCol w="774915">
                  <a:extLst>
                    <a:ext uri="{9D8B030D-6E8A-4147-A177-3AD203B41FA5}">
                      <a16:colId xmlns:a16="http://schemas.microsoft.com/office/drawing/2014/main" val="3391611161"/>
                    </a:ext>
                  </a:extLst>
                </a:gridCol>
                <a:gridCol w="643180">
                  <a:extLst>
                    <a:ext uri="{9D8B030D-6E8A-4147-A177-3AD203B41FA5}">
                      <a16:colId xmlns:a16="http://schemas.microsoft.com/office/drawing/2014/main" val="2870187942"/>
                    </a:ext>
                  </a:extLst>
                </a:gridCol>
                <a:gridCol w="861285">
                  <a:extLst>
                    <a:ext uri="{9D8B030D-6E8A-4147-A177-3AD203B41FA5}">
                      <a16:colId xmlns:a16="http://schemas.microsoft.com/office/drawing/2014/main" val="2014621243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선택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직원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성명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직급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기본급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직책수당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연장근로수당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식대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공제항목</a:t>
                      </a: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소득세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지방소득세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37027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연장근로수당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건강보험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국민연금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고용보험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85912"/>
                  </a:ext>
                </a:extLst>
              </a:tr>
              <a:tr h="38667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박소장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3,545,000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120,000</a:t>
                      </a:r>
                      <a:endParaRPr lang="ko-KR" altLang="en-US" sz="10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83,160</a:t>
                      </a:r>
                      <a:endParaRPr lang="ko-KR" altLang="en-US" sz="10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25,210</a:t>
                      </a:r>
                      <a:endParaRPr lang="ko-KR" altLang="en-US" sz="10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19,800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1,980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5561"/>
                  </a:ext>
                </a:extLst>
              </a:tr>
              <a:tr h="38667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이팀장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2,457,000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45,245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42,150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14,500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1,450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0678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84EC30-62D3-4F98-8D3E-0D75E31F210D}"/>
              </a:ext>
            </a:extLst>
          </p:cNvPr>
          <p:cNvSpPr/>
          <p:nvPr/>
        </p:nvSpPr>
        <p:spPr>
          <a:xfrm>
            <a:off x="156828" y="838000"/>
            <a:ext cx="5386133" cy="591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8C7B42-9567-4EB5-8C15-40781EFBE79D}"/>
              </a:ext>
            </a:extLst>
          </p:cNvPr>
          <p:cNvSpPr/>
          <p:nvPr/>
        </p:nvSpPr>
        <p:spPr>
          <a:xfrm>
            <a:off x="1533915" y="952551"/>
            <a:ext cx="2195582" cy="390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2021.1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20EE4-67C6-4179-9FEB-FF01949D995E}"/>
              </a:ext>
            </a:extLst>
          </p:cNvPr>
          <p:cNvSpPr txBox="1"/>
          <p:nvPr/>
        </p:nvSpPr>
        <p:spPr>
          <a:xfrm>
            <a:off x="449325" y="980276"/>
            <a:ext cx="115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급여연월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A5F9D0-7B63-4DA0-B4B0-BE0F526ADD70}"/>
              </a:ext>
            </a:extLst>
          </p:cNvPr>
          <p:cNvSpPr/>
          <p:nvPr/>
        </p:nvSpPr>
        <p:spPr>
          <a:xfrm>
            <a:off x="4027604" y="981610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6392C3-79A4-44A9-B8E4-C93D3F876C5F}"/>
              </a:ext>
            </a:extLst>
          </p:cNvPr>
          <p:cNvSpPr/>
          <p:nvPr/>
        </p:nvSpPr>
        <p:spPr>
          <a:xfrm>
            <a:off x="5371350" y="1738246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9DBAF8-B178-488F-BF37-5982692F579F}"/>
              </a:ext>
            </a:extLst>
          </p:cNvPr>
          <p:cNvSpPr/>
          <p:nvPr/>
        </p:nvSpPr>
        <p:spPr>
          <a:xfrm>
            <a:off x="6369677" y="1738246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8A9C76-7E45-42BA-8FA6-08082D64141C}"/>
              </a:ext>
            </a:extLst>
          </p:cNvPr>
          <p:cNvSpPr/>
          <p:nvPr/>
        </p:nvSpPr>
        <p:spPr>
          <a:xfrm>
            <a:off x="4373023" y="1738246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E26B580-FF4D-4728-911F-983A5F5096B1}"/>
              </a:ext>
            </a:extLst>
          </p:cNvPr>
          <p:cNvSpPr/>
          <p:nvPr/>
        </p:nvSpPr>
        <p:spPr>
          <a:xfrm>
            <a:off x="4084165" y="1618393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C49FC2-F13E-4D5B-B51D-F900940CA3A7}"/>
              </a:ext>
            </a:extLst>
          </p:cNvPr>
          <p:cNvSpPr/>
          <p:nvPr/>
        </p:nvSpPr>
        <p:spPr>
          <a:xfrm>
            <a:off x="5178716" y="1620356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11F0FF-DC8E-4AE9-AA04-167624AD9DEE}"/>
              </a:ext>
            </a:extLst>
          </p:cNvPr>
          <p:cNvSpPr/>
          <p:nvPr/>
        </p:nvSpPr>
        <p:spPr>
          <a:xfrm>
            <a:off x="6177043" y="1585845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683DD-47B4-4DEE-AC1E-7618AB8CF8C2}"/>
              </a:ext>
            </a:extLst>
          </p:cNvPr>
          <p:cNvSpPr/>
          <p:nvPr/>
        </p:nvSpPr>
        <p:spPr>
          <a:xfrm>
            <a:off x="154474" y="2836339"/>
            <a:ext cx="275997" cy="216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E864A2-1CA9-4CA4-91B6-1D1B08F7EA89}"/>
              </a:ext>
            </a:extLst>
          </p:cNvPr>
          <p:cNvSpPr/>
          <p:nvPr/>
        </p:nvSpPr>
        <p:spPr>
          <a:xfrm>
            <a:off x="164769" y="3250515"/>
            <a:ext cx="275997" cy="216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7A9CBE-F4FD-4290-A88E-FB737AB99694}"/>
              </a:ext>
            </a:extLst>
          </p:cNvPr>
          <p:cNvSpPr/>
          <p:nvPr/>
        </p:nvSpPr>
        <p:spPr>
          <a:xfrm>
            <a:off x="327642" y="609414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1D84D1-FCDD-45B4-B95A-DD4E94D871DD}"/>
              </a:ext>
            </a:extLst>
          </p:cNvPr>
          <p:cNvSpPr/>
          <p:nvPr/>
        </p:nvSpPr>
        <p:spPr>
          <a:xfrm>
            <a:off x="943549" y="3602841"/>
            <a:ext cx="6927832" cy="2567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C75AD3-0008-4FC2-8DC6-9D88080B284B}"/>
              </a:ext>
            </a:extLst>
          </p:cNvPr>
          <p:cNvSpPr txBox="1"/>
          <p:nvPr/>
        </p:nvSpPr>
        <p:spPr>
          <a:xfrm>
            <a:off x="1075550" y="4138652"/>
            <a:ext cx="17053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직원번호</a:t>
            </a:r>
            <a:endParaRPr lang="en-US" altLang="ko-KR" sz="1800" dirty="0"/>
          </a:p>
          <a:p>
            <a:r>
              <a:rPr lang="ko-KR" altLang="en-US" sz="1800" dirty="0"/>
              <a:t>성명</a:t>
            </a:r>
            <a:endParaRPr lang="en-US" altLang="ko-KR" sz="1800" dirty="0"/>
          </a:p>
          <a:p>
            <a:r>
              <a:rPr lang="ko-KR" altLang="en-US" sz="1800" dirty="0"/>
              <a:t>직급</a:t>
            </a:r>
            <a:endParaRPr lang="en-US" altLang="ko-KR" sz="1800" dirty="0"/>
          </a:p>
          <a:p>
            <a:r>
              <a:rPr lang="ko-KR" altLang="en-US" dirty="0"/>
              <a:t>기본금</a:t>
            </a:r>
            <a:endParaRPr lang="en-US" altLang="ko-KR" dirty="0"/>
          </a:p>
          <a:p>
            <a:r>
              <a:rPr lang="ko-KR" altLang="en-US" sz="1800" dirty="0"/>
              <a:t>직책수당</a:t>
            </a:r>
            <a:endParaRPr lang="en-US" altLang="ko-KR" sz="1800" dirty="0"/>
          </a:p>
          <a:p>
            <a:r>
              <a:rPr lang="ko-KR" altLang="en-US" dirty="0"/>
              <a:t>연장근로수당</a:t>
            </a:r>
            <a:endParaRPr lang="en-US" altLang="ko-KR" dirty="0"/>
          </a:p>
          <a:p>
            <a:r>
              <a:rPr lang="ko-KR" altLang="en-US" dirty="0"/>
              <a:t>식대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3D294A-DC41-41F7-859E-E88E2114F10F}"/>
              </a:ext>
            </a:extLst>
          </p:cNvPr>
          <p:cNvSpPr/>
          <p:nvPr/>
        </p:nvSpPr>
        <p:spPr>
          <a:xfrm>
            <a:off x="5757000" y="3730235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3A7BC6-CB83-4B3B-910E-A6B698F8B755}"/>
              </a:ext>
            </a:extLst>
          </p:cNvPr>
          <p:cNvSpPr/>
          <p:nvPr/>
        </p:nvSpPr>
        <p:spPr>
          <a:xfrm>
            <a:off x="6745978" y="3730235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취소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763330-7506-407E-B040-8C49AA651102}"/>
              </a:ext>
            </a:extLst>
          </p:cNvPr>
          <p:cNvSpPr/>
          <p:nvPr/>
        </p:nvSpPr>
        <p:spPr>
          <a:xfrm>
            <a:off x="2607580" y="4194921"/>
            <a:ext cx="1806524" cy="20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B18A0A-BB98-48FF-96A3-7DEFC3B6B2CB}"/>
              </a:ext>
            </a:extLst>
          </p:cNvPr>
          <p:cNvSpPr/>
          <p:nvPr/>
        </p:nvSpPr>
        <p:spPr>
          <a:xfrm>
            <a:off x="2609149" y="4488725"/>
            <a:ext cx="1806524" cy="20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BCCFB9-A22D-4EF7-A0C2-613C211E926B}"/>
              </a:ext>
            </a:extLst>
          </p:cNvPr>
          <p:cNvSpPr/>
          <p:nvPr/>
        </p:nvSpPr>
        <p:spPr>
          <a:xfrm>
            <a:off x="2607579" y="4779106"/>
            <a:ext cx="1806524" cy="2005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select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DE3B5B-0353-436F-8006-467F036318E3}"/>
              </a:ext>
            </a:extLst>
          </p:cNvPr>
          <p:cNvSpPr/>
          <p:nvPr/>
        </p:nvSpPr>
        <p:spPr>
          <a:xfrm>
            <a:off x="2607578" y="5063430"/>
            <a:ext cx="1806524" cy="20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9FF807-9205-4D05-8C47-6B8A87047732}"/>
              </a:ext>
            </a:extLst>
          </p:cNvPr>
          <p:cNvSpPr/>
          <p:nvPr/>
        </p:nvSpPr>
        <p:spPr>
          <a:xfrm>
            <a:off x="2607577" y="5337657"/>
            <a:ext cx="1806524" cy="20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AB0C56-AD05-4045-8A9F-7CB4B3466DB2}"/>
              </a:ext>
            </a:extLst>
          </p:cNvPr>
          <p:cNvSpPr/>
          <p:nvPr/>
        </p:nvSpPr>
        <p:spPr>
          <a:xfrm>
            <a:off x="2607576" y="5594889"/>
            <a:ext cx="1806524" cy="20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1E93F2-E6D0-4C6D-B408-49E217A8CE7B}"/>
              </a:ext>
            </a:extLst>
          </p:cNvPr>
          <p:cNvSpPr txBox="1"/>
          <p:nvPr/>
        </p:nvSpPr>
        <p:spPr>
          <a:xfrm>
            <a:off x="1075550" y="3674430"/>
            <a:ext cx="305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급여정보</a:t>
            </a:r>
            <a:r>
              <a:rPr lang="en-US" altLang="ko-KR" sz="2000" b="1" dirty="0"/>
              <a:t>(2021.1.)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7040DD-06E7-409B-A920-FDD64D674842}"/>
              </a:ext>
            </a:extLst>
          </p:cNvPr>
          <p:cNvSpPr txBox="1"/>
          <p:nvPr/>
        </p:nvSpPr>
        <p:spPr>
          <a:xfrm>
            <a:off x="4491175" y="4089073"/>
            <a:ext cx="17053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건강보험</a:t>
            </a:r>
            <a:endParaRPr lang="en-US" altLang="ko-KR" sz="1800" dirty="0"/>
          </a:p>
          <a:p>
            <a:r>
              <a:rPr lang="ko-KR" altLang="en-US" sz="1800" dirty="0"/>
              <a:t>국민연금</a:t>
            </a:r>
            <a:endParaRPr lang="en-US" altLang="ko-KR" sz="1800" dirty="0"/>
          </a:p>
          <a:p>
            <a:r>
              <a:rPr lang="ko-KR" altLang="en-US" sz="1800" dirty="0"/>
              <a:t>고용보험</a:t>
            </a:r>
            <a:endParaRPr lang="en-US" altLang="ko-KR" sz="1800" dirty="0"/>
          </a:p>
          <a:p>
            <a:r>
              <a:rPr lang="ko-KR" altLang="en-US" dirty="0"/>
              <a:t>소득세</a:t>
            </a:r>
            <a:endParaRPr lang="en-US" altLang="ko-KR" dirty="0"/>
          </a:p>
          <a:p>
            <a:r>
              <a:rPr lang="ko-KR" altLang="en-US" sz="1800" dirty="0"/>
              <a:t>지방소득세</a:t>
            </a:r>
            <a:endParaRPr lang="en-US" altLang="ko-KR" sz="1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3223D4-E2CC-422E-84E7-05E5186D9FF1}"/>
              </a:ext>
            </a:extLst>
          </p:cNvPr>
          <p:cNvSpPr/>
          <p:nvPr/>
        </p:nvSpPr>
        <p:spPr>
          <a:xfrm>
            <a:off x="5848957" y="4128028"/>
            <a:ext cx="1806524" cy="20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21397B-1881-4F0D-9818-B5B9F90FCAEB}"/>
              </a:ext>
            </a:extLst>
          </p:cNvPr>
          <p:cNvSpPr/>
          <p:nvPr/>
        </p:nvSpPr>
        <p:spPr>
          <a:xfrm>
            <a:off x="5848956" y="4431754"/>
            <a:ext cx="1806524" cy="20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BED0A3-F368-4CF7-845A-0C3275B22223}"/>
              </a:ext>
            </a:extLst>
          </p:cNvPr>
          <p:cNvSpPr/>
          <p:nvPr/>
        </p:nvSpPr>
        <p:spPr>
          <a:xfrm>
            <a:off x="5842716" y="4742125"/>
            <a:ext cx="1806524" cy="20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B7DF6A-91E8-4A29-BF1A-F98F4C38A73C}"/>
              </a:ext>
            </a:extLst>
          </p:cNvPr>
          <p:cNvSpPr/>
          <p:nvPr/>
        </p:nvSpPr>
        <p:spPr>
          <a:xfrm>
            <a:off x="5842716" y="5014555"/>
            <a:ext cx="1806524" cy="20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29E8C0-4736-401B-A803-7D18058546E0}"/>
              </a:ext>
            </a:extLst>
          </p:cNvPr>
          <p:cNvSpPr/>
          <p:nvPr/>
        </p:nvSpPr>
        <p:spPr>
          <a:xfrm>
            <a:off x="7350670" y="1703965"/>
            <a:ext cx="909503" cy="20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급여계산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538230-DE86-46E9-AD62-33D64817B2EA}"/>
              </a:ext>
            </a:extLst>
          </p:cNvPr>
          <p:cNvSpPr/>
          <p:nvPr/>
        </p:nvSpPr>
        <p:spPr>
          <a:xfrm>
            <a:off x="7158036" y="1551564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311138-68AB-4B1C-B08D-366F9C4BD97C}"/>
              </a:ext>
            </a:extLst>
          </p:cNvPr>
          <p:cNvSpPr/>
          <p:nvPr/>
        </p:nvSpPr>
        <p:spPr>
          <a:xfrm>
            <a:off x="362063" y="3617556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0BCF59-9AE1-40C7-B131-713009711435}"/>
              </a:ext>
            </a:extLst>
          </p:cNvPr>
          <p:cNvSpPr/>
          <p:nvPr/>
        </p:nvSpPr>
        <p:spPr>
          <a:xfrm>
            <a:off x="684850" y="3626472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58C403A-CC01-4125-9850-BC9D562749D1}"/>
              </a:ext>
            </a:extLst>
          </p:cNvPr>
          <p:cNvSpPr/>
          <p:nvPr/>
        </p:nvSpPr>
        <p:spPr>
          <a:xfrm>
            <a:off x="536862" y="6186589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49AE8E8-F478-41F1-86A2-B11562894435}"/>
              </a:ext>
            </a:extLst>
          </p:cNvPr>
          <p:cNvSpPr/>
          <p:nvPr/>
        </p:nvSpPr>
        <p:spPr>
          <a:xfrm>
            <a:off x="5655405" y="263237"/>
            <a:ext cx="980752" cy="113654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직급목록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소장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팀원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3B36E9-10F4-4627-9B7B-9CED036CBCDE}"/>
              </a:ext>
            </a:extLst>
          </p:cNvPr>
          <p:cNvSpPr/>
          <p:nvPr/>
        </p:nvSpPr>
        <p:spPr>
          <a:xfrm>
            <a:off x="2600941" y="5838240"/>
            <a:ext cx="1806524" cy="20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C6EAD1-473C-4C88-89D5-1A7899F7510A}"/>
              </a:ext>
            </a:extLst>
          </p:cNvPr>
          <p:cNvSpPr/>
          <p:nvPr/>
        </p:nvSpPr>
        <p:spPr>
          <a:xfrm>
            <a:off x="5845279" y="5275008"/>
            <a:ext cx="1806524" cy="20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5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4" y="263237"/>
            <a:ext cx="847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인사</a:t>
            </a:r>
            <a:r>
              <a:rPr lang="en-US" altLang="ko-KR" dirty="0"/>
              <a:t>/</a:t>
            </a:r>
            <a:r>
              <a:rPr lang="ko-KR" altLang="en-US" dirty="0"/>
              <a:t>급여 </a:t>
            </a:r>
            <a:r>
              <a:rPr lang="en-US" altLang="ko-KR" dirty="0"/>
              <a:t>– </a:t>
            </a:r>
            <a:r>
              <a:rPr lang="ko-KR" altLang="en-US" dirty="0"/>
              <a:t>급여관리 </a:t>
            </a:r>
            <a:r>
              <a:rPr lang="en-US" altLang="ko-KR" dirty="0"/>
              <a:t>– </a:t>
            </a:r>
            <a:r>
              <a:rPr lang="ko-KR" altLang="en-US" dirty="0"/>
              <a:t>급여지급대장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D00411C-FF4A-498C-9BB6-98B23AF77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50023"/>
              </p:ext>
            </p:extLst>
          </p:nvPr>
        </p:nvGraphicFramePr>
        <p:xfrm>
          <a:off x="8370854" y="804235"/>
          <a:ext cx="3436082" cy="371352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지급연월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직원번호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성명으로 검색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체크하여 상세보기 누르면 해당 직원의 해당 달 급여명세서를 확인할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76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  <a:tr h="690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인쇄화면까지 떠서 인쇄할 수 있도록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0652"/>
                  </a:ext>
                </a:extLst>
              </a:tr>
              <a:tr h="645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닫기 버튼을 누르면 급여지급대장으로 이동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2969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75FCE7C-0945-49B0-BCD7-B04F0F7A01B5}"/>
              </a:ext>
            </a:extLst>
          </p:cNvPr>
          <p:cNvSpPr/>
          <p:nvPr/>
        </p:nvSpPr>
        <p:spPr>
          <a:xfrm>
            <a:off x="156828" y="838000"/>
            <a:ext cx="5386133" cy="591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DE5784-2261-4F1E-9102-8AABC09E3426}"/>
              </a:ext>
            </a:extLst>
          </p:cNvPr>
          <p:cNvSpPr/>
          <p:nvPr/>
        </p:nvSpPr>
        <p:spPr>
          <a:xfrm>
            <a:off x="1235808" y="914215"/>
            <a:ext cx="2791796" cy="197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2021.1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A8B90-EEBD-4853-9F67-DF64745A83DB}"/>
              </a:ext>
            </a:extLst>
          </p:cNvPr>
          <p:cNvSpPr txBox="1"/>
          <p:nvPr/>
        </p:nvSpPr>
        <p:spPr>
          <a:xfrm>
            <a:off x="502441" y="865663"/>
            <a:ext cx="73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지급연월</a:t>
            </a:r>
            <a:endParaRPr lang="ko-KR" altLang="en-US" sz="1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74224A-4548-4CE2-AC3F-EC9B71B527AA}"/>
              </a:ext>
            </a:extLst>
          </p:cNvPr>
          <p:cNvSpPr/>
          <p:nvPr/>
        </p:nvSpPr>
        <p:spPr>
          <a:xfrm>
            <a:off x="4213083" y="953249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7D17CC-D76F-488A-9601-D2747975CA4E}"/>
              </a:ext>
            </a:extLst>
          </p:cNvPr>
          <p:cNvSpPr/>
          <p:nvPr/>
        </p:nvSpPr>
        <p:spPr>
          <a:xfrm>
            <a:off x="166254" y="978148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E35DE-AE42-4FFB-8DA7-89B56FF0DC98}"/>
              </a:ext>
            </a:extLst>
          </p:cNvPr>
          <p:cNvSpPr txBox="1"/>
          <p:nvPr/>
        </p:nvSpPr>
        <p:spPr>
          <a:xfrm>
            <a:off x="502440" y="1147733"/>
            <a:ext cx="73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직원번호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D34779-4D9F-420A-BD8D-17B1B33110D0}"/>
              </a:ext>
            </a:extLst>
          </p:cNvPr>
          <p:cNvSpPr txBox="1"/>
          <p:nvPr/>
        </p:nvSpPr>
        <p:spPr>
          <a:xfrm>
            <a:off x="2310380" y="1133902"/>
            <a:ext cx="73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D0544C-D108-4703-BFE3-53D1F648B771}"/>
              </a:ext>
            </a:extLst>
          </p:cNvPr>
          <p:cNvSpPr/>
          <p:nvPr/>
        </p:nvSpPr>
        <p:spPr>
          <a:xfrm>
            <a:off x="1235807" y="1160435"/>
            <a:ext cx="1074573" cy="197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43DEA7-BC2B-418F-A9F1-161F880D0C5E}"/>
              </a:ext>
            </a:extLst>
          </p:cNvPr>
          <p:cNvSpPr/>
          <p:nvPr/>
        </p:nvSpPr>
        <p:spPr>
          <a:xfrm>
            <a:off x="2738689" y="1172009"/>
            <a:ext cx="1270766" cy="197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F109F340-3504-4AD3-9058-4FD1E403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54247"/>
              </p:ext>
            </p:extLst>
          </p:nvPr>
        </p:nvGraphicFramePr>
        <p:xfrm>
          <a:off x="166254" y="1915257"/>
          <a:ext cx="6110560" cy="982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9">
                  <a:extLst>
                    <a:ext uri="{9D8B030D-6E8A-4147-A177-3AD203B41FA5}">
                      <a16:colId xmlns:a16="http://schemas.microsoft.com/office/drawing/2014/main" val="2763566936"/>
                    </a:ext>
                  </a:extLst>
                </a:gridCol>
                <a:gridCol w="702835">
                  <a:extLst>
                    <a:ext uri="{9D8B030D-6E8A-4147-A177-3AD203B41FA5}">
                      <a16:colId xmlns:a16="http://schemas.microsoft.com/office/drawing/2014/main" val="3488146499"/>
                    </a:ext>
                  </a:extLst>
                </a:gridCol>
                <a:gridCol w="697424">
                  <a:extLst>
                    <a:ext uri="{9D8B030D-6E8A-4147-A177-3AD203B41FA5}">
                      <a16:colId xmlns:a16="http://schemas.microsoft.com/office/drawing/2014/main" val="1651206865"/>
                    </a:ext>
                  </a:extLst>
                </a:gridCol>
                <a:gridCol w="643180">
                  <a:extLst>
                    <a:ext uri="{9D8B030D-6E8A-4147-A177-3AD203B41FA5}">
                      <a16:colId xmlns:a16="http://schemas.microsoft.com/office/drawing/2014/main" val="14443153"/>
                    </a:ext>
                  </a:extLst>
                </a:gridCol>
                <a:gridCol w="433952">
                  <a:extLst>
                    <a:ext uri="{9D8B030D-6E8A-4147-A177-3AD203B41FA5}">
                      <a16:colId xmlns:a16="http://schemas.microsoft.com/office/drawing/2014/main" val="1172034206"/>
                    </a:ext>
                  </a:extLst>
                </a:gridCol>
                <a:gridCol w="736170">
                  <a:extLst>
                    <a:ext uri="{9D8B030D-6E8A-4147-A177-3AD203B41FA5}">
                      <a16:colId xmlns:a16="http://schemas.microsoft.com/office/drawing/2014/main" val="2198467080"/>
                    </a:ext>
                  </a:extLst>
                </a:gridCol>
                <a:gridCol w="774915">
                  <a:extLst>
                    <a:ext uri="{9D8B030D-6E8A-4147-A177-3AD203B41FA5}">
                      <a16:colId xmlns:a16="http://schemas.microsoft.com/office/drawing/2014/main" val="2316945603"/>
                    </a:ext>
                  </a:extLst>
                </a:gridCol>
                <a:gridCol w="922149">
                  <a:extLst>
                    <a:ext uri="{9D8B030D-6E8A-4147-A177-3AD203B41FA5}">
                      <a16:colId xmlns:a16="http://schemas.microsoft.com/office/drawing/2014/main" val="1931724540"/>
                    </a:ext>
                  </a:extLst>
                </a:gridCol>
                <a:gridCol w="681926">
                  <a:extLst>
                    <a:ext uri="{9D8B030D-6E8A-4147-A177-3AD203B41FA5}">
                      <a16:colId xmlns:a16="http://schemas.microsoft.com/office/drawing/2014/main" val="2870187942"/>
                    </a:ext>
                  </a:extLst>
                </a:gridCol>
              </a:tblGrid>
              <a:tr h="477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지급연월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직원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계산일수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지급총액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공제합계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실수령액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37027"/>
                  </a:ext>
                </a:extLst>
              </a:tr>
              <a:tr h="252564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00001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박소장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소장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3,530,000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250,000</a:t>
                      </a:r>
                      <a:endParaRPr lang="ko-KR" altLang="en-US" sz="9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19,800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5561"/>
                  </a:ext>
                </a:extLst>
              </a:tr>
              <a:tr h="252564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00002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이팀장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2,700,000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120,000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14,500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0678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89AEA9-0EE4-4271-BAA3-C1AE7DED1F84}"/>
              </a:ext>
            </a:extLst>
          </p:cNvPr>
          <p:cNvSpPr/>
          <p:nvPr/>
        </p:nvSpPr>
        <p:spPr>
          <a:xfrm>
            <a:off x="4573365" y="1596326"/>
            <a:ext cx="1047923" cy="250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0DD5E2-B3DC-461A-BC80-8D8502A0A921}"/>
              </a:ext>
            </a:extLst>
          </p:cNvPr>
          <p:cNvSpPr/>
          <p:nvPr/>
        </p:nvSpPr>
        <p:spPr>
          <a:xfrm>
            <a:off x="292018" y="2413237"/>
            <a:ext cx="275997" cy="216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896B2C-327D-4E67-A119-392F45A697CF}"/>
              </a:ext>
            </a:extLst>
          </p:cNvPr>
          <p:cNvSpPr/>
          <p:nvPr/>
        </p:nvSpPr>
        <p:spPr>
          <a:xfrm>
            <a:off x="292018" y="2694662"/>
            <a:ext cx="275997" cy="216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CA545-C6DF-4CDA-85CC-6694CEB6D958}"/>
              </a:ext>
            </a:extLst>
          </p:cNvPr>
          <p:cNvSpPr txBox="1"/>
          <p:nvPr/>
        </p:nvSpPr>
        <p:spPr>
          <a:xfrm>
            <a:off x="6536027" y="4626244"/>
            <a:ext cx="5456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급여명세서 들어갈 것 </a:t>
            </a:r>
            <a:r>
              <a:rPr lang="en-US" altLang="ko-KR" sz="1600" b="1" dirty="0"/>
              <a:t>: 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성명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부서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직급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지급일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기본급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직책수당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연장근로수당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식대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건강보험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국민연금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고용보험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소득세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지방소득세</a:t>
            </a:r>
            <a:r>
              <a:rPr lang="en-US" altLang="ko-KR" sz="1600" b="1" dirty="0"/>
              <a:t> 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공제합계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급여계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862B4A-6E6D-4F03-A537-FC634B57C4E0}"/>
              </a:ext>
            </a:extLst>
          </p:cNvPr>
          <p:cNvSpPr/>
          <p:nvPr/>
        </p:nvSpPr>
        <p:spPr>
          <a:xfrm>
            <a:off x="715395" y="3246382"/>
            <a:ext cx="860726" cy="250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PDF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111D59-0412-499C-8560-886128DA973F}"/>
              </a:ext>
            </a:extLst>
          </p:cNvPr>
          <p:cNvSpPr/>
          <p:nvPr/>
        </p:nvSpPr>
        <p:spPr>
          <a:xfrm>
            <a:off x="1642895" y="3246382"/>
            <a:ext cx="860726" cy="250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7B2B38-017C-4FF7-A044-8F30F98D0D1B}"/>
              </a:ext>
            </a:extLst>
          </p:cNvPr>
          <p:cNvSpPr/>
          <p:nvPr/>
        </p:nvSpPr>
        <p:spPr>
          <a:xfrm>
            <a:off x="2570395" y="3248848"/>
            <a:ext cx="860726" cy="250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F3E82D3-47FD-4854-BEB1-2E0B6A3F9396}"/>
              </a:ext>
            </a:extLst>
          </p:cNvPr>
          <p:cNvSpPr/>
          <p:nvPr/>
        </p:nvSpPr>
        <p:spPr>
          <a:xfrm>
            <a:off x="4286132" y="1527571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8E4C00-091C-4ED4-8665-62F947224F00}"/>
              </a:ext>
            </a:extLst>
          </p:cNvPr>
          <p:cNvSpPr/>
          <p:nvPr/>
        </p:nvSpPr>
        <p:spPr>
          <a:xfrm>
            <a:off x="358447" y="3064020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83B45E6-DF56-462A-95C2-FB5504BBB699}"/>
              </a:ext>
            </a:extLst>
          </p:cNvPr>
          <p:cNvSpPr/>
          <p:nvPr/>
        </p:nvSpPr>
        <p:spPr>
          <a:xfrm>
            <a:off x="1460746" y="2994968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126A29A-A903-462F-8D67-C96651ECFB24}"/>
              </a:ext>
            </a:extLst>
          </p:cNvPr>
          <p:cNvSpPr/>
          <p:nvPr/>
        </p:nvSpPr>
        <p:spPr>
          <a:xfrm>
            <a:off x="2417528" y="2976087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3FA4A8D-A1B1-4046-B65A-31101DE44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84490"/>
              </p:ext>
            </p:extLst>
          </p:nvPr>
        </p:nvGraphicFramePr>
        <p:xfrm>
          <a:off x="199948" y="3647965"/>
          <a:ext cx="6225936" cy="30525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56484">
                  <a:extLst>
                    <a:ext uri="{9D8B030D-6E8A-4147-A177-3AD203B41FA5}">
                      <a16:colId xmlns:a16="http://schemas.microsoft.com/office/drawing/2014/main" val="3193200273"/>
                    </a:ext>
                  </a:extLst>
                </a:gridCol>
                <a:gridCol w="1556484">
                  <a:extLst>
                    <a:ext uri="{9D8B030D-6E8A-4147-A177-3AD203B41FA5}">
                      <a16:colId xmlns:a16="http://schemas.microsoft.com/office/drawing/2014/main" val="1832872964"/>
                    </a:ext>
                  </a:extLst>
                </a:gridCol>
                <a:gridCol w="1556484">
                  <a:extLst>
                    <a:ext uri="{9D8B030D-6E8A-4147-A177-3AD203B41FA5}">
                      <a16:colId xmlns:a16="http://schemas.microsoft.com/office/drawing/2014/main" val="4128533961"/>
                    </a:ext>
                  </a:extLst>
                </a:gridCol>
                <a:gridCol w="1556484">
                  <a:extLst>
                    <a:ext uri="{9D8B030D-6E8A-4147-A177-3AD203B41FA5}">
                      <a16:colId xmlns:a16="http://schemas.microsoft.com/office/drawing/2014/main" val="2055293322"/>
                    </a:ext>
                  </a:extLst>
                </a:gridCol>
              </a:tblGrid>
              <a:tr h="185126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2021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월 급여명세서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89180"/>
                  </a:ext>
                </a:extLst>
              </a:tr>
              <a:tr h="185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성명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 err="1"/>
                        <a:t>이팀장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부서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관리팀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직급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팀원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지급일 </a:t>
                      </a:r>
                      <a:r>
                        <a:rPr lang="en-US" altLang="ko-KR" sz="1000" dirty="0"/>
                        <a:t>: 2021. 1. 15. 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082333"/>
                  </a:ext>
                </a:extLst>
              </a:tr>
              <a:tr h="185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지급항목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지급액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공제항목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공제액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0077281"/>
                  </a:ext>
                </a:extLst>
              </a:tr>
              <a:tr h="185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2,700,000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건강보험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83,500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2779759"/>
                  </a:ext>
                </a:extLst>
              </a:tr>
              <a:tr h="185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직책수당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국민연금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98,000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939060"/>
                  </a:ext>
                </a:extLst>
              </a:tr>
              <a:tr h="185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연장근로수당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고용보험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45,000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2636391"/>
                  </a:ext>
                </a:extLst>
              </a:tr>
              <a:tr h="185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식대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소득세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23,000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0929545"/>
                  </a:ext>
                </a:extLst>
              </a:tr>
              <a:tr h="18512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지방소득세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2,300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7364900"/>
                  </a:ext>
                </a:extLst>
              </a:tr>
              <a:tr h="18512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4929301"/>
                  </a:ext>
                </a:extLst>
              </a:tr>
              <a:tr h="18512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공제합계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22542"/>
                  </a:ext>
                </a:extLst>
              </a:tr>
              <a:tr h="185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급여계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3,530,000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27311355"/>
                  </a:ext>
                </a:extLst>
              </a:tr>
              <a:tr h="2788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귀하의 노고에 감사드립니다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</a:t>
                      </a:r>
                      <a:r>
                        <a:rPr lang="ko-KR" altLang="en-US" sz="1000" dirty="0"/>
                        <a:t>아파트 관리사무소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8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13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5" y="214424"/>
            <a:ext cx="513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인사</a:t>
            </a:r>
            <a:r>
              <a:rPr lang="en-US" altLang="ko-KR" dirty="0"/>
              <a:t>/</a:t>
            </a:r>
            <a:r>
              <a:rPr lang="ko-KR" altLang="en-US" dirty="0"/>
              <a:t>급여 </a:t>
            </a:r>
            <a:r>
              <a:rPr lang="en-US" altLang="ko-KR" dirty="0"/>
              <a:t>– </a:t>
            </a:r>
            <a:r>
              <a:rPr lang="ko-KR" altLang="en-US" dirty="0"/>
              <a:t>정산관리 </a:t>
            </a:r>
            <a:r>
              <a:rPr lang="en-US" altLang="ko-KR" dirty="0"/>
              <a:t>- </a:t>
            </a:r>
            <a:r>
              <a:rPr lang="ko-KR" altLang="en-US" dirty="0"/>
              <a:t>퇴직정산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5B243C1A-F3DC-4D78-A246-26D61CECC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22543"/>
              </p:ext>
            </p:extLst>
          </p:nvPr>
        </p:nvGraphicFramePr>
        <p:xfrm>
          <a:off x="8362201" y="785687"/>
          <a:ext cx="3436082" cy="468254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364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퇴직일자는 마지막으로 근무한 날의 다음날짜를 기재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A. 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개월간 임금총액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세전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개월 임금총액 합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76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시간당 통상임금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개월간 임금총액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209(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 근로시간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 통상임금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시간당 통상임금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 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 근로시간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연차수당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 통상임금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미사용 연차일수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연차수당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가산액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연차수당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 (3/12)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  <a:tr h="690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 평균임금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퇴직일 이전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개월간 지급받은 임금총액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(A+B) 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퇴직일 이전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개월간의 총 일수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0652"/>
                  </a:ext>
                </a:extLst>
              </a:tr>
              <a:tr h="83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퇴직금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 평균임금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 30(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* 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재직일수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/365)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29692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E496B29-B61B-4381-91EE-2E1087833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56312"/>
              </p:ext>
            </p:extLst>
          </p:nvPr>
        </p:nvGraphicFramePr>
        <p:xfrm>
          <a:off x="166255" y="1113285"/>
          <a:ext cx="3354396" cy="176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599">
                  <a:extLst>
                    <a:ext uri="{9D8B030D-6E8A-4147-A177-3AD203B41FA5}">
                      <a16:colId xmlns:a16="http://schemas.microsoft.com/office/drawing/2014/main" val="3653660865"/>
                    </a:ext>
                  </a:extLst>
                </a:gridCol>
                <a:gridCol w="838599">
                  <a:extLst>
                    <a:ext uri="{9D8B030D-6E8A-4147-A177-3AD203B41FA5}">
                      <a16:colId xmlns:a16="http://schemas.microsoft.com/office/drawing/2014/main" val="4213911861"/>
                    </a:ext>
                  </a:extLst>
                </a:gridCol>
                <a:gridCol w="838599">
                  <a:extLst>
                    <a:ext uri="{9D8B030D-6E8A-4147-A177-3AD203B41FA5}">
                      <a16:colId xmlns:a16="http://schemas.microsoft.com/office/drawing/2014/main" val="1760348511"/>
                    </a:ext>
                  </a:extLst>
                </a:gridCol>
                <a:gridCol w="838599">
                  <a:extLst>
                    <a:ext uri="{9D8B030D-6E8A-4147-A177-3AD203B41FA5}">
                      <a16:colId xmlns:a16="http://schemas.microsoft.com/office/drawing/2014/main" val="1074055079"/>
                    </a:ext>
                  </a:extLst>
                </a:gridCol>
              </a:tblGrid>
              <a:tr h="408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직원번호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성명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입사일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퇴사일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415863"/>
                  </a:ext>
                </a:extLst>
              </a:tr>
              <a:tr h="408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00001</a:t>
                      </a:r>
                      <a:endParaRPr lang="ko-KR" altLang="en-US" sz="1100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이소장</a:t>
                      </a:r>
                      <a:endParaRPr lang="ko-KR" altLang="en-US" sz="1100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20190204</a:t>
                      </a:r>
                      <a:endParaRPr lang="ko-KR" altLang="en-US" sz="1100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20210802</a:t>
                      </a:r>
                      <a:endParaRPr lang="ko-KR" altLang="en-US" sz="1100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8427333"/>
                  </a:ext>
                </a:extLst>
              </a:tr>
              <a:tr h="408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00002</a:t>
                      </a:r>
                      <a:endParaRPr lang="ko-KR" altLang="en-US" sz="1100" dirty="0"/>
                    </a:p>
                  </a:txBody>
                  <a:tcP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박팀장</a:t>
                      </a:r>
                      <a:endParaRPr lang="ko-KR" altLang="en-US" sz="1100" dirty="0"/>
                    </a:p>
                  </a:txBody>
                  <a:tcP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20180501</a:t>
                      </a:r>
                      <a:endParaRPr lang="ko-KR" altLang="en-US" sz="1100" dirty="0"/>
                    </a:p>
                  </a:txBody>
                  <a:tcP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8148918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69159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8356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5C541F8-92F4-439D-ACED-C0A7CEB63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55041"/>
              </p:ext>
            </p:extLst>
          </p:nvPr>
        </p:nvGraphicFramePr>
        <p:xfrm>
          <a:off x="4210205" y="1188787"/>
          <a:ext cx="3515700" cy="164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20">
                  <a:extLst>
                    <a:ext uri="{9D8B030D-6E8A-4147-A177-3AD203B41FA5}">
                      <a16:colId xmlns:a16="http://schemas.microsoft.com/office/drawing/2014/main" val="2987350793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2044909890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1279687163"/>
                    </a:ext>
                  </a:extLst>
                </a:gridCol>
                <a:gridCol w="805912">
                  <a:extLst>
                    <a:ext uri="{9D8B030D-6E8A-4147-A177-3AD203B41FA5}">
                      <a16:colId xmlns:a16="http://schemas.microsoft.com/office/drawing/2014/main" val="279934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2,500,000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2,500,000</a:t>
                      </a:r>
                      <a:endParaRPr lang="ko-KR" altLang="en-US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2,500,000</a:t>
                      </a:r>
                      <a:endParaRPr lang="ko-KR" altLang="en-US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2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제수당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직책수당</a:t>
                      </a:r>
                      <a:r>
                        <a:rPr lang="en-US" altLang="ko-KR" sz="900" dirty="0"/>
                        <a:t>+</a:t>
                      </a:r>
                      <a:r>
                        <a:rPr lang="ko-KR" altLang="en-US" sz="900" dirty="0"/>
                        <a:t>연장근로수당</a:t>
                      </a:r>
                      <a:r>
                        <a:rPr lang="en-US" altLang="ko-KR" sz="900" dirty="0"/>
                        <a:t>+</a:t>
                      </a:r>
                      <a:r>
                        <a:rPr lang="ko-KR" altLang="en-US" sz="900" dirty="0"/>
                        <a:t>식대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120,000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300,000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150,000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001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근무일수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648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511DDF-5C15-4E54-9B19-946FFB30ECEC}"/>
              </a:ext>
            </a:extLst>
          </p:cNvPr>
          <p:cNvSpPr txBox="1"/>
          <p:nvPr/>
        </p:nvSpPr>
        <p:spPr>
          <a:xfrm>
            <a:off x="2982586" y="1843895"/>
            <a:ext cx="918626" cy="308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더블클릭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7F630-9E4F-4E39-B220-714D82133716}"/>
              </a:ext>
            </a:extLst>
          </p:cNvPr>
          <p:cNvSpPr txBox="1"/>
          <p:nvPr/>
        </p:nvSpPr>
        <p:spPr>
          <a:xfrm>
            <a:off x="166255" y="784671"/>
            <a:ext cx="918626" cy="3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기본정보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4F8FE-5FB7-4641-A5EC-55113EAA11AA}"/>
              </a:ext>
            </a:extLst>
          </p:cNvPr>
          <p:cNvSpPr txBox="1"/>
          <p:nvPr/>
        </p:nvSpPr>
        <p:spPr>
          <a:xfrm>
            <a:off x="4138987" y="868921"/>
            <a:ext cx="918626" cy="3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급여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647C2-193F-4283-8FD7-0CC3C8781848}"/>
              </a:ext>
            </a:extLst>
          </p:cNvPr>
          <p:cNvSpPr txBox="1"/>
          <p:nvPr/>
        </p:nvSpPr>
        <p:spPr>
          <a:xfrm>
            <a:off x="1005037" y="3049410"/>
            <a:ext cx="918626" cy="3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정산내역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6E30FFA-9E1C-40F7-8A5E-A0D242BB2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36540"/>
              </p:ext>
            </p:extLst>
          </p:nvPr>
        </p:nvGraphicFramePr>
        <p:xfrm>
          <a:off x="1112739" y="3382216"/>
          <a:ext cx="560890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32">
                  <a:extLst>
                    <a:ext uri="{9D8B030D-6E8A-4147-A177-3AD203B41FA5}">
                      <a16:colId xmlns:a16="http://schemas.microsoft.com/office/drawing/2014/main" val="2518343390"/>
                    </a:ext>
                  </a:extLst>
                </a:gridCol>
                <a:gridCol w="1713172">
                  <a:extLst>
                    <a:ext uri="{9D8B030D-6E8A-4147-A177-3AD203B41FA5}">
                      <a16:colId xmlns:a16="http://schemas.microsoft.com/office/drawing/2014/main" val="392230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4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최근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개월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임금총액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세전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4,000,000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8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시간당 통상임금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6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 통상임금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120,000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연차수당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6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연차수당 </a:t>
                      </a:r>
                      <a:r>
                        <a:rPr lang="ko-KR" altLang="en-US" sz="1400" dirty="0" err="1"/>
                        <a:t>가산액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75,000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8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일 평균임금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88,641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2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퇴직금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[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 평균임금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* 30(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 * 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재직일수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/365)]</a:t>
                      </a:r>
                      <a:endParaRPr lang="en-US" altLang="ko-KR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7,977,690</a:t>
                      </a:r>
                      <a:endParaRPr lang="ko-KR" alt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561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15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5" y="263237"/>
            <a:ext cx="4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전자결재</a:t>
            </a:r>
            <a:r>
              <a:rPr lang="en-US" altLang="ko-KR" dirty="0"/>
              <a:t>- </a:t>
            </a:r>
            <a:r>
              <a:rPr lang="ko-KR" altLang="en-US" dirty="0" err="1"/>
              <a:t>기안문</a:t>
            </a:r>
            <a:r>
              <a:rPr lang="ko-KR" altLang="en-US" dirty="0"/>
              <a:t> 작성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3747D1-3398-45D6-AFF3-010EC3A537BB}"/>
              </a:ext>
            </a:extLst>
          </p:cNvPr>
          <p:cNvSpPr/>
          <p:nvPr/>
        </p:nvSpPr>
        <p:spPr>
          <a:xfrm>
            <a:off x="433750" y="866240"/>
            <a:ext cx="6275294" cy="5665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E67C69-CF72-49F6-9201-89A968A441C9}"/>
              </a:ext>
            </a:extLst>
          </p:cNvPr>
          <p:cNvSpPr/>
          <p:nvPr/>
        </p:nvSpPr>
        <p:spPr>
          <a:xfrm>
            <a:off x="786489" y="1507459"/>
            <a:ext cx="5531223" cy="5827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기안문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448B4-DAF9-4EC8-85D3-8B42C6D9589A}"/>
              </a:ext>
            </a:extLst>
          </p:cNvPr>
          <p:cNvSpPr/>
          <p:nvPr/>
        </p:nvSpPr>
        <p:spPr>
          <a:xfrm>
            <a:off x="2785333" y="1028169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결재선지정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8D4A4E-5539-4FD9-B42D-E91223030651}"/>
              </a:ext>
            </a:extLst>
          </p:cNvPr>
          <p:cNvSpPr/>
          <p:nvPr/>
        </p:nvSpPr>
        <p:spPr>
          <a:xfrm>
            <a:off x="3994619" y="1031972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8C88CF-CAAD-4808-BB9B-337190C6F357}"/>
              </a:ext>
            </a:extLst>
          </p:cNvPr>
          <p:cNvSpPr/>
          <p:nvPr/>
        </p:nvSpPr>
        <p:spPr>
          <a:xfrm>
            <a:off x="5191462" y="1031972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상신취소</a:t>
            </a:r>
          </a:p>
        </p:txBody>
      </p:sp>
      <p:graphicFrame>
        <p:nvGraphicFramePr>
          <p:cNvPr id="10" name="표 16">
            <a:extLst>
              <a:ext uri="{FF2B5EF4-FFF2-40B4-BE49-F238E27FC236}">
                <a16:creationId xmlns:a16="http://schemas.microsoft.com/office/drawing/2014/main" id="{F7D4DDE2-191A-44E6-A8D2-2F781F177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02698"/>
              </p:ext>
            </p:extLst>
          </p:nvPr>
        </p:nvGraphicFramePr>
        <p:xfrm>
          <a:off x="786489" y="2227022"/>
          <a:ext cx="5663636" cy="144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532">
                  <a:extLst>
                    <a:ext uri="{9D8B030D-6E8A-4147-A177-3AD203B41FA5}">
                      <a16:colId xmlns:a16="http://schemas.microsoft.com/office/drawing/2014/main" val="2143023186"/>
                    </a:ext>
                  </a:extLst>
                </a:gridCol>
                <a:gridCol w="1169389">
                  <a:extLst>
                    <a:ext uri="{9D8B030D-6E8A-4147-A177-3AD203B41FA5}">
                      <a16:colId xmlns:a16="http://schemas.microsoft.com/office/drawing/2014/main" val="447768947"/>
                    </a:ext>
                  </a:extLst>
                </a:gridCol>
                <a:gridCol w="574905">
                  <a:extLst>
                    <a:ext uri="{9D8B030D-6E8A-4147-A177-3AD203B41FA5}">
                      <a16:colId xmlns:a16="http://schemas.microsoft.com/office/drawing/2014/main" val="2667776043"/>
                    </a:ext>
                  </a:extLst>
                </a:gridCol>
                <a:gridCol w="703705">
                  <a:extLst>
                    <a:ext uri="{9D8B030D-6E8A-4147-A177-3AD203B41FA5}">
                      <a16:colId xmlns:a16="http://schemas.microsoft.com/office/drawing/2014/main" val="970396755"/>
                    </a:ext>
                  </a:extLst>
                </a:gridCol>
                <a:gridCol w="646260">
                  <a:extLst>
                    <a:ext uri="{9D8B030D-6E8A-4147-A177-3AD203B41FA5}">
                      <a16:colId xmlns:a16="http://schemas.microsoft.com/office/drawing/2014/main" val="3340920331"/>
                    </a:ext>
                  </a:extLst>
                </a:gridCol>
                <a:gridCol w="1417845">
                  <a:extLst>
                    <a:ext uri="{9D8B030D-6E8A-4147-A177-3AD203B41FA5}">
                      <a16:colId xmlns:a16="http://schemas.microsoft.com/office/drawing/2014/main" val="3540511631"/>
                    </a:ext>
                  </a:extLst>
                </a:gridCol>
              </a:tblGrid>
              <a:tr h="152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단위업무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82683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이사원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기안일자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2021. 01. 16.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893585"/>
                  </a:ext>
                </a:extLst>
              </a:tr>
              <a:tr h="324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결재선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조팀장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박소장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ko-KR" altLang="en-US" sz="1200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박소장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5329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 입주민 관리비 납부내역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432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지출계좌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은행명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농협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계좌번호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356-52-52222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3522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43D261C-F9A6-484B-ADE4-300C2709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49" y="3708535"/>
            <a:ext cx="5649759" cy="21241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2FC603-CE07-4FBA-8E20-1532CFC065FA}"/>
              </a:ext>
            </a:extLst>
          </p:cNvPr>
          <p:cNvSpPr/>
          <p:nvPr/>
        </p:nvSpPr>
        <p:spPr>
          <a:xfrm>
            <a:off x="5380456" y="5969546"/>
            <a:ext cx="937256" cy="3613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첨부파일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2092A3-8A16-435C-88C6-0A6759B02F3F}"/>
              </a:ext>
            </a:extLst>
          </p:cNvPr>
          <p:cNvSpPr/>
          <p:nvPr/>
        </p:nvSpPr>
        <p:spPr>
          <a:xfrm>
            <a:off x="839505" y="5969546"/>
            <a:ext cx="4391259" cy="361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A30E75-C54C-4317-B4BD-5F5872B63265}"/>
              </a:ext>
            </a:extLst>
          </p:cNvPr>
          <p:cNvSpPr/>
          <p:nvPr/>
        </p:nvSpPr>
        <p:spPr>
          <a:xfrm>
            <a:off x="2000195" y="2820494"/>
            <a:ext cx="683491" cy="2678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82354EA-940F-4E02-BAAD-E65C05366AD4}"/>
              </a:ext>
            </a:extLst>
          </p:cNvPr>
          <p:cNvSpPr/>
          <p:nvPr/>
        </p:nvSpPr>
        <p:spPr>
          <a:xfrm>
            <a:off x="3644553" y="2820494"/>
            <a:ext cx="683491" cy="2678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결재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48CD10-DFA6-4230-A24B-AB918E098D30}"/>
              </a:ext>
            </a:extLst>
          </p:cNvPr>
          <p:cNvSpPr/>
          <p:nvPr/>
        </p:nvSpPr>
        <p:spPr>
          <a:xfrm>
            <a:off x="5144476" y="2262882"/>
            <a:ext cx="1228044" cy="208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단위업무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1256D87-D95A-4B28-B9DA-EE4E6DD3509D}"/>
              </a:ext>
            </a:extLst>
          </p:cNvPr>
          <p:cNvSpPr/>
          <p:nvPr/>
        </p:nvSpPr>
        <p:spPr>
          <a:xfrm rot="10800000">
            <a:off x="6148402" y="2309556"/>
            <a:ext cx="162327" cy="11654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B30397-2095-412F-99C9-04936ECFBFF4}"/>
              </a:ext>
            </a:extLst>
          </p:cNvPr>
          <p:cNvSpPr/>
          <p:nvPr/>
        </p:nvSpPr>
        <p:spPr>
          <a:xfrm>
            <a:off x="6483741" y="2090165"/>
            <a:ext cx="1589676" cy="214256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단위업무 목록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서무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인사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예산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회계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</a:rPr>
              <a:t>공사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수선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5. </a:t>
            </a:r>
            <a:r>
              <a:rPr lang="ko-KR" altLang="en-US" sz="1400" dirty="0">
                <a:solidFill>
                  <a:schemeClr val="tx1"/>
                </a:solidFill>
              </a:rPr>
              <a:t>계약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6. </a:t>
            </a:r>
            <a:r>
              <a:rPr lang="ko-KR" altLang="en-US" sz="1400" dirty="0">
                <a:solidFill>
                  <a:schemeClr val="tx1"/>
                </a:solidFill>
              </a:rPr>
              <a:t>입주민관리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AA9A8B8-B3E3-4194-ADB2-49A6D520145B}"/>
              </a:ext>
            </a:extLst>
          </p:cNvPr>
          <p:cNvSpPr/>
          <p:nvPr/>
        </p:nvSpPr>
        <p:spPr>
          <a:xfrm>
            <a:off x="479499" y="2134987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AE268D-78F8-440B-848D-8FA7FFACCD8C}"/>
              </a:ext>
            </a:extLst>
          </p:cNvPr>
          <p:cNvSpPr/>
          <p:nvPr/>
        </p:nvSpPr>
        <p:spPr>
          <a:xfrm>
            <a:off x="3396597" y="2110481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340C5D5-96C9-4512-95E1-2591A6168B4D}"/>
              </a:ext>
            </a:extLst>
          </p:cNvPr>
          <p:cNvSpPr/>
          <p:nvPr/>
        </p:nvSpPr>
        <p:spPr>
          <a:xfrm>
            <a:off x="2798371" y="2478747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AEA5863-13C5-42A4-A9D9-1D12109BC59D}"/>
              </a:ext>
            </a:extLst>
          </p:cNvPr>
          <p:cNvSpPr/>
          <p:nvPr/>
        </p:nvSpPr>
        <p:spPr>
          <a:xfrm>
            <a:off x="489906" y="3365556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C92B941-F94F-4BE4-87A7-3FEDA36EA1C5}"/>
              </a:ext>
            </a:extLst>
          </p:cNvPr>
          <p:cNvSpPr/>
          <p:nvPr/>
        </p:nvSpPr>
        <p:spPr>
          <a:xfrm>
            <a:off x="583233" y="3867580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5466EE80-8348-4103-A8A5-2EFC844D0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85188"/>
              </p:ext>
            </p:extLst>
          </p:nvPr>
        </p:nvGraphicFramePr>
        <p:xfrm>
          <a:off x="8368187" y="851081"/>
          <a:ext cx="3436082" cy="408330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문서번호는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기안문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작성 시에는 비어 있고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결재 완료되면 자동 생성됨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단위업무 목록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select box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선택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서무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계약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입주민관리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76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작성자와 기안일자는 기안자의 이름과 금일 날짜가 자동으로 입력됨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readonly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  <a:tr h="690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지출계좌는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개 계좌 중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로 선택하면 은행명과 계좌번호가 자동으로 입력됨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0652"/>
                  </a:ext>
                </a:extLst>
              </a:tr>
              <a:tr h="45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기안문의 제목과 내용을 작성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 작성 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editor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29692"/>
                  </a:ext>
                </a:extLst>
              </a:tr>
              <a:tr h="557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 첨부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659142"/>
                  </a:ext>
                </a:extLst>
              </a:tr>
            </a:tbl>
          </a:graphicData>
        </a:graphic>
      </p:graphicFrame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AAA28D2-BA7A-4F00-A717-F236AB07FB73}"/>
              </a:ext>
            </a:extLst>
          </p:cNvPr>
          <p:cNvSpPr/>
          <p:nvPr/>
        </p:nvSpPr>
        <p:spPr>
          <a:xfrm>
            <a:off x="6373597" y="4457796"/>
            <a:ext cx="2079073" cy="214256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지출계좌 목록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 err="1">
                <a:solidFill>
                  <a:schemeClr val="tx1"/>
                </a:solidFill>
              </a:rPr>
              <a:t>선택안함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기본설정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아파트관리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직원 급여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</a:rPr>
              <a:t>커뮤니티센터 임대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E719516-26E0-4FBF-AA67-B9FA0032862D}"/>
              </a:ext>
            </a:extLst>
          </p:cNvPr>
          <p:cNvSpPr/>
          <p:nvPr/>
        </p:nvSpPr>
        <p:spPr>
          <a:xfrm>
            <a:off x="5047194" y="5969546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AB51EAB-441E-4479-9999-3CFCBDD20E74}"/>
              </a:ext>
            </a:extLst>
          </p:cNvPr>
          <p:cNvSpPr/>
          <p:nvPr/>
        </p:nvSpPr>
        <p:spPr>
          <a:xfrm>
            <a:off x="2000195" y="3429433"/>
            <a:ext cx="1037472" cy="208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아파트관리</a:t>
            </a: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864A8FE-7D32-4898-84E3-95A762CF2F83}"/>
              </a:ext>
            </a:extLst>
          </p:cNvPr>
          <p:cNvSpPr/>
          <p:nvPr/>
        </p:nvSpPr>
        <p:spPr>
          <a:xfrm rot="10800000">
            <a:off x="2890785" y="3479103"/>
            <a:ext cx="162327" cy="11654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9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027B4A-282B-452D-81B4-8704EE365AAE}"/>
              </a:ext>
            </a:extLst>
          </p:cNvPr>
          <p:cNvSpPr/>
          <p:nvPr/>
        </p:nvSpPr>
        <p:spPr>
          <a:xfrm>
            <a:off x="228924" y="835302"/>
            <a:ext cx="6275294" cy="5665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0E1F07-F96F-4C69-A669-ECE89D52F356}"/>
              </a:ext>
            </a:extLst>
          </p:cNvPr>
          <p:cNvSpPr/>
          <p:nvPr/>
        </p:nvSpPr>
        <p:spPr>
          <a:xfrm>
            <a:off x="622446" y="1579519"/>
            <a:ext cx="5531223" cy="5827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기안문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159E01-9789-4582-B9E6-B3E5DA9B5FE4}"/>
              </a:ext>
            </a:extLst>
          </p:cNvPr>
          <p:cNvSpPr/>
          <p:nvPr/>
        </p:nvSpPr>
        <p:spPr>
          <a:xfrm>
            <a:off x="2774871" y="910480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결재선지정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2A733-303F-4EB6-9FB7-9D33FD0D0073}"/>
              </a:ext>
            </a:extLst>
          </p:cNvPr>
          <p:cNvSpPr/>
          <p:nvPr/>
        </p:nvSpPr>
        <p:spPr>
          <a:xfrm>
            <a:off x="3984157" y="914283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4FB456-30DB-4318-92B6-1BD0E4414088}"/>
              </a:ext>
            </a:extLst>
          </p:cNvPr>
          <p:cNvSpPr/>
          <p:nvPr/>
        </p:nvSpPr>
        <p:spPr>
          <a:xfrm>
            <a:off x="5181000" y="914283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상신취소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C2FDB7-AA11-4EA1-A6E7-974443D83D5E}"/>
              </a:ext>
            </a:extLst>
          </p:cNvPr>
          <p:cNvSpPr/>
          <p:nvPr/>
        </p:nvSpPr>
        <p:spPr>
          <a:xfrm>
            <a:off x="2558554" y="699088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8E9243D-4D6F-49DB-9F89-E57052CE95FE}"/>
              </a:ext>
            </a:extLst>
          </p:cNvPr>
          <p:cNvSpPr/>
          <p:nvPr/>
        </p:nvSpPr>
        <p:spPr>
          <a:xfrm>
            <a:off x="3900091" y="682902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530E4B-4DCB-4B66-9EBA-CE39C6BDED17}"/>
              </a:ext>
            </a:extLst>
          </p:cNvPr>
          <p:cNvSpPr/>
          <p:nvPr/>
        </p:nvSpPr>
        <p:spPr>
          <a:xfrm>
            <a:off x="5018643" y="632569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C03A39-9AD8-405A-9E41-3FF6A817D761}"/>
              </a:ext>
            </a:extLst>
          </p:cNvPr>
          <p:cNvSpPr/>
          <p:nvPr/>
        </p:nvSpPr>
        <p:spPr>
          <a:xfrm>
            <a:off x="761038" y="4596279"/>
            <a:ext cx="3491484" cy="1199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 </a:t>
            </a:r>
            <a:r>
              <a:rPr lang="en-US" altLang="ko-KR" sz="1200" dirty="0">
                <a:solidFill>
                  <a:schemeClr val="tx1"/>
                </a:solidFill>
              </a:rPr>
              <a:t>: 2020</a:t>
            </a:r>
            <a:r>
              <a:rPr lang="ko-KR" altLang="en-US" sz="1200" dirty="0">
                <a:solidFill>
                  <a:schemeClr val="tx1"/>
                </a:solidFill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월 입주민 관리비 납부내역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상신하시겠습니까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E2E4F9-7938-4192-8B49-A585AD50DAFE}"/>
              </a:ext>
            </a:extLst>
          </p:cNvPr>
          <p:cNvSpPr/>
          <p:nvPr/>
        </p:nvSpPr>
        <p:spPr>
          <a:xfrm>
            <a:off x="1415778" y="5385481"/>
            <a:ext cx="683491" cy="2678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32E5580-62DD-4AE5-91E9-1D8A40F81814}"/>
              </a:ext>
            </a:extLst>
          </p:cNvPr>
          <p:cNvSpPr/>
          <p:nvPr/>
        </p:nvSpPr>
        <p:spPr>
          <a:xfrm>
            <a:off x="2790988" y="5375962"/>
            <a:ext cx="683491" cy="2678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CE3603-D23F-42FD-8E80-66B75BB56C2A}"/>
              </a:ext>
            </a:extLst>
          </p:cNvPr>
          <p:cNvSpPr/>
          <p:nvPr/>
        </p:nvSpPr>
        <p:spPr>
          <a:xfrm>
            <a:off x="526516" y="4528036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920AE6-FCBF-409C-B061-296F2BCEED1C}"/>
              </a:ext>
            </a:extLst>
          </p:cNvPr>
          <p:cNvSpPr/>
          <p:nvPr/>
        </p:nvSpPr>
        <p:spPr>
          <a:xfrm>
            <a:off x="4536730" y="4572156"/>
            <a:ext cx="3491484" cy="1223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상신 취소하시겠습니까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005D50-E754-43F5-9CF2-5A011335690F}"/>
              </a:ext>
            </a:extLst>
          </p:cNvPr>
          <p:cNvSpPr/>
          <p:nvPr/>
        </p:nvSpPr>
        <p:spPr>
          <a:xfrm>
            <a:off x="5264557" y="5379844"/>
            <a:ext cx="683491" cy="2678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60FB263-C80D-48A1-B1F7-397309B7A54B}"/>
              </a:ext>
            </a:extLst>
          </p:cNvPr>
          <p:cNvSpPr/>
          <p:nvPr/>
        </p:nvSpPr>
        <p:spPr>
          <a:xfrm>
            <a:off x="6690997" y="5352948"/>
            <a:ext cx="683491" cy="2678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3D2C480-F656-4708-8B62-38DF631518A1}"/>
              </a:ext>
            </a:extLst>
          </p:cNvPr>
          <p:cNvSpPr/>
          <p:nvPr/>
        </p:nvSpPr>
        <p:spPr>
          <a:xfrm>
            <a:off x="550961" y="1355568"/>
            <a:ext cx="7627835" cy="31344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200" b="1" dirty="0">
                <a:solidFill>
                  <a:schemeClr val="tx1"/>
                </a:solidFill>
              </a:rPr>
              <a:t>결재선지정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직원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B969CD5C-284C-4FA3-96D7-B787490D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19859"/>
              </p:ext>
            </p:extLst>
          </p:nvPr>
        </p:nvGraphicFramePr>
        <p:xfrm>
          <a:off x="743357" y="2102754"/>
          <a:ext cx="3024222" cy="22501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97611">
                  <a:extLst>
                    <a:ext uri="{9D8B030D-6E8A-4147-A177-3AD203B41FA5}">
                      <a16:colId xmlns:a16="http://schemas.microsoft.com/office/drawing/2014/main" val="1184106173"/>
                    </a:ext>
                  </a:extLst>
                </a:gridCol>
                <a:gridCol w="1244009">
                  <a:extLst>
                    <a:ext uri="{9D8B030D-6E8A-4147-A177-3AD203B41FA5}">
                      <a16:colId xmlns:a16="http://schemas.microsoft.com/office/drawing/2014/main" val="335205251"/>
                    </a:ext>
                  </a:extLst>
                </a:gridCol>
                <a:gridCol w="882602">
                  <a:extLst>
                    <a:ext uri="{9D8B030D-6E8A-4147-A177-3AD203B41FA5}">
                      <a16:colId xmlns:a16="http://schemas.microsoft.com/office/drawing/2014/main" val="2409276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직원번호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1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APT001</a:t>
                      </a:r>
                      <a:endParaRPr lang="ko-KR" altLang="en-US" sz="12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관리사무소장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박소장</a:t>
                      </a:r>
                      <a:endParaRPr lang="ko-KR" altLang="en-US" sz="12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ART002</a:t>
                      </a:r>
                      <a:endParaRPr lang="ko-KR" altLang="en-US" sz="12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관리팀장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조팀장</a:t>
                      </a:r>
                      <a:endParaRPr lang="ko-KR" altLang="en-US" sz="12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379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ART003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시설팀장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이팀장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ART004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경리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조팀원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58696"/>
                  </a:ext>
                </a:extLst>
              </a:tr>
              <a:tr h="39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APT005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행정서무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조팀원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48495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3735BF06-FA77-4F4D-9EDC-74DA319C2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22392"/>
              </p:ext>
            </p:extLst>
          </p:nvPr>
        </p:nvGraphicFramePr>
        <p:xfrm>
          <a:off x="4956343" y="2106799"/>
          <a:ext cx="3062197" cy="22501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39748">
                  <a:extLst>
                    <a:ext uri="{9D8B030D-6E8A-4147-A177-3AD203B41FA5}">
                      <a16:colId xmlns:a16="http://schemas.microsoft.com/office/drawing/2014/main" val="1184106173"/>
                    </a:ext>
                  </a:extLst>
                </a:gridCol>
                <a:gridCol w="561674">
                  <a:extLst>
                    <a:ext uri="{9D8B030D-6E8A-4147-A177-3AD203B41FA5}">
                      <a16:colId xmlns:a16="http://schemas.microsoft.com/office/drawing/2014/main" val="529861933"/>
                    </a:ext>
                  </a:extLst>
                </a:gridCol>
                <a:gridCol w="1216058">
                  <a:extLst>
                    <a:ext uri="{9D8B030D-6E8A-4147-A177-3AD203B41FA5}">
                      <a16:colId xmlns:a16="http://schemas.microsoft.com/office/drawing/2014/main" val="335205251"/>
                    </a:ext>
                  </a:extLst>
                </a:gridCol>
                <a:gridCol w="744717">
                  <a:extLst>
                    <a:ext uri="{9D8B030D-6E8A-4147-A177-3AD203B41FA5}">
                      <a16:colId xmlns:a16="http://schemas.microsoft.com/office/drawing/2014/main" val="2409276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조팀장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관리사무소장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박소장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9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58696"/>
                  </a:ext>
                </a:extLst>
              </a:tr>
              <a:tr h="39591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4849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3A939A8-E4A3-49C0-9497-655F3599EBAD}"/>
              </a:ext>
            </a:extLst>
          </p:cNvPr>
          <p:cNvSpPr/>
          <p:nvPr/>
        </p:nvSpPr>
        <p:spPr>
          <a:xfrm>
            <a:off x="6162473" y="1501296"/>
            <a:ext cx="683491" cy="2678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7E0A72-FE49-4A42-9625-50DB2E4BF909}"/>
              </a:ext>
            </a:extLst>
          </p:cNvPr>
          <p:cNvSpPr/>
          <p:nvPr/>
        </p:nvSpPr>
        <p:spPr>
          <a:xfrm>
            <a:off x="6955423" y="1501295"/>
            <a:ext cx="683491" cy="2678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A1699FF-4017-40F9-B243-D0B0ABFAC105}"/>
              </a:ext>
            </a:extLst>
          </p:cNvPr>
          <p:cNvSpPr/>
          <p:nvPr/>
        </p:nvSpPr>
        <p:spPr>
          <a:xfrm>
            <a:off x="3834398" y="2136610"/>
            <a:ext cx="1041102" cy="212815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결재방법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22AB48-2231-4C7C-954B-5DA056683159}"/>
              </a:ext>
            </a:extLst>
          </p:cNvPr>
          <p:cNvSpPr/>
          <p:nvPr/>
        </p:nvSpPr>
        <p:spPr>
          <a:xfrm>
            <a:off x="317977" y="1301769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0DC73E2-C58D-474B-A238-07E8AAB2483D}"/>
              </a:ext>
            </a:extLst>
          </p:cNvPr>
          <p:cNvSpPr/>
          <p:nvPr/>
        </p:nvSpPr>
        <p:spPr>
          <a:xfrm>
            <a:off x="761038" y="5917579"/>
            <a:ext cx="3491484" cy="666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기안문이 </a:t>
            </a:r>
            <a:r>
              <a:rPr lang="ko-KR" altLang="en-US" sz="1200" dirty="0" err="1">
                <a:solidFill>
                  <a:schemeClr val="tx1"/>
                </a:solidFill>
              </a:rPr>
              <a:t>상신되었습니다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5B54DC-315B-4C62-AB83-74076519D9EF}"/>
              </a:ext>
            </a:extLst>
          </p:cNvPr>
          <p:cNvSpPr/>
          <p:nvPr/>
        </p:nvSpPr>
        <p:spPr>
          <a:xfrm>
            <a:off x="2128452" y="6253229"/>
            <a:ext cx="683491" cy="2678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2A61D84-2961-4AE5-A56E-CD729F076428}"/>
              </a:ext>
            </a:extLst>
          </p:cNvPr>
          <p:cNvSpPr/>
          <p:nvPr/>
        </p:nvSpPr>
        <p:spPr>
          <a:xfrm>
            <a:off x="1635473" y="5681350"/>
            <a:ext cx="272511" cy="25961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5A69C7D-0105-4EB3-B1E8-038D3CA6C39D}"/>
              </a:ext>
            </a:extLst>
          </p:cNvPr>
          <p:cNvSpPr/>
          <p:nvPr/>
        </p:nvSpPr>
        <p:spPr>
          <a:xfrm>
            <a:off x="4556746" y="5896914"/>
            <a:ext cx="3491484" cy="666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상신이 취소되었습니다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F3C85C1-5B0B-4C66-BF58-1477C463F237}"/>
              </a:ext>
            </a:extLst>
          </p:cNvPr>
          <p:cNvSpPr/>
          <p:nvPr/>
        </p:nvSpPr>
        <p:spPr>
          <a:xfrm>
            <a:off x="5924160" y="6232564"/>
            <a:ext cx="683491" cy="2678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CF7772B2-47B7-47EA-8D8E-542EC634B536}"/>
              </a:ext>
            </a:extLst>
          </p:cNvPr>
          <p:cNvSpPr/>
          <p:nvPr/>
        </p:nvSpPr>
        <p:spPr>
          <a:xfrm>
            <a:off x="5497694" y="5681349"/>
            <a:ext cx="272511" cy="25961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8A74E8-23DE-4E91-97E1-A61D5FA2DAC4}"/>
              </a:ext>
            </a:extLst>
          </p:cNvPr>
          <p:cNvSpPr txBox="1"/>
          <p:nvPr/>
        </p:nvSpPr>
        <p:spPr>
          <a:xfrm>
            <a:off x="4835109" y="1721489"/>
            <a:ext cx="89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결재선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B8B4981-778E-4B10-BF16-A39BAD868EA2}"/>
              </a:ext>
            </a:extLst>
          </p:cNvPr>
          <p:cNvSpPr/>
          <p:nvPr/>
        </p:nvSpPr>
        <p:spPr>
          <a:xfrm>
            <a:off x="4302208" y="4503914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DC662F2-09AD-45D4-A49D-CE4587A4FB34}"/>
              </a:ext>
            </a:extLst>
          </p:cNvPr>
          <p:cNvSpPr/>
          <p:nvPr/>
        </p:nvSpPr>
        <p:spPr>
          <a:xfrm>
            <a:off x="3974730" y="2705630"/>
            <a:ext cx="148455" cy="1484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DE4D2FA-681A-4972-A602-BB0E6E1B3D6B}"/>
              </a:ext>
            </a:extLst>
          </p:cNvPr>
          <p:cNvSpPr/>
          <p:nvPr/>
        </p:nvSpPr>
        <p:spPr>
          <a:xfrm>
            <a:off x="3966874" y="2960538"/>
            <a:ext cx="148455" cy="148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D5A7AA9-CBBB-4C44-B8B7-827E35F9481E}"/>
              </a:ext>
            </a:extLst>
          </p:cNvPr>
          <p:cNvSpPr/>
          <p:nvPr/>
        </p:nvSpPr>
        <p:spPr>
          <a:xfrm>
            <a:off x="3966874" y="3188098"/>
            <a:ext cx="148455" cy="148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C38376-3FF1-4B3C-97DE-5258839B8375}"/>
              </a:ext>
            </a:extLst>
          </p:cNvPr>
          <p:cNvSpPr/>
          <p:nvPr/>
        </p:nvSpPr>
        <p:spPr>
          <a:xfrm>
            <a:off x="4123038" y="3482292"/>
            <a:ext cx="441417" cy="3048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4E444D-AB9C-470D-89E8-ECE6664FA87A}"/>
              </a:ext>
            </a:extLst>
          </p:cNvPr>
          <p:cNvSpPr/>
          <p:nvPr/>
        </p:nvSpPr>
        <p:spPr>
          <a:xfrm>
            <a:off x="4124813" y="3853721"/>
            <a:ext cx="441417" cy="3048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A53F96-7674-438B-98C1-E02D58B5E886}"/>
              </a:ext>
            </a:extLst>
          </p:cNvPr>
          <p:cNvSpPr txBox="1"/>
          <p:nvPr/>
        </p:nvSpPr>
        <p:spPr>
          <a:xfrm>
            <a:off x="166255" y="263237"/>
            <a:ext cx="4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전자결재</a:t>
            </a:r>
            <a:r>
              <a:rPr lang="en-US" altLang="ko-KR" dirty="0"/>
              <a:t>- </a:t>
            </a:r>
            <a:r>
              <a:rPr lang="ko-KR" altLang="en-US" dirty="0" err="1"/>
              <a:t>기안문</a:t>
            </a:r>
            <a:r>
              <a:rPr lang="ko-KR" altLang="en-US" dirty="0"/>
              <a:t> 작성</a:t>
            </a:r>
          </a:p>
        </p:txBody>
      </p:sp>
      <p:graphicFrame>
        <p:nvGraphicFramePr>
          <p:cNvPr id="40" name="표 6">
            <a:extLst>
              <a:ext uri="{FF2B5EF4-FFF2-40B4-BE49-F238E27FC236}">
                <a16:creationId xmlns:a16="http://schemas.microsoft.com/office/drawing/2014/main" id="{1769A35F-1414-43FB-B656-56025BCEE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89786"/>
              </p:ext>
            </p:extLst>
          </p:nvPr>
        </p:nvGraphicFramePr>
        <p:xfrm>
          <a:off x="8370854" y="804235"/>
          <a:ext cx="3436082" cy="556967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결재선 지정을 버튼을 클릭하면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modal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 나타남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직원 정보에서 결재선 지정할 직원을 클릭하면 행이 선택됨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Radio button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결재방법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검토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오른쪽 화살표 버튼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누르면 결재선에 추가됨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결재선 순서에 따라 결재가 올라가므로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팀장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소장순으로 선택하기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결재선을 잘못 지정했을 경우 결재선에서 해당 직원을 클릭한 후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왼쪽 화살표 버튼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누르면 취소됨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 버튼을 누르면 최종 결재선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정해짐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상신 버튼을 누르면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문서의 제목을 보여주고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상신 여부 확인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 버튼을 누르면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대기중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상태로 문서가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상신되고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상신함으로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페이지 이동됨 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1814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상신취소 버튼을 누를 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상신 취소 여부를 확인함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 버튼을 누르면 문서 상신이 취소되며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폼의 모든 내용이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reset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됨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 버튼을 누르면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작성 중인 기안문으로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2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66F5317F-71E4-4C02-A27F-F937D383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36476"/>
              </p:ext>
            </p:extLst>
          </p:nvPr>
        </p:nvGraphicFramePr>
        <p:xfrm>
          <a:off x="1272428" y="2846447"/>
          <a:ext cx="5767294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2423">
                  <a:extLst>
                    <a:ext uri="{9D8B030D-6E8A-4147-A177-3AD203B41FA5}">
                      <a16:colId xmlns:a16="http://schemas.microsoft.com/office/drawing/2014/main" val="790651618"/>
                    </a:ext>
                  </a:extLst>
                </a:gridCol>
                <a:gridCol w="986118">
                  <a:extLst>
                    <a:ext uri="{9D8B030D-6E8A-4147-A177-3AD203B41FA5}">
                      <a16:colId xmlns:a16="http://schemas.microsoft.com/office/drawing/2014/main" val="2409063880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6587964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6884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기안일자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3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입주민 민원 양식 변경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이직원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대기중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1/19 14:34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입주민 민원 처리 결과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박직원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결재완료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1/18 17:50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1664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187B8C13-A77B-435D-9916-E1E1698B5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0" t="50366" r="88638" b="39275"/>
          <a:stretch/>
        </p:blipFill>
        <p:spPr>
          <a:xfrm>
            <a:off x="2977495" y="3227292"/>
            <a:ext cx="214501" cy="2599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14E7C6-1628-44BC-9BDC-7E1914524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01"/>
          <a:stretch/>
        </p:blipFill>
        <p:spPr>
          <a:xfrm>
            <a:off x="1050178" y="4339812"/>
            <a:ext cx="5989544" cy="5929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F62C26-2A54-44CB-800D-5FC52943D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0" t="50366" r="88638" b="39275"/>
          <a:stretch/>
        </p:blipFill>
        <p:spPr>
          <a:xfrm>
            <a:off x="2977495" y="3634537"/>
            <a:ext cx="214501" cy="259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5" y="263237"/>
            <a:ext cx="4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전자결재</a:t>
            </a:r>
            <a:r>
              <a:rPr lang="en-US" altLang="ko-KR" dirty="0"/>
              <a:t>- </a:t>
            </a:r>
            <a:r>
              <a:rPr lang="ko-KR" altLang="en-US" dirty="0"/>
              <a:t>결재함 </a:t>
            </a:r>
            <a:r>
              <a:rPr lang="en-US" altLang="ko-KR" dirty="0"/>
              <a:t>-</a:t>
            </a:r>
            <a:r>
              <a:rPr lang="ko-KR" altLang="en-US" dirty="0"/>
              <a:t>수신함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FB010-190B-4BD1-902D-D3053B34516E}"/>
              </a:ext>
            </a:extLst>
          </p:cNvPr>
          <p:cNvSpPr txBox="1"/>
          <p:nvPr/>
        </p:nvSpPr>
        <p:spPr>
          <a:xfrm>
            <a:off x="1209689" y="1856692"/>
            <a:ext cx="4100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수신함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97D1BDE-1464-4396-8DEF-682DD7E0E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00428"/>
              </p:ext>
            </p:extLst>
          </p:nvPr>
        </p:nvGraphicFramePr>
        <p:xfrm>
          <a:off x="8370854" y="804235"/>
          <a:ext cx="3436082" cy="584783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수신함에는 검토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결재자가 본인에게 도착한 결재의 수와 목록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기안일자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시간까지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조회할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파일이 첨부된 문서의 경우 각 문서의 제목 옆에 파일 아이콘이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문서의 제목을 클릭하면 해당 문서를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상세 조회할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76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문서 결재 상태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기안취소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대기중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결재완료로 나뉘어진다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기안취소했을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경우 기안취소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하지만 수신함에서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기안취소된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문서는 보이지 않는다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기안취소 시 결재자 지정이 모두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reset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되기 때문에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 기안 후 중간 결재자의 승인을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받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 않았을 경우에는 대기중으로 표시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문서가 반려되었을 경우 반려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중간 결재자만 승인하고 최종 결재자가 확인하지 않았을 경우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결재자까지 승인한 경우 결재완료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  <a:tr h="690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0652"/>
                  </a:ext>
                </a:extLst>
              </a:tr>
              <a:tr h="945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단위업무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기안일자로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검색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29692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82F68668-5648-4F94-943A-4570E71B71B7}"/>
              </a:ext>
            </a:extLst>
          </p:cNvPr>
          <p:cNvSpPr/>
          <p:nvPr/>
        </p:nvSpPr>
        <p:spPr>
          <a:xfrm>
            <a:off x="3216660" y="3227292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B70B9D2-355E-4778-87E5-3FB4CEDEC8B6}"/>
              </a:ext>
            </a:extLst>
          </p:cNvPr>
          <p:cNvSpPr/>
          <p:nvPr/>
        </p:nvSpPr>
        <p:spPr>
          <a:xfrm>
            <a:off x="4190419" y="4215883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C98441-4A08-4769-8929-A1428495E8F5}"/>
              </a:ext>
            </a:extLst>
          </p:cNvPr>
          <p:cNvSpPr/>
          <p:nvPr/>
        </p:nvSpPr>
        <p:spPr>
          <a:xfrm>
            <a:off x="2069204" y="4696879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E8CE1D5-08DC-4D36-B100-A0FFE62DA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8" b="61024"/>
          <a:stretch/>
        </p:blipFill>
        <p:spPr>
          <a:xfrm>
            <a:off x="1272428" y="2361567"/>
            <a:ext cx="5989544" cy="47682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E8F7191-D3AC-4E04-9B74-75BB010B16EB}"/>
              </a:ext>
            </a:extLst>
          </p:cNvPr>
          <p:cNvSpPr/>
          <p:nvPr/>
        </p:nvSpPr>
        <p:spPr>
          <a:xfrm>
            <a:off x="2595652" y="2180266"/>
            <a:ext cx="865286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FD11F7-2F4A-4957-AB6F-F36205856327}"/>
              </a:ext>
            </a:extLst>
          </p:cNvPr>
          <p:cNvSpPr/>
          <p:nvPr/>
        </p:nvSpPr>
        <p:spPr>
          <a:xfrm>
            <a:off x="2463612" y="2228632"/>
            <a:ext cx="656653" cy="518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1B2E37-CB61-4BEC-84F0-FCBC63A33718}"/>
              </a:ext>
            </a:extLst>
          </p:cNvPr>
          <p:cNvSpPr/>
          <p:nvPr/>
        </p:nvSpPr>
        <p:spPr>
          <a:xfrm>
            <a:off x="951460" y="2327281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9CC197-03F5-418A-B323-361A10644121}"/>
              </a:ext>
            </a:extLst>
          </p:cNvPr>
          <p:cNvSpPr/>
          <p:nvPr/>
        </p:nvSpPr>
        <p:spPr>
          <a:xfrm>
            <a:off x="5335691" y="3124199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7CC7E64-A31A-44F6-A0A2-9947BC997AFB}"/>
              </a:ext>
            </a:extLst>
          </p:cNvPr>
          <p:cNvSpPr/>
          <p:nvPr/>
        </p:nvSpPr>
        <p:spPr>
          <a:xfrm>
            <a:off x="4374188" y="976099"/>
            <a:ext cx="1589676" cy="171100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문서결재 상태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기안취소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대기중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반려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chemeClr val="tx1"/>
                </a:solidFill>
              </a:rPr>
              <a:t>결재중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결재완료</a:t>
            </a:r>
          </a:p>
        </p:txBody>
      </p:sp>
    </p:spTree>
    <p:extLst>
      <p:ext uri="{BB962C8B-B14F-4D97-AF65-F5344CB8AC3E}">
        <p14:creationId xmlns:p14="http://schemas.microsoft.com/office/powerpoint/2010/main" val="170946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5" y="263237"/>
            <a:ext cx="4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전자결재</a:t>
            </a:r>
            <a:r>
              <a:rPr lang="en-US" altLang="ko-KR" dirty="0"/>
              <a:t>- </a:t>
            </a:r>
            <a:r>
              <a:rPr lang="ko-KR" altLang="en-US" dirty="0"/>
              <a:t>결재함 </a:t>
            </a:r>
            <a:r>
              <a:rPr lang="en-US" altLang="ko-KR" dirty="0"/>
              <a:t>-</a:t>
            </a:r>
            <a:r>
              <a:rPr lang="ko-KR" altLang="en-US" dirty="0"/>
              <a:t>수신함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97D1BDE-1464-4396-8DEF-682DD7E0E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89619"/>
              </p:ext>
            </p:extLst>
          </p:nvPr>
        </p:nvGraphicFramePr>
        <p:xfrm>
          <a:off x="8370854" y="804235"/>
          <a:ext cx="3436082" cy="556429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수신함 문서 상세 조회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문서번호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단위업무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지출계좌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통장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결재내역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기안자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검토자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결재자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시행정보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우편번호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홈페이지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사용자가 문서를 승인해야 할 경우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기안자가 지정한 결재선 순서대로 했을 때 사용자 차례인 경우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승인과 반려 버튼이 나타난다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본인의 결재 순서가 아니거나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 결재가 완료된 문서의 경우 승인 버튼과 반려 버튼이 나타나지 않는다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문서를 승인할 경우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승인하시겠습니까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? –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취소 중 선택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확인 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승인되었습니다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뜨고 창은 수신함 화면으로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승인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반려 버튼은 사라져야 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76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문서를 반려할 경우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prompt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창으로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반려사유를 입력하십시오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–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사유 입력하고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취소 중 선택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확인 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반려되었습니다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뜨고 창은 수신함으로 이동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  <a:tr h="986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누르면 수신함으로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065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76EDA3F-D43F-44F6-8DFD-16BB52DB2151}"/>
              </a:ext>
            </a:extLst>
          </p:cNvPr>
          <p:cNvSpPr/>
          <p:nvPr/>
        </p:nvSpPr>
        <p:spPr>
          <a:xfrm>
            <a:off x="1945758" y="804235"/>
            <a:ext cx="5029200" cy="5904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C7905-B3BA-4AEC-B6ED-1C2EB681BDE4}"/>
              </a:ext>
            </a:extLst>
          </p:cNvPr>
          <p:cNvSpPr txBox="1"/>
          <p:nvPr/>
        </p:nvSpPr>
        <p:spPr>
          <a:xfrm>
            <a:off x="3274827" y="1020725"/>
            <a:ext cx="258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00</a:t>
            </a:r>
            <a:r>
              <a:rPr lang="ko-KR" altLang="en-US" dirty="0"/>
              <a:t>아파트 관리사무소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243439-A576-4911-A22E-33B0D6F9A0DE}"/>
              </a:ext>
            </a:extLst>
          </p:cNvPr>
          <p:cNvSpPr txBox="1"/>
          <p:nvPr/>
        </p:nvSpPr>
        <p:spPr>
          <a:xfrm>
            <a:off x="2057238" y="1550576"/>
            <a:ext cx="49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문서번호 </a:t>
            </a:r>
            <a:r>
              <a:rPr lang="en-US" altLang="ko-KR" sz="1400" dirty="0"/>
              <a:t>A20210717-001            </a:t>
            </a:r>
            <a:r>
              <a:rPr lang="ko-KR" altLang="en-US" sz="1400" dirty="0"/>
              <a:t>단위업무 입주민관리</a:t>
            </a:r>
            <a:endParaRPr lang="en-US" altLang="ko-KR" sz="1400" dirty="0"/>
          </a:p>
          <a:p>
            <a:r>
              <a:rPr lang="ko-KR" altLang="en-US" sz="1400" dirty="0"/>
              <a:t>제목     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입주민 민원 처리사항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19F5D2-5557-4414-97F5-12C0824514C5}"/>
              </a:ext>
            </a:extLst>
          </p:cNvPr>
          <p:cNvCxnSpPr/>
          <p:nvPr/>
        </p:nvCxnSpPr>
        <p:spPr>
          <a:xfrm>
            <a:off x="2057238" y="2073796"/>
            <a:ext cx="46944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E5E1FE-2145-40AF-B237-792E757CB371}"/>
              </a:ext>
            </a:extLst>
          </p:cNvPr>
          <p:cNvSpPr txBox="1"/>
          <p:nvPr/>
        </p:nvSpPr>
        <p:spPr>
          <a:xfrm>
            <a:off x="2057238" y="2179674"/>
            <a:ext cx="4694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000" dirty="0"/>
              <a:t>지출계좌 </a:t>
            </a:r>
            <a:r>
              <a:rPr lang="en-US" altLang="ko-KR" sz="1000" dirty="0"/>
              <a:t>: </a:t>
            </a:r>
            <a:r>
              <a:rPr lang="ko-KR" altLang="en-US" sz="1000" dirty="0"/>
              <a:t>아파트관리 </a:t>
            </a:r>
            <a:r>
              <a:rPr lang="en-US" altLang="ko-KR" sz="1000" dirty="0"/>
              <a:t>/ </a:t>
            </a:r>
            <a:r>
              <a:rPr lang="ko-KR" altLang="en-US" sz="1000" dirty="0"/>
              <a:t>농협 </a:t>
            </a:r>
            <a:r>
              <a:rPr lang="en-US" altLang="ko-KR" sz="1000" dirty="0"/>
              <a:t>/ 513-85-33333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관련 </a:t>
            </a:r>
            <a:r>
              <a:rPr lang="en-US" altLang="ko-KR" sz="1400" dirty="0"/>
              <a:t>: </a:t>
            </a:r>
            <a:r>
              <a:rPr lang="ko-KR" altLang="en-US" sz="1400" dirty="0"/>
              <a:t>관리규정 제</a:t>
            </a:r>
            <a:r>
              <a:rPr lang="en-US" altLang="ko-KR" sz="1400" dirty="0"/>
              <a:t>29</a:t>
            </a:r>
            <a:r>
              <a:rPr lang="ko-KR" altLang="en-US" sz="1400" dirty="0"/>
              <a:t>호</a:t>
            </a:r>
            <a:endParaRPr lang="en-US" altLang="ko-KR" sz="1400" dirty="0"/>
          </a:p>
          <a:p>
            <a:r>
              <a:rPr lang="en-US" altLang="ko-KR" sz="1400" dirty="0"/>
              <a:t>2. 2021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입주민 민원 처리사항을 붙임과 같이 </a:t>
            </a:r>
            <a:r>
              <a:rPr lang="ko-KR" altLang="en-US" sz="1400" dirty="0" err="1"/>
              <a:t>첨부하오니</a:t>
            </a:r>
            <a:r>
              <a:rPr lang="ko-KR" altLang="en-US" sz="1400" dirty="0"/>
              <a:t> 처리하여 주시기 바랍니다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25BB5-87E8-43DF-BE1F-42BCBBC04F7B}"/>
              </a:ext>
            </a:extLst>
          </p:cNvPr>
          <p:cNvSpPr txBox="1"/>
          <p:nvPr/>
        </p:nvSpPr>
        <p:spPr>
          <a:xfrm>
            <a:off x="2057238" y="3393547"/>
            <a:ext cx="446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붙임 </a:t>
            </a:r>
            <a:r>
              <a:rPr lang="en-US" altLang="ko-KR" sz="1400" dirty="0"/>
              <a:t>1. </a:t>
            </a:r>
            <a:r>
              <a:rPr lang="ko-KR" altLang="en-US" sz="1400" dirty="0"/>
              <a:t>민원 처리사항 </a:t>
            </a:r>
            <a:r>
              <a:rPr lang="en-US" altLang="ko-KR" sz="1400" dirty="0"/>
              <a:t>1</a:t>
            </a:r>
            <a:r>
              <a:rPr lang="ko-KR" altLang="en-US" sz="1400" dirty="0"/>
              <a:t>부</a:t>
            </a:r>
            <a:r>
              <a:rPr lang="en-US" altLang="ko-KR" sz="1400" dirty="0"/>
              <a:t>.  </a:t>
            </a:r>
            <a:r>
              <a:rPr lang="ko-KR" altLang="en-US" sz="1400" dirty="0"/>
              <a:t>끝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91EC4-AB65-4955-B994-FFFF952AFDB7}"/>
              </a:ext>
            </a:extLst>
          </p:cNvPr>
          <p:cNvSpPr txBox="1"/>
          <p:nvPr/>
        </p:nvSpPr>
        <p:spPr>
          <a:xfrm>
            <a:off x="3060404" y="4283563"/>
            <a:ext cx="3035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</a:t>
            </a:r>
            <a:r>
              <a:rPr lang="ko-KR" altLang="en-US" sz="2000" b="1" dirty="0"/>
              <a:t>아파트 관리사무소장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C4C1C6-8680-4C1D-9313-944E206F0BA2}"/>
              </a:ext>
            </a:extLst>
          </p:cNvPr>
          <p:cNvCxnSpPr/>
          <p:nvPr/>
        </p:nvCxnSpPr>
        <p:spPr>
          <a:xfrm>
            <a:off x="2057238" y="5192680"/>
            <a:ext cx="4694436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6736B9-0D63-469F-BA53-7277B7D74D4C}"/>
              </a:ext>
            </a:extLst>
          </p:cNvPr>
          <p:cNvSpPr txBox="1"/>
          <p:nvPr/>
        </p:nvSpPr>
        <p:spPr>
          <a:xfrm>
            <a:off x="2057238" y="5307424"/>
            <a:ext cx="486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기안 </a:t>
            </a:r>
            <a:r>
              <a:rPr lang="ko-KR" altLang="en-US" sz="1400" dirty="0" err="1"/>
              <a:t>이주사</a:t>
            </a:r>
            <a:r>
              <a:rPr lang="ko-KR" altLang="en-US" sz="1400" dirty="0"/>
              <a:t>          검토 </a:t>
            </a:r>
            <a:r>
              <a:rPr lang="ko-KR" altLang="en-US" sz="1400" dirty="0" err="1"/>
              <a:t>조팀장</a:t>
            </a:r>
            <a:r>
              <a:rPr lang="ko-KR" altLang="en-US" sz="1400" dirty="0"/>
              <a:t>            결재 </a:t>
            </a:r>
            <a:r>
              <a:rPr lang="ko-KR" altLang="en-US" sz="1400" dirty="0" err="1"/>
              <a:t>박소장</a:t>
            </a:r>
            <a:r>
              <a:rPr lang="ko-KR" altLang="en-US" sz="1400" dirty="0"/>
              <a:t>     </a:t>
            </a:r>
            <a:endParaRPr lang="en-US" altLang="ko-KR" sz="1400" dirty="0"/>
          </a:p>
          <a:p>
            <a:r>
              <a:rPr lang="en-US" altLang="ko-KR" sz="1400" dirty="0"/>
              <a:t>2020.1.17. 13:16    2021.01.17.</a:t>
            </a:r>
            <a:r>
              <a:rPr lang="ko-KR" altLang="en-US" sz="1400" dirty="0"/>
              <a:t> </a:t>
            </a:r>
            <a:r>
              <a:rPr lang="en-US" altLang="ko-KR" sz="1400" dirty="0"/>
              <a:t>15:15    2021.01.17. 18:00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435F45-D726-4952-9DF4-9AF984E4FA80}"/>
              </a:ext>
            </a:extLst>
          </p:cNvPr>
          <p:cNvSpPr txBox="1"/>
          <p:nvPr/>
        </p:nvSpPr>
        <p:spPr>
          <a:xfrm>
            <a:off x="2057238" y="5926566"/>
            <a:ext cx="486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시행</a:t>
            </a:r>
            <a:endParaRPr lang="en-US" altLang="ko-KR" sz="1200" dirty="0"/>
          </a:p>
          <a:p>
            <a:r>
              <a:rPr lang="ko-KR" altLang="en-US" sz="1200" dirty="0"/>
              <a:t>우 </a:t>
            </a:r>
            <a:r>
              <a:rPr lang="en-US" altLang="ko-KR" sz="1200" dirty="0"/>
              <a:t>708-253 </a:t>
            </a:r>
            <a:r>
              <a:rPr lang="ko-KR" altLang="en-US" sz="1200" dirty="0"/>
              <a:t>대전시 중구 대흥동 </a:t>
            </a:r>
            <a:r>
              <a:rPr lang="en-US" altLang="ko-KR" sz="1200" dirty="0"/>
              <a:t>15-8    </a:t>
            </a:r>
            <a:r>
              <a:rPr lang="ko-KR" altLang="en-US" sz="1200" dirty="0"/>
              <a:t>홈페이지 </a:t>
            </a:r>
            <a:r>
              <a:rPr lang="en-US" altLang="ko-KR" sz="1200" dirty="0"/>
              <a:t>www.apt.co.kr</a:t>
            </a:r>
          </a:p>
          <a:p>
            <a:r>
              <a:rPr lang="ko-KR" altLang="en-US" sz="1200" dirty="0"/>
              <a:t>전화 </a:t>
            </a:r>
            <a:r>
              <a:rPr lang="en-US" altLang="ko-KR" sz="1200" dirty="0"/>
              <a:t>054-542-8745 / </a:t>
            </a:r>
            <a:r>
              <a:rPr lang="ko-KR" altLang="en-US" sz="1200" dirty="0"/>
              <a:t>이메일 </a:t>
            </a:r>
            <a:r>
              <a:rPr lang="en-US" altLang="ko-KR" sz="1200" dirty="0"/>
              <a:t>elawer@naver.com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FFDFCC-A9B5-48DF-92CA-2F36137E8823}"/>
              </a:ext>
            </a:extLst>
          </p:cNvPr>
          <p:cNvSpPr/>
          <p:nvPr/>
        </p:nvSpPr>
        <p:spPr>
          <a:xfrm>
            <a:off x="3451952" y="348131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84E14-E1EA-49A4-A814-374474291AD2}"/>
              </a:ext>
            </a:extLst>
          </p:cNvPr>
          <p:cNvSpPr/>
          <p:nvPr/>
        </p:nvSpPr>
        <p:spPr>
          <a:xfrm>
            <a:off x="5792806" y="347007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뒤로가기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96EB7-50CF-4D5C-8A5E-1F7EC6E0371E}"/>
              </a:ext>
            </a:extLst>
          </p:cNvPr>
          <p:cNvSpPr/>
          <p:nvPr/>
        </p:nvSpPr>
        <p:spPr>
          <a:xfrm>
            <a:off x="4622379" y="348130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반려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607AD28-0889-41B7-BCAA-F0948AB1BF3E}"/>
              </a:ext>
            </a:extLst>
          </p:cNvPr>
          <p:cNvSpPr/>
          <p:nvPr/>
        </p:nvSpPr>
        <p:spPr>
          <a:xfrm>
            <a:off x="1493171" y="724556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E04A180-5628-4EB9-B21C-B6B15A5DE5C0}"/>
              </a:ext>
            </a:extLst>
          </p:cNvPr>
          <p:cNvSpPr/>
          <p:nvPr/>
        </p:nvSpPr>
        <p:spPr>
          <a:xfrm>
            <a:off x="4524902" y="346665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F56B7BC-9D0F-4863-9172-AB9F70701753}"/>
              </a:ext>
            </a:extLst>
          </p:cNvPr>
          <p:cNvSpPr/>
          <p:nvPr/>
        </p:nvSpPr>
        <p:spPr>
          <a:xfrm>
            <a:off x="5671306" y="314159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FF9E07A-2FB3-4069-949F-645DC0703EA4}"/>
              </a:ext>
            </a:extLst>
          </p:cNvPr>
          <p:cNvSpPr/>
          <p:nvPr/>
        </p:nvSpPr>
        <p:spPr>
          <a:xfrm>
            <a:off x="3242442" y="328365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F66CA04-371B-4D97-9BB4-AF3B2F78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698300" y="1001763"/>
            <a:ext cx="562994" cy="3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3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5" y="263237"/>
            <a:ext cx="4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전자결재</a:t>
            </a:r>
            <a:r>
              <a:rPr lang="en-US" altLang="ko-KR" dirty="0"/>
              <a:t>- </a:t>
            </a:r>
            <a:r>
              <a:rPr lang="ko-KR" altLang="en-US" dirty="0"/>
              <a:t>결재함 </a:t>
            </a:r>
            <a:r>
              <a:rPr lang="en-US" altLang="ko-KR" dirty="0"/>
              <a:t>- </a:t>
            </a:r>
            <a:r>
              <a:rPr lang="ko-KR" altLang="en-US" dirty="0" err="1"/>
              <a:t>상신함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036949-DC69-48D5-BF7F-C42E4DE5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024"/>
          <a:stretch/>
        </p:blipFill>
        <p:spPr>
          <a:xfrm>
            <a:off x="984996" y="1871661"/>
            <a:ext cx="5989544" cy="899237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F3089B-0770-4487-8667-9DF0DCB54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08961"/>
              </p:ext>
            </p:extLst>
          </p:nvPr>
        </p:nvGraphicFramePr>
        <p:xfrm>
          <a:off x="8370854" y="804235"/>
          <a:ext cx="3436082" cy="581245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상신함에는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본인이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상신한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결재의 수와 목록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기안일자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시간까지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조회할 수 있음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 결재 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기안문작성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76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파일이 첨부된 문서의 경우 각 문서의 제목 옆에 파일 아이콘이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문서의 제목을 클릭하면 해당 문서를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상세 조회할 수 있다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  <a:tr h="690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 결재 상태는 기안취소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대기중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결재완료로 나뉘어진다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기안취소했을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경우 기안취소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 기안 후 중간 결재자의 승인을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받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 않았을 경우에는 대기중으로 표시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문서가 반려되었을 경우 반려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중간 결재자만 승인하고 최종 결재자가 확인하지 않았을 경우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결재자까지 승인한 경우 결재완료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0652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29692"/>
                  </a:ext>
                </a:extLst>
              </a:tr>
              <a:tr h="535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단위업무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기안일자로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검색 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94051"/>
                  </a:ext>
                </a:extLst>
              </a:tr>
            </a:tbl>
          </a:graphicData>
        </a:graphic>
      </p:graphicFrame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FCE1ADA6-7643-48EA-96C1-76361BD8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4443"/>
              </p:ext>
            </p:extLst>
          </p:nvPr>
        </p:nvGraphicFramePr>
        <p:xfrm>
          <a:off x="984996" y="2918166"/>
          <a:ext cx="5767294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2423">
                  <a:extLst>
                    <a:ext uri="{9D8B030D-6E8A-4147-A177-3AD203B41FA5}">
                      <a16:colId xmlns:a16="http://schemas.microsoft.com/office/drawing/2014/main" val="790651618"/>
                    </a:ext>
                  </a:extLst>
                </a:gridCol>
                <a:gridCol w="986118">
                  <a:extLst>
                    <a:ext uri="{9D8B030D-6E8A-4147-A177-3AD203B41FA5}">
                      <a16:colId xmlns:a16="http://schemas.microsoft.com/office/drawing/2014/main" val="2409063880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6587964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6884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기안일자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3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입주민 민원 양식 변경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이직원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대기중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1/19 14:34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입주민 민원 처리 결과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박직원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결재완료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1/18 17:50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1664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8A3E759-BE83-4C60-AAB7-39201EF4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0" t="50366" r="88638" b="39275"/>
          <a:stretch/>
        </p:blipFill>
        <p:spPr>
          <a:xfrm>
            <a:off x="2690063" y="3299011"/>
            <a:ext cx="214501" cy="259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1BD643-7D3C-45C6-93D1-1BB4A4CF1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01"/>
          <a:stretch/>
        </p:blipFill>
        <p:spPr>
          <a:xfrm>
            <a:off x="762746" y="4411531"/>
            <a:ext cx="5989544" cy="5929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461D7A-8081-4B6C-BB21-8A45DA8DA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0" t="50366" r="88638" b="39275"/>
          <a:stretch/>
        </p:blipFill>
        <p:spPr>
          <a:xfrm>
            <a:off x="2690063" y="3706256"/>
            <a:ext cx="214501" cy="25997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1C98C3B-4561-4B5D-B15F-A3F61F7BDECD}"/>
              </a:ext>
            </a:extLst>
          </p:cNvPr>
          <p:cNvSpPr/>
          <p:nvPr/>
        </p:nvSpPr>
        <p:spPr>
          <a:xfrm>
            <a:off x="587946" y="2369649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8BF8CB-0425-49CC-907E-403108C3D557}"/>
              </a:ext>
            </a:extLst>
          </p:cNvPr>
          <p:cNvSpPr/>
          <p:nvPr/>
        </p:nvSpPr>
        <p:spPr>
          <a:xfrm>
            <a:off x="2690063" y="2168878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695929-A626-40B8-9A64-CBC9ECBB771D}"/>
              </a:ext>
            </a:extLst>
          </p:cNvPr>
          <p:cNvSpPr/>
          <p:nvPr/>
        </p:nvSpPr>
        <p:spPr>
          <a:xfrm>
            <a:off x="2904564" y="3306857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48C12C9-2DFD-4E5C-BE87-54DE2F68E964}"/>
              </a:ext>
            </a:extLst>
          </p:cNvPr>
          <p:cNvSpPr/>
          <p:nvPr/>
        </p:nvSpPr>
        <p:spPr>
          <a:xfrm>
            <a:off x="4998931" y="3002056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168EF8-8A1A-40CB-BAF7-31BC28843073}"/>
              </a:ext>
            </a:extLst>
          </p:cNvPr>
          <p:cNvSpPr/>
          <p:nvPr/>
        </p:nvSpPr>
        <p:spPr>
          <a:xfrm>
            <a:off x="3254163" y="4266976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62280F-BFF5-4E5A-BAE6-55988D6B1A6D}"/>
              </a:ext>
            </a:extLst>
          </p:cNvPr>
          <p:cNvSpPr/>
          <p:nvPr/>
        </p:nvSpPr>
        <p:spPr>
          <a:xfrm>
            <a:off x="1867128" y="4699640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9F3D6BD-F553-41FA-851D-979CB3A1FCC3}"/>
              </a:ext>
            </a:extLst>
          </p:cNvPr>
          <p:cNvSpPr/>
          <p:nvPr/>
        </p:nvSpPr>
        <p:spPr>
          <a:xfrm>
            <a:off x="4198379" y="974216"/>
            <a:ext cx="1589676" cy="171100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문서결재 상태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기안취소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대기중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반려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chemeClr val="tx1"/>
                </a:solidFill>
              </a:rPr>
              <a:t>결재중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결재완료</a:t>
            </a:r>
          </a:p>
        </p:txBody>
      </p:sp>
    </p:spTree>
    <p:extLst>
      <p:ext uri="{BB962C8B-B14F-4D97-AF65-F5344CB8AC3E}">
        <p14:creationId xmlns:p14="http://schemas.microsoft.com/office/powerpoint/2010/main" val="394882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5" y="263237"/>
            <a:ext cx="4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전자결재</a:t>
            </a:r>
            <a:r>
              <a:rPr lang="en-US" altLang="ko-KR" dirty="0"/>
              <a:t>- </a:t>
            </a:r>
            <a:r>
              <a:rPr lang="ko-KR" altLang="en-US" dirty="0"/>
              <a:t>결재함 </a:t>
            </a:r>
            <a:r>
              <a:rPr lang="en-US" altLang="ko-KR" dirty="0"/>
              <a:t>- </a:t>
            </a:r>
            <a:r>
              <a:rPr lang="ko-KR" altLang="en-US" dirty="0" err="1"/>
              <a:t>상신함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F3089B-0770-4487-8667-9DF0DCB54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8834"/>
              </p:ext>
            </p:extLst>
          </p:nvPr>
        </p:nvGraphicFramePr>
        <p:xfrm>
          <a:off x="8370854" y="804235"/>
          <a:ext cx="3436082" cy="559090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상신함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문서 상세 조회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문서번호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단위업무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지출계좌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통장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결재내역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기안자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검토자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결재자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시행정보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우편번호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홈페이지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문서가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대기중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상태일 때는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기안취소 버튼이 나타난다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기안취소 버튼을 눌러 기안문을 회수할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 때 결재자의 수신함에서 기안취소 문서는 수신함 내역에서 사라진다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58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문서가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기안취소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상태일 때는 삭제 버튼이 나타난다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삭제 버튼을 눌러 기안문을 삭제할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76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문서가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기안취소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상태일 때는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기안문수정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버튼이 나타난다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기안문수정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눌러 기안문을 수정할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  <a:tr h="690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상신함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목록으로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0652"/>
                  </a:ext>
                </a:extLst>
              </a:tr>
              <a:tr h="688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문서가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 상태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 경우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반려사유를 문서 위쪽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에 빨간색 글씨로 명시한다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2969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C7A64F1-6E3F-4C00-ADAD-820D71B3DD23}"/>
              </a:ext>
            </a:extLst>
          </p:cNvPr>
          <p:cNvSpPr/>
          <p:nvPr/>
        </p:nvSpPr>
        <p:spPr>
          <a:xfrm>
            <a:off x="1945758" y="804235"/>
            <a:ext cx="5029200" cy="5904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52465-E217-41F1-9648-636079C69509}"/>
              </a:ext>
            </a:extLst>
          </p:cNvPr>
          <p:cNvSpPr txBox="1"/>
          <p:nvPr/>
        </p:nvSpPr>
        <p:spPr>
          <a:xfrm>
            <a:off x="3270699" y="1485516"/>
            <a:ext cx="258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00</a:t>
            </a:r>
            <a:r>
              <a:rPr lang="ko-KR" altLang="en-US" dirty="0"/>
              <a:t>아파트 관리사무소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9D8F-22F0-43AD-A70A-7137B47D883D}"/>
              </a:ext>
            </a:extLst>
          </p:cNvPr>
          <p:cNvSpPr txBox="1"/>
          <p:nvPr/>
        </p:nvSpPr>
        <p:spPr>
          <a:xfrm>
            <a:off x="2057238" y="2195170"/>
            <a:ext cx="49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문서번호 </a:t>
            </a:r>
            <a:r>
              <a:rPr lang="en-US" altLang="ko-KR" sz="1400" dirty="0"/>
              <a:t>A20210717-001            </a:t>
            </a:r>
            <a:r>
              <a:rPr lang="ko-KR" altLang="en-US" sz="1400" dirty="0"/>
              <a:t>단위업무 입주민관리</a:t>
            </a:r>
            <a:endParaRPr lang="en-US" altLang="ko-KR" sz="1400" dirty="0"/>
          </a:p>
          <a:p>
            <a:r>
              <a:rPr lang="ko-KR" altLang="en-US" sz="1400" dirty="0"/>
              <a:t>제목     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입주민 민원 처리사항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AEE6F-640B-466A-97A1-9E21453A7581}"/>
              </a:ext>
            </a:extLst>
          </p:cNvPr>
          <p:cNvCxnSpPr/>
          <p:nvPr/>
        </p:nvCxnSpPr>
        <p:spPr>
          <a:xfrm>
            <a:off x="2057238" y="2718390"/>
            <a:ext cx="46944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8C88B3-D3A9-4575-8C95-7079764E6219}"/>
              </a:ext>
            </a:extLst>
          </p:cNvPr>
          <p:cNvSpPr txBox="1"/>
          <p:nvPr/>
        </p:nvSpPr>
        <p:spPr>
          <a:xfrm>
            <a:off x="2020737" y="3047800"/>
            <a:ext cx="4694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관련 </a:t>
            </a:r>
            <a:r>
              <a:rPr lang="en-US" altLang="ko-KR" sz="1400" dirty="0"/>
              <a:t>: </a:t>
            </a:r>
            <a:r>
              <a:rPr lang="ko-KR" altLang="en-US" sz="1400" dirty="0"/>
              <a:t>관리규정 제</a:t>
            </a:r>
            <a:r>
              <a:rPr lang="en-US" altLang="ko-KR" sz="1400" dirty="0"/>
              <a:t>29</a:t>
            </a:r>
            <a:r>
              <a:rPr lang="ko-KR" altLang="en-US" sz="1400" dirty="0"/>
              <a:t>호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입주민 민원 처리사항을 붙임과 같이 </a:t>
            </a:r>
            <a:r>
              <a:rPr lang="ko-KR" altLang="en-US" sz="1400" dirty="0" err="1"/>
              <a:t>첨부하오니</a:t>
            </a:r>
            <a:r>
              <a:rPr lang="ko-KR" altLang="en-US" sz="1400" dirty="0"/>
              <a:t> 처리하여 주시기 바랍니다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C141D-805D-4004-B851-AB99455C9958}"/>
              </a:ext>
            </a:extLst>
          </p:cNvPr>
          <p:cNvSpPr txBox="1"/>
          <p:nvPr/>
        </p:nvSpPr>
        <p:spPr>
          <a:xfrm>
            <a:off x="2057238" y="4105771"/>
            <a:ext cx="446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붙임 </a:t>
            </a:r>
            <a:r>
              <a:rPr lang="en-US" altLang="ko-KR" sz="1400" dirty="0"/>
              <a:t>1. </a:t>
            </a:r>
            <a:r>
              <a:rPr lang="ko-KR" altLang="en-US" sz="1400" dirty="0"/>
              <a:t>민원 처리사항 </a:t>
            </a:r>
            <a:r>
              <a:rPr lang="en-US" altLang="ko-KR" sz="1400" dirty="0"/>
              <a:t>1</a:t>
            </a:r>
            <a:r>
              <a:rPr lang="ko-KR" altLang="en-US" sz="1400" dirty="0"/>
              <a:t>부</a:t>
            </a:r>
            <a:r>
              <a:rPr lang="en-US" altLang="ko-KR" sz="1400" dirty="0"/>
              <a:t>.  </a:t>
            </a:r>
            <a:r>
              <a:rPr lang="ko-KR" altLang="en-US" sz="1400" dirty="0"/>
              <a:t>끝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43308-C822-4258-8773-3F0FC854EC76}"/>
              </a:ext>
            </a:extLst>
          </p:cNvPr>
          <p:cNvSpPr txBox="1"/>
          <p:nvPr/>
        </p:nvSpPr>
        <p:spPr>
          <a:xfrm>
            <a:off x="3060404" y="4621426"/>
            <a:ext cx="3035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</a:t>
            </a:r>
            <a:r>
              <a:rPr lang="ko-KR" altLang="en-US" sz="2000" b="1" dirty="0"/>
              <a:t>아파트 관리사무소장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41CE14-BC43-4B53-907F-96583CC64551}"/>
              </a:ext>
            </a:extLst>
          </p:cNvPr>
          <p:cNvCxnSpPr/>
          <p:nvPr/>
        </p:nvCxnSpPr>
        <p:spPr>
          <a:xfrm>
            <a:off x="2057238" y="5192680"/>
            <a:ext cx="4694436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483AFF-4DD8-4F34-BC76-7918ED66A1A8}"/>
              </a:ext>
            </a:extLst>
          </p:cNvPr>
          <p:cNvSpPr txBox="1"/>
          <p:nvPr/>
        </p:nvSpPr>
        <p:spPr>
          <a:xfrm>
            <a:off x="2057238" y="5307424"/>
            <a:ext cx="486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기안 </a:t>
            </a:r>
            <a:r>
              <a:rPr lang="ko-KR" altLang="en-US" sz="1400" dirty="0" err="1"/>
              <a:t>이주사</a:t>
            </a:r>
            <a:r>
              <a:rPr lang="ko-KR" altLang="en-US" sz="1400" dirty="0"/>
              <a:t>          검토 </a:t>
            </a:r>
            <a:r>
              <a:rPr lang="ko-KR" altLang="en-US" sz="1400" dirty="0" err="1"/>
              <a:t>조팀장</a:t>
            </a:r>
            <a:r>
              <a:rPr lang="ko-KR" altLang="en-US" sz="1400" dirty="0"/>
              <a:t>            결재 </a:t>
            </a:r>
            <a:r>
              <a:rPr lang="ko-KR" altLang="en-US" sz="1400" dirty="0" err="1"/>
              <a:t>박소장</a:t>
            </a:r>
            <a:r>
              <a:rPr lang="ko-KR" altLang="en-US" sz="1400" dirty="0"/>
              <a:t>     </a:t>
            </a:r>
            <a:endParaRPr lang="en-US" altLang="ko-KR" sz="1400" dirty="0"/>
          </a:p>
          <a:p>
            <a:r>
              <a:rPr lang="en-US" altLang="ko-KR" sz="1400" dirty="0"/>
              <a:t>2020.1.17. 13:16    2021.01.17.</a:t>
            </a:r>
            <a:r>
              <a:rPr lang="ko-KR" altLang="en-US" sz="1400" dirty="0"/>
              <a:t> </a:t>
            </a:r>
            <a:r>
              <a:rPr lang="en-US" altLang="ko-KR" sz="1400" dirty="0"/>
              <a:t>15:15    2021.01.17. 18:00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E5774-B4F8-4AB2-80D5-E06C2D79494F}"/>
              </a:ext>
            </a:extLst>
          </p:cNvPr>
          <p:cNvSpPr txBox="1"/>
          <p:nvPr/>
        </p:nvSpPr>
        <p:spPr>
          <a:xfrm>
            <a:off x="2057238" y="5926566"/>
            <a:ext cx="486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시행</a:t>
            </a:r>
            <a:endParaRPr lang="en-US" altLang="ko-KR" sz="1200" dirty="0"/>
          </a:p>
          <a:p>
            <a:r>
              <a:rPr lang="ko-KR" altLang="en-US" sz="1200" dirty="0"/>
              <a:t>우 </a:t>
            </a:r>
            <a:r>
              <a:rPr lang="en-US" altLang="ko-KR" sz="1200" dirty="0"/>
              <a:t>708-253 </a:t>
            </a:r>
            <a:r>
              <a:rPr lang="ko-KR" altLang="en-US" sz="1200" dirty="0"/>
              <a:t>대전시 중구 대흥동 </a:t>
            </a:r>
            <a:r>
              <a:rPr lang="en-US" altLang="ko-KR" sz="1200" dirty="0"/>
              <a:t>15-8    </a:t>
            </a:r>
            <a:r>
              <a:rPr lang="ko-KR" altLang="en-US" sz="1200" dirty="0"/>
              <a:t>홈페이지 </a:t>
            </a:r>
            <a:r>
              <a:rPr lang="en-US" altLang="ko-KR" sz="1200" dirty="0"/>
              <a:t>www.apt.co.kr</a:t>
            </a:r>
          </a:p>
          <a:p>
            <a:r>
              <a:rPr lang="ko-KR" altLang="en-US" sz="1200" dirty="0"/>
              <a:t>전화 </a:t>
            </a:r>
            <a:r>
              <a:rPr lang="en-US" altLang="ko-KR" sz="1200" dirty="0"/>
              <a:t>054-542-8745 / </a:t>
            </a:r>
            <a:r>
              <a:rPr lang="ko-KR" altLang="en-US" sz="1200" dirty="0"/>
              <a:t>이메일 </a:t>
            </a:r>
            <a:r>
              <a:rPr lang="en-US" altLang="ko-KR" sz="1200" dirty="0"/>
              <a:t>elawer@naver.com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7E8A4C-4EA5-4EE7-8EE1-98B4D7D578BB}"/>
              </a:ext>
            </a:extLst>
          </p:cNvPr>
          <p:cNvSpPr/>
          <p:nvPr/>
        </p:nvSpPr>
        <p:spPr>
          <a:xfrm>
            <a:off x="3364552" y="123409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기안취소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D22587-E422-4D7E-BDF5-EF647E7A6037}"/>
              </a:ext>
            </a:extLst>
          </p:cNvPr>
          <p:cNvSpPr/>
          <p:nvPr/>
        </p:nvSpPr>
        <p:spPr>
          <a:xfrm>
            <a:off x="5792806" y="347007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뒤로가기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58C6B1-2F87-416C-A772-390BA14E962D}"/>
              </a:ext>
            </a:extLst>
          </p:cNvPr>
          <p:cNvSpPr/>
          <p:nvPr/>
        </p:nvSpPr>
        <p:spPr>
          <a:xfrm>
            <a:off x="4622379" y="348130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기안문수정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82993C-2BF6-47E4-B3C2-5EA9319D72EF}"/>
              </a:ext>
            </a:extLst>
          </p:cNvPr>
          <p:cNvSpPr/>
          <p:nvPr/>
        </p:nvSpPr>
        <p:spPr>
          <a:xfrm>
            <a:off x="3145575" y="118031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CC68A9-426C-4071-8EB4-C3C3B2BF9BDE}"/>
              </a:ext>
            </a:extLst>
          </p:cNvPr>
          <p:cNvSpPr/>
          <p:nvPr/>
        </p:nvSpPr>
        <p:spPr>
          <a:xfrm>
            <a:off x="3364552" y="590592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E966A0-5BBF-4C99-BDE3-F4439799FB80}"/>
              </a:ext>
            </a:extLst>
          </p:cNvPr>
          <p:cNvSpPr/>
          <p:nvPr/>
        </p:nvSpPr>
        <p:spPr>
          <a:xfrm>
            <a:off x="3145575" y="585214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A25517B-836C-49AC-A679-A38764561657}"/>
              </a:ext>
            </a:extLst>
          </p:cNvPr>
          <p:cNvSpPr/>
          <p:nvPr/>
        </p:nvSpPr>
        <p:spPr>
          <a:xfrm>
            <a:off x="4562555" y="83375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DFFD3-33D3-4D61-BE8B-1AB32449655F}"/>
              </a:ext>
            </a:extLst>
          </p:cNvPr>
          <p:cNvSpPr txBox="1"/>
          <p:nvPr/>
        </p:nvSpPr>
        <p:spPr>
          <a:xfrm>
            <a:off x="2020737" y="983729"/>
            <a:ext cx="469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반려사유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관련규정 상세히 적어 다시 기안하세요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3A446BA-698E-47C6-8290-58304E0B4EA8}"/>
              </a:ext>
            </a:extLst>
          </p:cNvPr>
          <p:cNvSpPr/>
          <p:nvPr/>
        </p:nvSpPr>
        <p:spPr>
          <a:xfrm>
            <a:off x="5728548" y="83375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0DB3FF-12CC-4057-9998-61A649C0331B}"/>
              </a:ext>
            </a:extLst>
          </p:cNvPr>
          <p:cNvSpPr/>
          <p:nvPr/>
        </p:nvSpPr>
        <p:spPr>
          <a:xfrm>
            <a:off x="1698706" y="972891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D3C6B06-2FCA-45FE-B6DA-E49BBFC6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697461" y="1463727"/>
            <a:ext cx="562994" cy="3512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F125B6A-5076-41A7-B0E8-041396FDEB06}"/>
              </a:ext>
            </a:extLst>
          </p:cNvPr>
          <p:cNvSpPr txBox="1"/>
          <p:nvPr/>
        </p:nvSpPr>
        <p:spPr>
          <a:xfrm>
            <a:off x="2057238" y="2756950"/>
            <a:ext cx="60947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지출계좌 </a:t>
            </a:r>
            <a:r>
              <a:rPr lang="en-US" altLang="ko-KR" sz="1100" dirty="0"/>
              <a:t>: </a:t>
            </a:r>
            <a:r>
              <a:rPr lang="ko-KR" altLang="en-US" sz="1100" dirty="0"/>
              <a:t>아파트관리 </a:t>
            </a:r>
            <a:r>
              <a:rPr lang="en-US" altLang="ko-KR" sz="1100" dirty="0"/>
              <a:t>/ </a:t>
            </a:r>
            <a:r>
              <a:rPr lang="ko-KR" altLang="en-US" sz="1100" dirty="0"/>
              <a:t>농협 </a:t>
            </a:r>
            <a:r>
              <a:rPr lang="en-US" altLang="ko-KR" sz="1100" dirty="0"/>
              <a:t>/ 513-85-33333</a:t>
            </a:r>
          </a:p>
        </p:txBody>
      </p:sp>
    </p:spTree>
    <p:extLst>
      <p:ext uri="{BB962C8B-B14F-4D97-AF65-F5344CB8AC3E}">
        <p14:creationId xmlns:p14="http://schemas.microsoft.com/office/powerpoint/2010/main" val="175179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5" y="263237"/>
            <a:ext cx="4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전자결재</a:t>
            </a:r>
            <a:r>
              <a:rPr lang="en-US" altLang="ko-KR" dirty="0"/>
              <a:t>- </a:t>
            </a:r>
            <a:r>
              <a:rPr lang="ko-KR" altLang="en-US" dirty="0"/>
              <a:t>결재함 </a:t>
            </a:r>
            <a:r>
              <a:rPr lang="en-US" altLang="ko-KR" dirty="0"/>
              <a:t>- </a:t>
            </a:r>
            <a:r>
              <a:rPr lang="ko-KR" altLang="en-US" dirty="0" err="1"/>
              <a:t>전체문서함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5CEB4-4D83-4FF7-A0ED-C89606226D5E}"/>
              </a:ext>
            </a:extLst>
          </p:cNvPr>
          <p:cNvSpPr txBox="1"/>
          <p:nvPr/>
        </p:nvSpPr>
        <p:spPr>
          <a:xfrm>
            <a:off x="640576" y="1347128"/>
            <a:ext cx="305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전체문서함</a:t>
            </a:r>
            <a:endParaRPr lang="ko-KR" altLang="en-US" sz="2000" b="1" dirty="0"/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9F30697E-E604-4E64-A79F-10A2F390F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86390"/>
              </p:ext>
            </p:extLst>
          </p:nvPr>
        </p:nvGraphicFramePr>
        <p:xfrm>
          <a:off x="8370854" y="804235"/>
          <a:ext cx="3436082" cy="359808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전체문서함에서는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전체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문서수와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문서의 내역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(NO,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문서번호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기안일자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시간까지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조회할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기안취소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반려된 문서는 제외하고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대기중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결재완료 문서만 조회 가능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대기중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문서는 최종 결재 전이므로 문서번호가 생성되지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76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  <a:tr h="720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문서번호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단위업무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기안일자로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검색 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0652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3F1E90B-FF17-48E2-BCFB-A3583B982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51567"/>
              </p:ext>
            </p:extLst>
          </p:nvPr>
        </p:nvGraphicFramePr>
        <p:xfrm>
          <a:off x="715002" y="2316480"/>
          <a:ext cx="675531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159">
                  <a:extLst>
                    <a:ext uri="{9D8B030D-6E8A-4147-A177-3AD203B41FA5}">
                      <a16:colId xmlns:a16="http://schemas.microsoft.com/office/drawing/2014/main" val="790651618"/>
                    </a:ext>
                  </a:extLst>
                </a:gridCol>
                <a:gridCol w="1297515">
                  <a:extLst>
                    <a:ext uri="{9D8B030D-6E8A-4147-A177-3AD203B41FA5}">
                      <a16:colId xmlns:a16="http://schemas.microsoft.com/office/drawing/2014/main" val="1273149502"/>
                    </a:ext>
                  </a:extLst>
                </a:gridCol>
                <a:gridCol w="1983915">
                  <a:extLst>
                    <a:ext uri="{9D8B030D-6E8A-4147-A177-3AD203B41FA5}">
                      <a16:colId xmlns:a16="http://schemas.microsoft.com/office/drawing/2014/main" val="1420025294"/>
                    </a:ext>
                  </a:extLst>
                </a:gridCol>
                <a:gridCol w="942680">
                  <a:extLst>
                    <a:ext uri="{9D8B030D-6E8A-4147-A177-3AD203B41FA5}">
                      <a16:colId xmlns:a16="http://schemas.microsoft.com/office/drawing/2014/main" val="2409063880"/>
                    </a:ext>
                  </a:extLst>
                </a:gridCol>
                <a:gridCol w="829559">
                  <a:extLst>
                    <a:ext uri="{9D8B030D-6E8A-4147-A177-3AD203B41FA5}">
                      <a16:colId xmlns:a16="http://schemas.microsoft.com/office/drawing/2014/main" val="658796454"/>
                    </a:ext>
                  </a:extLst>
                </a:gridCol>
                <a:gridCol w="1225484">
                  <a:extLst>
                    <a:ext uri="{9D8B030D-6E8A-4147-A177-3AD203B41FA5}">
                      <a16:colId xmlns:a16="http://schemas.microsoft.com/office/drawing/2014/main" val="2846884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기안일자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3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A20210118-001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입주민 민원 양식 변경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이직원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대기중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1/19 14:34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A20210118-001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입주민 민원 처리 결과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박직원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결재완료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1/18 17:50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1664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3ED5C85-F64E-4D69-8C5D-5E69CA55C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01"/>
          <a:stretch/>
        </p:blipFill>
        <p:spPr>
          <a:xfrm>
            <a:off x="715002" y="3637125"/>
            <a:ext cx="5989544" cy="59291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9CF45F20-A429-4ABE-A437-97249D99A5F2}"/>
              </a:ext>
            </a:extLst>
          </p:cNvPr>
          <p:cNvSpPr/>
          <p:nvPr/>
        </p:nvSpPr>
        <p:spPr>
          <a:xfrm>
            <a:off x="3206419" y="3492570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28E3AAD-ADE0-43CF-ABFA-3F5484385097}"/>
              </a:ext>
            </a:extLst>
          </p:cNvPr>
          <p:cNvSpPr/>
          <p:nvPr/>
        </p:nvSpPr>
        <p:spPr>
          <a:xfrm>
            <a:off x="1819384" y="3925234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EF7FE7-686F-40BD-942C-ACF4B97299D9}"/>
              </a:ext>
            </a:extLst>
          </p:cNvPr>
          <p:cNvSpPr/>
          <p:nvPr/>
        </p:nvSpPr>
        <p:spPr>
          <a:xfrm>
            <a:off x="290976" y="1489939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1312334-F0C8-48BE-8F2F-2D3972E55905}"/>
              </a:ext>
            </a:extLst>
          </p:cNvPr>
          <p:cNvSpPr/>
          <p:nvPr/>
        </p:nvSpPr>
        <p:spPr>
          <a:xfrm>
            <a:off x="5192773" y="2468880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77750B-2D1D-4047-AA1A-E7B4D00A3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0" t="50366" r="88638" b="39275"/>
          <a:stretch/>
        </p:blipFill>
        <p:spPr>
          <a:xfrm>
            <a:off x="4184982" y="2694338"/>
            <a:ext cx="214501" cy="2599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B6175EF-D9ED-44A4-BACF-5FCD238A1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0" t="50366" r="88638" b="39275"/>
          <a:stretch/>
        </p:blipFill>
        <p:spPr>
          <a:xfrm>
            <a:off x="4198666" y="3104124"/>
            <a:ext cx="214501" cy="2599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0082E1-27EC-4BB8-AD04-19D5AB8A5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8" b="61024"/>
          <a:stretch/>
        </p:blipFill>
        <p:spPr>
          <a:xfrm>
            <a:off x="669981" y="1842242"/>
            <a:ext cx="5989544" cy="4768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D7A8B-A11C-4DBC-9301-B72FC061EAEC}"/>
              </a:ext>
            </a:extLst>
          </p:cNvPr>
          <p:cNvSpPr/>
          <p:nvPr/>
        </p:nvSpPr>
        <p:spPr>
          <a:xfrm>
            <a:off x="1840656" y="1728335"/>
            <a:ext cx="656653" cy="518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8F9C72-A399-4652-A612-4B8F894D3116}"/>
              </a:ext>
            </a:extLst>
          </p:cNvPr>
          <p:cNvSpPr/>
          <p:nvPr/>
        </p:nvSpPr>
        <p:spPr>
          <a:xfrm>
            <a:off x="4983660" y="447903"/>
            <a:ext cx="1589676" cy="171100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문서결재 상태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기안취소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대기중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반려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chemeClr val="tx1"/>
                </a:solidFill>
              </a:rPr>
              <a:t>결재중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결재완료</a:t>
            </a:r>
          </a:p>
        </p:txBody>
      </p:sp>
    </p:spTree>
    <p:extLst>
      <p:ext uri="{BB962C8B-B14F-4D97-AF65-F5344CB8AC3E}">
        <p14:creationId xmlns:p14="http://schemas.microsoft.com/office/powerpoint/2010/main" val="277210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07C66-4008-4DDF-BB4F-7FD4CB2219B9}"/>
              </a:ext>
            </a:extLst>
          </p:cNvPr>
          <p:cNvSpPr txBox="1"/>
          <p:nvPr/>
        </p:nvSpPr>
        <p:spPr>
          <a:xfrm>
            <a:off x="166255" y="263237"/>
            <a:ext cx="4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전자결재</a:t>
            </a:r>
            <a:r>
              <a:rPr lang="en-US" altLang="ko-KR" dirty="0"/>
              <a:t>- </a:t>
            </a:r>
            <a:r>
              <a:rPr lang="ko-KR" altLang="en-US" dirty="0"/>
              <a:t>결재함 </a:t>
            </a:r>
            <a:r>
              <a:rPr lang="en-US" altLang="ko-KR" dirty="0"/>
              <a:t>- </a:t>
            </a:r>
            <a:r>
              <a:rPr lang="ko-KR" altLang="en-US" dirty="0" err="1"/>
              <a:t>전체문서함</a:t>
            </a:r>
            <a:endParaRPr lang="ko-KR" altLang="en-US" dirty="0"/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9F30697E-E604-4E64-A79F-10A2F390F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91475"/>
              </p:ext>
            </p:extLst>
          </p:nvPr>
        </p:nvGraphicFramePr>
        <p:xfrm>
          <a:off x="8370854" y="804235"/>
          <a:ext cx="3436082" cy="241973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6009">
                  <a:extLst>
                    <a:ext uri="{9D8B030D-6E8A-4147-A177-3AD203B41FA5}">
                      <a16:colId xmlns:a16="http://schemas.microsoft.com/office/drawing/2014/main" val="1487672424"/>
                    </a:ext>
                  </a:extLst>
                </a:gridCol>
                <a:gridCol w="3030073">
                  <a:extLst>
                    <a:ext uri="{9D8B030D-6E8A-4147-A177-3AD203B41FA5}">
                      <a16:colId xmlns:a16="http://schemas.microsoft.com/office/drawing/2014/main" val="461617901"/>
                    </a:ext>
                  </a:extLst>
                </a:gridCol>
              </a:tblGrid>
              <a:tr h="279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Detail 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65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9314"/>
                  </a:ext>
                </a:extLst>
              </a:tr>
              <a:tr h="68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인쇄화면까지 떠서 인쇄할 수 있도록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1269"/>
                  </a:ext>
                </a:extLst>
              </a:tr>
              <a:tr h="81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누르면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전체문서함으로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07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81FCE7-E324-41C3-9A2A-932C8B8CBABA}"/>
              </a:ext>
            </a:extLst>
          </p:cNvPr>
          <p:cNvSpPr/>
          <p:nvPr/>
        </p:nvSpPr>
        <p:spPr>
          <a:xfrm>
            <a:off x="2275697" y="804235"/>
            <a:ext cx="5029200" cy="5904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C57DB-566A-49F9-B1B6-BF911BE0B069}"/>
              </a:ext>
            </a:extLst>
          </p:cNvPr>
          <p:cNvSpPr txBox="1"/>
          <p:nvPr/>
        </p:nvSpPr>
        <p:spPr>
          <a:xfrm>
            <a:off x="3604766" y="1020725"/>
            <a:ext cx="258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00</a:t>
            </a:r>
            <a:r>
              <a:rPr lang="ko-KR" altLang="en-US" dirty="0"/>
              <a:t>아파트 관리사무소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F9893-015B-49CE-BAD7-9591655881A2}"/>
              </a:ext>
            </a:extLst>
          </p:cNvPr>
          <p:cNvSpPr txBox="1"/>
          <p:nvPr/>
        </p:nvSpPr>
        <p:spPr>
          <a:xfrm>
            <a:off x="2387177" y="1550576"/>
            <a:ext cx="49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문서번호 </a:t>
            </a:r>
            <a:r>
              <a:rPr lang="en-US" altLang="ko-KR" sz="1400" dirty="0"/>
              <a:t>A20210717-001            </a:t>
            </a:r>
            <a:r>
              <a:rPr lang="ko-KR" altLang="en-US" sz="1400" dirty="0"/>
              <a:t>단위업무 입주민관리</a:t>
            </a:r>
            <a:endParaRPr lang="en-US" altLang="ko-KR" sz="1400" dirty="0"/>
          </a:p>
          <a:p>
            <a:r>
              <a:rPr lang="ko-KR" altLang="en-US" sz="1400" dirty="0"/>
              <a:t>제목     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입주민 민원 처리사항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445EA6-27CE-44CF-8EF6-9D0DFE2217A5}"/>
              </a:ext>
            </a:extLst>
          </p:cNvPr>
          <p:cNvCxnSpPr/>
          <p:nvPr/>
        </p:nvCxnSpPr>
        <p:spPr>
          <a:xfrm>
            <a:off x="2387177" y="2073796"/>
            <a:ext cx="46944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456965-D8A4-47D3-A9F1-3278CA698FE4}"/>
              </a:ext>
            </a:extLst>
          </p:cNvPr>
          <p:cNvSpPr txBox="1"/>
          <p:nvPr/>
        </p:nvSpPr>
        <p:spPr>
          <a:xfrm>
            <a:off x="2387177" y="2381148"/>
            <a:ext cx="4694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관련 </a:t>
            </a:r>
            <a:r>
              <a:rPr lang="en-US" altLang="ko-KR" sz="1400" dirty="0"/>
              <a:t>: </a:t>
            </a:r>
            <a:r>
              <a:rPr lang="ko-KR" altLang="en-US" sz="1400" dirty="0"/>
              <a:t>관리규정 제</a:t>
            </a:r>
            <a:r>
              <a:rPr lang="en-US" altLang="ko-KR" sz="1400" dirty="0"/>
              <a:t>29</a:t>
            </a:r>
            <a:r>
              <a:rPr lang="ko-KR" altLang="en-US" sz="1400" dirty="0"/>
              <a:t>호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입주민 민원 처리사항을 붙임과 같이 </a:t>
            </a:r>
            <a:r>
              <a:rPr lang="ko-KR" altLang="en-US" sz="1400" dirty="0" err="1"/>
              <a:t>첨부하오니</a:t>
            </a:r>
            <a:r>
              <a:rPr lang="ko-KR" altLang="en-US" sz="1400" dirty="0"/>
              <a:t> 처리하여 주시기 바랍니다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67ADF-DC00-4079-8E70-CED147E1CFD2}"/>
              </a:ext>
            </a:extLst>
          </p:cNvPr>
          <p:cNvSpPr txBox="1"/>
          <p:nvPr/>
        </p:nvSpPr>
        <p:spPr>
          <a:xfrm>
            <a:off x="2387177" y="3357589"/>
            <a:ext cx="446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붙임 </a:t>
            </a:r>
            <a:r>
              <a:rPr lang="en-US" altLang="ko-KR" sz="1400" dirty="0"/>
              <a:t>1. </a:t>
            </a:r>
            <a:r>
              <a:rPr lang="ko-KR" altLang="en-US" sz="1400" dirty="0"/>
              <a:t>민원 처리사항 </a:t>
            </a:r>
            <a:r>
              <a:rPr lang="en-US" altLang="ko-KR" sz="1400" dirty="0"/>
              <a:t>1</a:t>
            </a:r>
            <a:r>
              <a:rPr lang="ko-KR" altLang="en-US" sz="1400" dirty="0"/>
              <a:t>부</a:t>
            </a:r>
            <a:r>
              <a:rPr lang="en-US" altLang="ko-KR" sz="1400" dirty="0"/>
              <a:t>.  </a:t>
            </a:r>
            <a:r>
              <a:rPr lang="ko-KR" altLang="en-US" sz="1400" dirty="0"/>
              <a:t>끝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18321-E6A6-4165-909B-D23227C2C87E}"/>
              </a:ext>
            </a:extLst>
          </p:cNvPr>
          <p:cNvSpPr txBox="1"/>
          <p:nvPr/>
        </p:nvSpPr>
        <p:spPr>
          <a:xfrm>
            <a:off x="3390343" y="4283563"/>
            <a:ext cx="3035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</a:t>
            </a:r>
            <a:r>
              <a:rPr lang="ko-KR" altLang="en-US" sz="2000" b="1" dirty="0"/>
              <a:t>아파트 관리사무소장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CB93FF-D3EA-4299-9EF9-E88B73893928}"/>
              </a:ext>
            </a:extLst>
          </p:cNvPr>
          <p:cNvCxnSpPr/>
          <p:nvPr/>
        </p:nvCxnSpPr>
        <p:spPr>
          <a:xfrm>
            <a:off x="2387177" y="5192680"/>
            <a:ext cx="4694436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9CD065-6A7F-4CE7-B0E5-A74918F9515A}"/>
              </a:ext>
            </a:extLst>
          </p:cNvPr>
          <p:cNvSpPr txBox="1"/>
          <p:nvPr/>
        </p:nvSpPr>
        <p:spPr>
          <a:xfrm>
            <a:off x="2387177" y="5307424"/>
            <a:ext cx="486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기안 </a:t>
            </a:r>
            <a:r>
              <a:rPr lang="ko-KR" altLang="en-US" sz="1400" dirty="0" err="1"/>
              <a:t>이주사</a:t>
            </a:r>
            <a:r>
              <a:rPr lang="ko-KR" altLang="en-US" sz="1400" dirty="0"/>
              <a:t>          검토 </a:t>
            </a:r>
            <a:r>
              <a:rPr lang="ko-KR" altLang="en-US" sz="1400" dirty="0" err="1"/>
              <a:t>조팀장</a:t>
            </a:r>
            <a:r>
              <a:rPr lang="ko-KR" altLang="en-US" sz="1400" dirty="0"/>
              <a:t>            결재 </a:t>
            </a:r>
            <a:r>
              <a:rPr lang="ko-KR" altLang="en-US" sz="1400" dirty="0" err="1"/>
              <a:t>박소장</a:t>
            </a:r>
            <a:r>
              <a:rPr lang="ko-KR" altLang="en-US" sz="1400" dirty="0"/>
              <a:t>     </a:t>
            </a:r>
            <a:endParaRPr lang="en-US" altLang="ko-KR" sz="1400" dirty="0"/>
          </a:p>
          <a:p>
            <a:r>
              <a:rPr lang="en-US" altLang="ko-KR" sz="1400" dirty="0"/>
              <a:t>2020.1.17. 13:16    2021.01.17.</a:t>
            </a:r>
            <a:r>
              <a:rPr lang="ko-KR" altLang="en-US" sz="1400" dirty="0"/>
              <a:t> </a:t>
            </a:r>
            <a:r>
              <a:rPr lang="en-US" altLang="ko-KR" sz="1400" dirty="0"/>
              <a:t>15:15    2021.01.17. 18:00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842479-05A8-47E9-8E1E-6E38B882D985}"/>
              </a:ext>
            </a:extLst>
          </p:cNvPr>
          <p:cNvSpPr txBox="1"/>
          <p:nvPr/>
        </p:nvSpPr>
        <p:spPr>
          <a:xfrm>
            <a:off x="2387177" y="5926566"/>
            <a:ext cx="486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시행</a:t>
            </a:r>
            <a:endParaRPr lang="en-US" altLang="ko-KR" sz="1200" dirty="0"/>
          </a:p>
          <a:p>
            <a:r>
              <a:rPr lang="ko-KR" altLang="en-US" sz="1200" dirty="0"/>
              <a:t>우 </a:t>
            </a:r>
            <a:r>
              <a:rPr lang="en-US" altLang="ko-KR" sz="1200" dirty="0"/>
              <a:t>708-253 </a:t>
            </a:r>
            <a:r>
              <a:rPr lang="ko-KR" altLang="en-US" sz="1200" dirty="0"/>
              <a:t>대전시 중구 대흥동 </a:t>
            </a:r>
            <a:r>
              <a:rPr lang="en-US" altLang="ko-KR" sz="1200" dirty="0"/>
              <a:t>15-8    </a:t>
            </a:r>
            <a:r>
              <a:rPr lang="ko-KR" altLang="en-US" sz="1200" dirty="0"/>
              <a:t>홈페이지 </a:t>
            </a:r>
            <a:r>
              <a:rPr lang="en-US" altLang="ko-KR" sz="1200" dirty="0"/>
              <a:t>www.apt.co.kr</a:t>
            </a:r>
          </a:p>
          <a:p>
            <a:r>
              <a:rPr lang="ko-KR" altLang="en-US" sz="1200" dirty="0"/>
              <a:t>전화 </a:t>
            </a:r>
            <a:r>
              <a:rPr lang="en-US" altLang="ko-KR" sz="1200" dirty="0"/>
              <a:t>054-542-8745 / </a:t>
            </a:r>
            <a:r>
              <a:rPr lang="ko-KR" altLang="en-US" sz="1200" dirty="0"/>
              <a:t>이메일 </a:t>
            </a:r>
            <a:r>
              <a:rPr lang="en-US" altLang="ko-KR" sz="1200" dirty="0"/>
              <a:t>elawer@naver.com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7DB60C-C73F-4759-AE17-8BA3CF04413E}"/>
              </a:ext>
            </a:extLst>
          </p:cNvPr>
          <p:cNvSpPr/>
          <p:nvPr/>
        </p:nvSpPr>
        <p:spPr>
          <a:xfrm>
            <a:off x="3781891" y="348131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PDF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8C6E16-5DC1-4FF7-AA13-1F58F37E34EE}"/>
              </a:ext>
            </a:extLst>
          </p:cNvPr>
          <p:cNvSpPr/>
          <p:nvPr/>
        </p:nvSpPr>
        <p:spPr>
          <a:xfrm>
            <a:off x="6122745" y="347007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뒤로가기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4ABBA3-FBB1-46BD-8B33-B0812CF2662F}"/>
              </a:ext>
            </a:extLst>
          </p:cNvPr>
          <p:cNvSpPr/>
          <p:nvPr/>
        </p:nvSpPr>
        <p:spPr>
          <a:xfrm>
            <a:off x="4952318" y="348130"/>
            <a:ext cx="1126250" cy="361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인쇄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B52B0A1-DBBB-4170-BFFD-9E7B921CB96B}"/>
              </a:ext>
            </a:extLst>
          </p:cNvPr>
          <p:cNvSpPr/>
          <p:nvPr/>
        </p:nvSpPr>
        <p:spPr>
          <a:xfrm>
            <a:off x="4854841" y="346665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6F5E806-3B7B-4D96-84FC-33FCA8A26007}"/>
              </a:ext>
            </a:extLst>
          </p:cNvPr>
          <p:cNvSpPr/>
          <p:nvPr/>
        </p:nvSpPr>
        <p:spPr>
          <a:xfrm>
            <a:off x="6001245" y="314159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FE97E64-713D-4FE3-B72F-5F028E1B3CC5}"/>
              </a:ext>
            </a:extLst>
          </p:cNvPr>
          <p:cNvSpPr/>
          <p:nvPr/>
        </p:nvSpPr>
        <p:spPr>
          <a:xfrm>
            <a:off x="3572381" y="328365"/>
            <a:ext cx="349599" cy="304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8E6E71-DE1D-4400-99E0-37DB49E5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09387" y="1001763"/>
            <a:ext cx="562994" cy="3512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043A9E-78D7-428A-8504-8E8AB0AF756C}"/>
              </a:ext>
            </a:extLst>
          </p:cNvPr>
          <p:cNvSpPr txBox="1"/>
          <p:nvPr/>
        </p:nvSpPr>
        <p:spPr>
          <a:xfrm>
            <a:off x="2387177" y="2104039"/>
            <a:ext cx="60947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지출계좌 </a:t>
            </a:r>
            <a:r>
              <a:rPr lang="en-US" altLang="ko-KR" sz="1100" dirty="0"/>
              <a:t>: </a:t>
            </a:r>
            <a:r>
              <a:rPr lang="ko-KR" altLang="en-US" sz="1100" dirty="0"/>
              <a:t>아파트관리 </a:t>
            </a:r>
            <a:r>
              <a:rPr lang="en-US" altLang="ko-KR" sz="1100" dirty="0"/>
              <a:t>/ </a:t>
            </a:r>
            <a:r>
              <a:rPr lang="ko-KR" altLang="en-US" sz="1100" dirty="0"/>
              <a:t>농협 </a:t>
            </a:r>
            <a:r>
              <a:rPr lang="en-US" altLang="ko-KR" sz="1100" dirty="0"/>
              <a:t>/ 513-85-33333</a:t>
            </a:r>
          </a:p>
        </p:txBody>
      </p:sp>
    </p:spTree>
    <p:extLst>
      <p:ext uri="{BB962C8B-B14F-4D97-AF65-F5344CB8AC3E}">
        <p14:creationId xmlns:p14="http://schemas.microsoft.com/office/powerpoint/2010/main" val="140684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2382</Words>
  <Application>Microsoft Office PowerPoint</Application>
  <PresentationFormat>와이드스크린</PresentationFormat>
  <Paragraphs>787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이미정</dc:creator>
  <cp:lastModifiedBy>이미정</cp:lastModifiedBy>
  <cp:revision>82</cp:revision>
  <dcterms:created xsi:type="dcterms:W3CDTF">2021-01-17T01:34:16Z</dcterms:created>
  <dcterms:modified xsi:type="dcterms:W3CDTF">2021-01-18T07:58:18Z</dcterms:modified>
</cp:coreProperties>
</file>