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4528"/>
    <p:restoredTop sz="93053"/>
  </p:normalViewPr>
  <p:slideViewPr>
    <p:cSldViewPr>
      <p:cViewPr>
        <p:scale>
          <a:sx n="80" d="100"/>
          <a:sy n="80" d="100"/>
        </p:scale>
        <p:origin x="-1740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8C1F309-D22E-4CDF-AB42-66C4745DE351}" type="datetime1">
              <a:rPr lang="ko-KR" altLang="en-US"/>
              <a:pPr lvl="0">
                <a:defRPr lang="ko-KR" altLang="en-US"/>
              </a:pPr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1C6C931-4147-4059-A1FC-F65C816E865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</a:t>
            </a:r>
            <a:r>
              <a:rPr lang="ko-KR" altLang="en-US"/>
              <a:t>번 오타수정 해주세요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5</a:t>
            </a:r>
            <a:r>
              <a:rPr lang="ko-KR" altLang="en-US"/>
              <a:t>번 검색할 대상 키워드를 입력하여 검색합니다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그리고 신규등록 버튼은 테이블 오른쪽 하단에 위치하고</a:t>
            </a:r>
            <a:r>
              <a:rPr lang="en-US" altLang="ko-KR"/>
              <a:t>, </a:t>
            </a:r>
            <a:r>
              <a:rPr lang="ko-KR" altLang="en-US"/>
              <a:t>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5</a:t>
            </a:r>
            <a:r>
              <a:rPr lang="ko-KR" altLang="en-US"/>
              <a:t>번 검색할 대상 키워드를 입력하여 검색합니다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그리고 신규등록 버튼은 테이블 오른쪽 하단에 위치하고</a:t>
            </a:r>
            <a:r>
              <a:rPr lang="en-US" altLang="ko-KR"/>
              <a:t>, </a:t>
            </a:r>
            <a:r>
              <a:rPr lang="ko-KR" altLang="en-US"/>
              <a:t>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5</a:t>
            </a:r>
            <a:r>
              <a:rPr lang="ko-KR" altLang="en-US"/>
              <a:t>번 검색할 대상 키워드를 입력하여 검색합니다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그리고 신규등록 버튼은 테이블 오른쪽 하단에 위치하고</a:t>
            </a:r>
            <a:r>
              <a:rPr lang="en-US" altLang="ko-KR"/>
              <a:t>, </a:t>
            </a:r>
            <a:r>
              <a:rPr lang="ko-KR" altLang="en-US"/>
              <a:t>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5</a:t>
            </a:r>
            <a:r>
              <a:rPr lang="ko-KR" altLang="en-US"/>
              <a:t>번 검색할 대상 키워드를 입력하여 검색합니다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그리고 신규등록 버튼은 테이블 오른쪽 하단에 위치하고</a:t>
            </a:r>
            <a:r>
              <a:rPr lang="en-US" altLang="ko-KR"/>
              <a:t>, </a:t>
            </a:r>
            <a:r>
              <a:rPr lang="ko-KR" altLang="en-US"/>
              <a:t>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신규등록 버튼은 테이블 오른쪽 하단에 위치하고</a:t>
            </a:r>
            <a:r>
              <a:rPr lang="en-US" altLang="ko-KR"/>
              <a:t>, </a:t>
            </a:r>
            <a:r>
              <a:rPr lang="ko-KR" altLang="en-US"/>
              <a:t>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신규등록 버튼은 테이블 오른쪽 하단에 위치하고</a:t>
            </a:r>
            <a:r>
              <a:rPr lang="en-US" altLang="ko-KR"/>
              <a:t>, </a:t>
            </a:r>
            <a:r>
              <a:rPr lang="ko-KR" altLang="en-US"/>
              <a:t>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/>
              <a:t>3</a:t>
            </a:r>
            <a:r>
              <a:rPr lang="ko-KR" altLang="en-US"/>
              <a:t>번 제출버튼은 오른쪽 하단에 위치합니다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/>
              <a:t>3</a:t>
            </a:r>
            <a:r>
              <a:rPr lang="ko-KR" altLang="en-US"/>
              <a:t>번 제출버튼은 오른쪽 하단에 위치합니다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</a:t>
            </a:r>
            <a:r>
              <a:rPr lang="ko-KR" altLang="en-US"/>
              <a:t>번 버튼은 오른쪽 하단에 위치합니다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5</a:t>
            </a:r>
            <a:r>
              <a:rPr lang="ko-KR" altLang="en-US"/>
              <a:t>번 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</a:t>
            </a:r>
            <a:r>
              <a:rPr lang="ko-KR" altLang="en-US"/>
              <a:t>번 버튼은 오른쪽 하단에 위치합니다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5</a:t>
            </a:r>
            <a:r>
              <a:rPr lang="ko-KR" altLang="en-US"/>
              <a:t>번 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</a:t>
            </a:r>
            <a:r>
              <a:rPr lang="ko-KR" altLang="en-US"/>
              <a:t>번 버튼은 오른쪽 하단에 위치합니다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5</a:t>
            </a:r>
            <a:r>
              <a:rPr lang="ko-KR" altLang="en-US"/>
              <a:t>번 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24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신규등록 버튼은 테이블 오른쪽 하단에 위치하고</a:t>
            </a:r>
            <a:r>
              <a:rPr lang="en-US" altLang="ko-KR"/>
              <a:t>, </a:t>
            </a:r>
            <a:r>
              <a:rPr lang="ko-KR" altLang="en-US"/>
              <a:t>페이징은 왼쪽 하단에 위치합니다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디테일 설명에 해당하는 번호가 없고</a:t>
            </a:r>
            <a:r>
              <a:rPr lang="en-US" altLang="ko-KR"/>
              <a:t>, </a:t>
            </a:r>
            <a:r>
              <a:rPr lang="ko-KR" altLang="en-US"/>
              <a:t>설명 도 </a:t>
            </a:r>
            <a:r>
              <a:rPr lang="en-US" altLang="ko-KR"/>
              <a:t>ppt 5</a:t>
            </a:r>
            <a:r>
              <a:rPr lang="ko-KR" altLang="en-US"/>
              <a:t>번 페이지와 동일합니다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페이지 설명 달아주세요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디테일 설명에 해당하는 번호가 없고</a:t>
            </a:r>
            <a:r>
              <a:rPr lang="en-US" altLang="ko-KR"/>
              <a:t>, </a:t>
            </a:r>
            <a:r>
              <a:rPr lang="ko-KR" altLang="en-US"/>
              <a:t>설명 도 </a:t>
            </a:r>
            <a:r>
              <a:rPr lang="en-US" altLang="ko-KR"/>
              <a:t>ppt 5</a:t>
            </a:r>
            <a:r>
              <a:rPr lang="ko-KR" altLang="en-US"/>
              <a:t>번 페이지와 동일합니다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페이지 설명 달아주세요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디테일 설명에 해당하는 번호가 없고</a:t>
            </a:r>
            <a:r>
              <a:rPr lang="en-US" altLang="ko-KR"/>
              <a:t>, </a:t>
            </a:r>
            <a:r>
              <a:rPr lang="ko-KR" altLang="en-US"/>
              <a:t>설명 도 </a:t>
            </a:r>
            <a:r>
              <a:rPr lang="en-US" altLang="ko-KR"/>
              <a:t>ppt 5</a:t>
            </a:r>
            <a:r>
              <a:rPr lang="ko-KR" altLang="en-US"/>
              <a:t>번 페이지와 동일합니다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페이지 설명 달아주세요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디테일 설명에 해당하는 번호가 없고</a:t>
            </a:r>
            <a:r>
              <a:rPr lang="en-US" altLang="ko-KR"/>
              <a:t>, </a:t>
            </a:r>
            <a:r>
              <a:rPr lang="ko-KR" altLang="en-US"/>
              <a:t>설명 도 </a:t>
            </a:r>
            <a:r>
              <a:rPr lang="en-US" altLang="ko-KR"/>
              <a:t>ppt 5</a:t>
            </a:r>
            <a:r>
              <a:rPr lang="ko-KR" altLang="en-US"/>
              <a:t>번 페이지와 동일합니다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페이지 설명 달아주세요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hyperlink" Target="mailto:abc@gmail.com" TargetMode="External" /><Relationship Id="rId4" Type="http://schemas.openxmlformats.org/officeDocument/2006/relationships/hyperlink" Target="mailto:gbga@naver.com" TargetMode="External" /><Relationship Id="rId5" Type="http://schemas.openxmlformats.org/officeDocument/2006/relationships/hyperlink" Target="mailto:asdf@daum.net" TargetMode="External" /><Relationship Id="rId6" Type="http://schemas.openxmlformats.org/officeDocument/2006/relationships/hyperlink" Target="mailto:asdf@icloud.com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hyperlink" Target="mailto:abc@gmail.com" TargetMode="External" /><Relationship Id="rId4" Type="http://schemas.openxmlformats.org/officeDocument/2006/relationships/hyperlink" Target="mailto:gbga@naver.com" TargetMode="External" /><Relationship Id="rId5" Type="http://schemas.openxmlformats.org/officeDocument/2006/relationships/hyperlink" Target="mailto:asdf@daum.net" TargetMode="External" /><Relationship Id="rId6" Type="http://schemas.openxmlformats.org/officeDocument/2006/relationships/hyperlink" Target="mailto:asdf@icloud.com" TargetMode="External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hyperlink" Target="mailto:abcd@gmail.com" TargetMode="External" /><Relationship Id="rId4" Type="http://schemas.openxmlformats.org/officeDocument/2006/relationships/hyperlink" Target="mailto:basdf@naver.com" TargetMode="External" /><Relationship Id="rId5" Type="http://schemas.openxmlformats.org/officeDocument/2006/relationships/hyperlink" Target="mailto:adf@daum.net" TargetMode="External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0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프로젝트명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60963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/>
                <a:gridCol w="2835389"/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2016.07.29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66898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SS-RC-03-00-04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83736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과정인지도 설문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과정인지도 설문 출력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과정인지도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설문 응시 결과 출력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응시 결과 총평 출력 화면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과정인지도 설문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과정인지도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과정인지도 설문 화면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1544322" y="3428251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54182"/>
              </p:ext>
            </p:extLst>
          </p:nvPr>
        </p:nvGraphicFramePr>
        <p:xfrm>
          <a:off x="1828867" y="3133661"/>
          <a:ext cx="4209200" cy="11734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/>
                <a:gridCol w="3554299"/>
              </a:tblGrid>
              <a:tr h="2975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과정만족도설문결과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324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 과정은 몇 개</a:t>
                      </a:r>
                      <a:r>
                        <a:rPr lang="ko-KR" altLang="en-US" sz="700" baseline="0" dirty="0" smtClean="0"/>
                        <a:t>월 과정입니까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학원 명칭은 무엇입니까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92043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3368477"/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Very</a:t>
                      </a:r>
                      <a:r>
                        <a:rPr lang="en-US" altLang="ko-KR" sz="700" baseline="0" dirty="0" smtClean="0"/>
                        <a:t> GOOD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522813" y="4581128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32671" y="5791036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484800" y="5805264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0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1767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SS-RC-03-00-05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3413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타이틀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해당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회차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면접 대상자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간략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정보 출력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선수지식평가 응시 결과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응시 결과 총평 출력 화면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선수지식평가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선수지식평가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62241"/>
              </p:ext>
            </p:extLst>
          </p:nvPr>
        </p:nvGraphicFramePr>
        <p:xfrm>
          <a:off x="1828867" y="3133661"/>
          <a:ext cx="4209200" cy="11746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/>
                <a:gridCol w="3554299"/>
              </a:tblGrid>
              <a:tr h="2978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선수지식평가 결과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3247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</a:tr>
              <a:tr h="276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이행 함수</a:t>
                      </a:r>
                      <a:r>
                        <a:rPr lang="ko-KR" altLang="en-US" sz="700" baseline="0" dirty="0" smtClean="0"/>
                        <a:t>적 종속 관계를 의미하는 것은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  <a:tr h="276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DDL</a:t>
                      </a:r>
                      <a:r>
                        <a:rPr lang="ko-KR" altLang="en-US" sz="700" dirty="0" smtClean="0"/>
                        <a:t>에 해당한 것은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70558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3368477"/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WELL</a:t>
                      </a:r>
                      <a:r>
                        <a:rPr lang="en-US" altLang="ko-KR" sz="700" baseline="0" dirty="0" smtClean="0"/>
                        <a:t> DONE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47663" y="3403891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47664" y="4581128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4565877" y="2871642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06053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SS-RC-03-00-06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0161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사전인성평가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사전인성평가 출력 메뉴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설문 응시 결과 출력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사전인성평가 설문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사전인성평가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사전인성평가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사전인성평가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93413"/>
              </p:ext>
            </p:extLst>
          </p:nvPr>
        </p:nvGraphicFramePr>
        <p:xfrm>
          <a:off x="1828867" y="3119639"/>
          <a:ext cx="4209200" cy="11734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/>
                <a:gridCol w="3554299"/>
              </a:tblGrid>
              <a:tr h="2975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사전인성평가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324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길을</a:t>
                      </a:r>
                      <a:r>
                        <a:rPr lang="ko-KR" altLang="en-US" sz="700" baseline="0" dirty="0" smtClean="0"/>
                        <a:t> 가다가 쓰러진 사람을 발견했다</a:t>
                      </a:r>
                      <a:r>
                        <a:rPr lang="en-US" altLang="ko-KR" sz="700" baseline="0" dirty="0" smtClean="0"/>
                        <a:t>. </a:t>
                      </a:r>
                      <a:r>
                        <a:rPr lang="ko-KR" altLang="en-US" sz="700" baseline="0" dirty="0" smtClean="0"/>
                        <a:t>당신의 행동은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문제가 </a:t>
                      </a:r>
                      <a:r>
                        <a:rPr lang="ko-KR" altLang="en-US" sz="700" dirty="0" err="1" smtClean="0"/>
                        <a:t>안풀릴</a:t>
                      </a:r>
                      <a:r>
                        <a:rPr lang="ko-KR" altLang="en-US" sz="700" dirty="0" smtClean="0"/>
                        <a:t> 시 해결방법은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54595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3368477"/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WELL</a:t>
                      </a:r>
                      <a:r>
                        <a:rPr lang="en-US" altLang="ko-KR" sz="700" baseline="0" dirty="0" smtClean="0"/>
                        <a:t> DONE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47664" y="3351307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43046" y="4509120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8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54028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SS-RC-04-01-01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53324"/>
              </p:ext>
            </p:extLst>
          </p:nvPr>
        </p:nvGraphicFramePr>
        <p:xfrm>
          <a:off x="6444208" y="2540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위촉목록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위촉된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리스트 정보를 확인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목록을 보는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면접위원 위촉 메인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90001" y="5286400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449210" y="5286400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208339" y="52864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85571"/>
              </p:ext>
            </p:extLst>
          </p:nvPr>
        </p:nvGraphicFramePr>
        <p:xfrm>
          <a:off x="1714548" y="2492896"/>
          <a:ext cx="4226731" cy="27094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3236"/>
                <a:gridCol w="1728192"/>
                <a:gridCol w="1585303"/>
              </a:tblGrid>
              <a:tr h="2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번호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년도</a:t>
                      </a:r>
                      <a:endParaRPr lang="ko-KR" altLang="en-US" sz="700" dirty="0"/>
                    </a:p>
                  </a:txBody>
                  <a:tcPr/>
                </a:tc>
              </a:tr>
              <a:tr h="20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재직자과정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특별과정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</a:tr>
              <a:tr h="23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2015</a:t>
                      </a:r>
                      <a:endParaRPr lang="ko-KR" altLang="en-US" sz="700" dirty="0"/>
                    </a:p>
                  </a:txBody>
                  <a:tcPr/>
                </a:tc>
              </a:tr>
              <a:tr h="207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2014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2013</a:t>
                      </a:r>
                      <a:endParaRPr lang="ko-KR" altLang="en-US" sz="700" dirty="0"/>
                    </a:p>
                  </a:txBody>
                  <a:tcPr/>
                </a:tc>
              </a:tr>
              <a:tr h="16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2012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2011</a:t>
                      </a:r>
                      <a:endParaRPr lang="ko-KR" altLang="en-US" sz="700" dirty="0"/>
                    </a:p>
                  </a:txBody>
                  <a:tcPr/>
                </a:tc>
              </a:tr>
              <a:tr h="19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2010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2009</a:t>
                      </a:r>
                      <a:endParaRPr lang="ko-KR" altLang="en-US" sz="700" dirty="0"/>
                    </a:p>
                  </a:txBody>
                  <a:tcPr/>
                </a:tc>
              </a:tr>
              <a:tr h="224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2008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2007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738680" y="2228469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80112" y="2223533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575918" y="220795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92679" y="5334055"/>
            <a:ext cx="531532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133223" y="5330930"/>
            <a:ext cx="65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신규등록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07504" y="3550013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746908" y="2738363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880126" y="5302355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486728" y="2212703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964459" y="5346318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6240" y="32771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</p:spTree>
    <p:extLst>
      <p:ext uri="{BB962C8B-B14F-4D97-AF65-F5344CB8AC3E}">
        <p14:creationId xmlns:p14="http://schemas.microsoft.com/office/powerpoint/2010/main" val="5147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14297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SS-RC-04-01-02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67249"/>
              </p:ext>
            </p:extLst>
          </p:nvPr>
        </p:nvGraphicFramePr>
        <p:xfrm>
          <a:off x="6444208" y="2540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 화면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면접위원으로 위촉된 교직원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면접위원으로 위촉된 협력업체 직원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면접위원 위촉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협력업체 면접위원 직원 위촉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위촉된 면접위원을 확인하는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면접위원 위촉 메인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67856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11862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38020" y="2653465"/>
            <a:ext cx="240772" cy="215444"/>
            <a:chOff x="292829" y="1695755"/>
            <a:chExt cx="240772" cy="215444"/>
          </a:xfrm>
        </p:grpSpPr>
        <p:sp>
          <p:nvSpPr>
            <p:cNvPr id="71" name="타원 7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840511" y="3759875"/>
            <a:ext cx="240772" cy="215444"/>
            <a:chOff x="292829" y="1695755"/>
            <a:chExt cx="240772" cy="215444"/>
          </a:xfrm>
        </p:grpSpPr>
        <p:sp>
          <p:nvSpPr>
            <p:cNvPr id="77" name="타원 7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524378" y="4221088"/>
            <a:ext cx="240772" cy="215444"/>
            <a:chOff x="292829" y="1695755"/>
            <a:chExt cx="240772" cy="215444"/>
          </a:xfrm>
        </p:grpSpPr>
        <p:sp>
          <p:nvSpPr>
            <p:cNvPr id="88" name="타원 8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626006" y="5517232"/>
            <a:ext cx="240772" cy="215444"/>
            <a:chOff x="292829" y="1695755"/>
            <a:chExt cx="240772" cy="215444"/>
          </a:xfrm>
        </p:grpSpPr>
        <p:sp>
          <p:nvSpPr>
            <p:cNvPr id="98" name="타원 9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195324" y="6021288"/>
            <a:ext cx="240772" cy="215444"/>
            <a:chOff x="292829" y="1695755"/>
            <a:chExt cx="240772" cy="215444"/>
          </a:xfrm>
        </p:grpSpPr>
        <p:sp>
          <p:nvSpPr>
            <p:cNvPr id="119" name="타원 1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2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4963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SS-RC-04-01-03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64681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대상 교직원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위촉대상 교직원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 위촉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위촉대상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협교직원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중 면접위원을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선정하는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29405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60910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52604"/>
              </p:ext>
            </p:extLst>
          </p:nvPr>
        </p:nvGraphicFramePr>
        <p:xfrm>
          <a:off x="2096594" y="2913289"/>
          <a:ext cx="2982846" cy="20452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9949"/>
                <a:gridCol w="1164970"/>
                <a:gridCol w="1107927"/>
              </a:tblGrid>
              <a:tr h="2996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교직워</a:t>
                      </a:r>
                      <a:r>
                        <a:rPr lang="ko-KR" altLang="en-US" sz="700" dirty="0" smtClean="0"/>
                        <a:t>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54447"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216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71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홍길동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gbga@naver.com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임꺽정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asdf@daum.net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이순신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6"/>
                        </a:rPr>
                        <a:t>asdf@icloud.com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22" name="타원 1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6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31619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SS-RC-04-01-04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6707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대상 협력업체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위촉대상 협력업체 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 위촉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위촉대상 협력업체 직원 중 면접위원을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선정하는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63710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96908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09715"/>
              </p:ext>
            </p:extLst>
          </p:nvPr>
        </p:nvGraphicFramePr>
        <p:xfrm>
          <a:off x="2096594" y="2913289"/>
          <a:ext cx="2982846" cy="20452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1190"/>
                <a:gridCol w="761244"/>
                <a:gridCol w="582485"/>
                <a:gridCol w="1107927"/>
              </a:tblGrid>
              <a:tr h="29968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협력업체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54447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216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업체코드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회사명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71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박대표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gbga@naver.com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가나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김대표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asdf@daum.net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ABC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제임스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6"/>
                        </a:rPr>
                        <a:t>asdf@icloud.com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22" name="타원 1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6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2748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12004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통하여 년도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후 해당하는 서류전형합격 지원자 리스트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84635" y="3837800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40201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28903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22481"/>
              </p:ext>
            </p:extLst>
          </p:nvPr>
        </p:nvGraphicFramePr>
        <p:xfrm>
          <a:off x="6444208" y="2540"/>
          <a:ext cx="26159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대상 지원자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서류합격 대상 지원자리스트를 특정 키워드를 통한 검색 기능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서류합격 대상자 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602" y="5013176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81811" y="5013176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140940" y="50131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584598" y="3356432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28902" y="3359116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21836" y="33359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594070" y="3675226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282460" y="3356992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13733"/>
              </p:ext>
            </p:extLst>
          </p:nvPr>
        </p:nvGraphicFramePr>
        <p:xfrm>
          <a:off x="1767100" y="3317596"/>
          <a:ext cx="4101044" cy="14795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6092"/>
                <a:gridCol w="1601690"/>
                <a:gridCol w="1523262"/>
              </a:tblGrid>
              <a:tr h="293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지원자 목록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3197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</a:tr>
              <a:tr h="256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홍길동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010-1234-5678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abcd@gmail.com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0103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이순신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010-1236-5869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basdf@naver.com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2345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장보고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010-1235-5987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834842" y="5028564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4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/>
          <p:cNvSpPr/>
          <p:nvPr/>
        </p:nvSpPr>
        <p:spPr>
          <a:xfrm>
            <a:off x="1765038" y="2967874"/>
            <a:ext cx="1006762" cy="1879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5803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26396"/>
              </p:ext>
            </p:extLst>
          </p:nvPr>
        </p:nvGraphicFramePr>
        <p:xfrm>
          <a:off x="6444208" y="2540"/>
          <a:ext cx="26159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면접평가 대상자 지원자 상세보기 화면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평가 문항 화면 출력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지원자 면접평가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및 합격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불합격 등록 테이블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대상자 지원자 상세보기 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5428902" y="5029522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53011" y="501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40126" y="2959227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6" name="직사각형 65"/>
          <p:cNvSpPr/>
          <p:nvPr/>
        </p:nvSpPr>
        <p:spPr>
          <a:xfrm>
            <a:off x="1763688" y="3152198"/>
            <a:ext cx="4043476" cy="157294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771800" y="2967875"/>
            <a:ext cx="843918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54671" y="2924944"/>
            <a:ext cx="793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771800" y="2951533"/>
            <a:ext cx="10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면접평가문</a:t>
            </a:r>
            <a:r>
              <a:rPr lang="ko-KR" altLang="en-US" sz="900" dirty="0"/>
              <a:t>항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725258" y="4365104"/>
            <a:ext cx="169680" cy="1646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61213" y="4308336"/>
            <a:ext cx="882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합격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불합격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1954670" y="3310079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접수번호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1944269" y="3558208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1944269" y="3789040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점</a:t>
            </a:r>
            <a:r>
              <a:rPr lang="ko-KR" altLang="en-US" sz="900" dirty="0"/>
              <a:t>수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44269" y="4062264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면접번호</a:t>
            </a:r>
            <a:endParaRPr lang="ko-KR" altLang="en-US" sz="900" dirty="0"/>
          </a:p>
        </p:txBody>
      </p:sp>
      <p:sp>
        <p:nvSpPr>
          <p:cNvPr id="98" name="직사각형 97"/>
          <p:cNvSpPr/>
          <p:nvPr/>
        </p:nvSpPr>
        <p:spPr>
          <a:xfrm>
            <a:off x="2585864" y="3315291"/>
            <a:ext cx="3043721" cy="2317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583378" y="3557300"/>
            <a:ext cx="3046207" cy="2378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585865" y="3795176"/>
            <a:ext cx="3052717" cy="2670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592375" y="4077072"/>
            <a:ext cx="3046207" cy="2378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1765038" y="2608908"/>
            <a:ext cx="4072296" cy="2231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20947" y="260121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면접결과 정보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4716016" y="5030291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4716016" y="50139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평가하기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4907292" y="4796842"/>
            <a:ext cx="240772" cy="215444"/>
            <a:chOff x="292829" y="1695755"/>
            <a:chExt cx="240772" cy="215444"/>
          </a:xfrm>
        </p:grpSpPr>
        <p:sp>
          <p:nvSpPr>
            <p:cNvPr id="120" name="타원 1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627372" y="4797152"/>
            <a:ext cx="240772" cy="215444"/>
            <a:chOff x="292829" y="1695755"/>
            <a:chExt cx="240772" cy="215444"/>
          </a:xfrm>
        </p:grpSpPr>
        <p:sp>
          <p:nvSpPr>
            <p:cNvPr id="123" name="타원 1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03637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/>
                <a:gridCol w="847056"/>
                <a:gridCol w="2793274"/>
                <a:gridCol w="3445274"/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2016.07.29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44890"/>
              </p:ext>
            </p:extLst>
          </p:nvPr>
        </p:nvGraphicFramePr>
        <p:xfrm>
          <a:off x="48344" y="446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062033"/>
                <a:gridCol w="10620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SS-RC-04-02-04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1143"/>
              </p:ext>
            </p:extLst>
          </p:nvPr>
        </p:nvGraphicFramePr>
        <p:xfrm>
          <a:off x="6492552" y="44625"/>
          <a:ext cx="2615952" cy="32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339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탭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평가문항 문제 및 체크된 보기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체크한 보기를 수정할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면접대상자 리스트 화면으로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067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대상자의 면접 평가문항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05" name="TextBox 104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75" name="직사각형 74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면접 평가문항 조회</a:t>
            </a:r>
            <a:endParaRPr lang="en-US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평</a:t>
            </a:r>
            <a:r>
              <a:rPr lang="ko-KR" altLang="en-US" sz="800" dirty="0"/>
              <a:t>가</a:t>
            </a:r>
            <a:r>
              <a:rPr lang="ko-KR" altLang="en-US" sz="800" dirty="0" smtClean="0"/>
              <a:t>문항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매우좋음</a:t>
            </a:r>
            <a:endParaRPr lang="en-US" altLang="ko-KR" sz="800" dirty="0"/>
          </a:p>
        </p:txBody>
      </p:sp>
      <p:sp>
        <p:nvSpPr>
          <p:cNvPr id="82" name="타원 81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 smtClean="0"/>
              <a:t>좋음</a:t>
            </a:r>
            <a:endParaRPr lang="en-US" altLang="ko-KR" sz="800" dirty="0"/>
          </a:p>
        </p:txBody>
      </p:sp>
      <p:sp>
        <p:nvSpPr>
          <p:cNvPr id="85" name="타원 84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보통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약간 불량</a:t>
            </a:r>
            <a:endParaRPr lang="en-US" altLang="ko-KR" sz="800" dirty="0"/>
          </a:p>
        </p:txBody>
      </p:sp>
      <p:sp>
        <p:nvSpPr>
          <p:cNvPr id="88" name="타원 87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92" name="타원 91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95" name="타원 94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98" name="타원 97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01" name="타원 100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08" name="타원 107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19" name="타원 118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22" name="타원 121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25" name="타원 124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28" name="타원 127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31" name="타원 130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34" name="타원 133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37" name="타원 136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82" name="타원 181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85" name="타원 184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88" name="타원 187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7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91" name="타원 190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94" name="타원 193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97" name="타원 196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200" name="타원 199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203" name="타원 202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206" name="타원 205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09" name="타원 2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2" name="타원 151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4" name="타원 153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6" name="타원 155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8" name="타원 157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0" name="타원 159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2" name="타원 161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4" name="타원 163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6" name="타원 165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뒤로가기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접수번호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회차</a:t>
            </a:r>
            <a:r>
              <a:rPr lang="ko-KR" altLang="en-US" sz="800" dirty="0" smtClean="0"/>
              <a:t> 면접번호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5496" y="35062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220" name="그룹 219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21" name="타원 2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2709885" y="1916833"/>
            <a:ext cx="1006762" cy="194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763455" y="1904980"/>
            <a:ext cx="10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면접평가문</a:t>
            </a:r>
            <a:r>
              <a:rPr lang="ko-KR" altLang="en-US" sz="900" dirty="0"/>
              <a:t>항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1763688" y="1916832"/>
            <a:ext cx="946197" cy="19195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1803045" y="1902024"/>
            <a:ext cx="793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</a:t>
            </a:r>
            <a:endParaRPr lang="ko-KR" altLang="en-US" sz="9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3577528" y="1896385"/>
            <a:ext cx="240772" cy="215444"/>
            <a:chOff x="290448" y="1693374"/>
            <a:chExt cx="240772" cy="215444"/>
          </a:xfrm>
        </p:grpSpPr>
        <p:sp>
          <p:nvSpPr>
            <p:cNvPr id="212" name="타원 2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33383"/>
              </p:ext>
            </p:extLst>
          </p:nvPr>
        </p:nvGraphicFramePr>
        <p:xfrm>
          <a:off x="48344" y="446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062033"/>
                <a:gridCol w="10620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SS-RC-04-02-05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41328"/>
              </p:ext>
            </p:extLst>
          </p:nvPr>
        </p:nvGraphicFramePr>
        <p:xfrm>
          <a:off x="6492552" y="44625"/>
          <a:ext cx="2615952" cy="32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339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탭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평가문항 문제 및 체크된 보기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체크한 보기를 수정할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면접대상자 리스트 화면으로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067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대상자의 면접 평가문항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05" name="TextBox 104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75" name="직사각형 74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면접 평가문항 등록</a:t>
            </a:r>
            <a:endParaRPr lang="en-US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평</a:t>
            </a:r>
            <a:r>
              <a:rPr lang="ko-KR" altLang="en-US" sz="800" dirty="0"/>
              <a:t>가</a:t>
            </a:r>
            <a:r>
              <a:rPr lang="ko-KR" altLang="en-US" sz="800" dirty="0" smtClean="0"/>
              <a:t>문항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매우좋음</a:t>
            </a:r>
            <a:endParaRPr lang="en-US" altLang="ko-KR" sz="800" dirty="0"/>
          </a:p>
        </p:txBody>
      </p:sp>
      <p:sp>
        <p:nvSpPr>
          <p:cNvPr id="82" name="타원 81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 smtClean="0"/>
              <a:t>좋음</a:t>
            </a:r>
            <a:endParaRPr lang="en-US" altLang="ko-KR" sz="800" dirty="0"/>
          </a:p>
        </p:txBody>
      </p:sp>
      <p:sp>
        <p:nvSpPr>
          <p:cNvPr id="85" name="타원 84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보통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약간 불량</a:t>
            </a:r>
            <a:endParaRPr lang="en-US" altLang="ko-KR" sz="800" dirty="0"/>
          </a:p>
        </p:txBody>
      </p:sp>
      <p:sp>
        <p:nvSpPr>
          <p:cNvPr id="88" name="타원 87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92" name="타원 91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95" name="타원 94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98" name="타원 97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01" name="타원 100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08" name="타원 107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19" name="타원 118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22" name="타원 121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25" name="타원 124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28" name="타원 127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31" name="타원 130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34" name="타원 133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37" name="타원 136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82" name="타원 181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85" name="타원 184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88" name="타원 187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7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91" name="타원 190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94" name="타원 193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97" name="타원 196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200" name="타원 199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203" name="타원 202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206" name="타원 205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09" name="타원 2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2" name="타원 151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4" name="타원 153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6" name="타원 155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8" name="타원 157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0" name="타원 159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2" name="타원 161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4" name="타원 163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6" name="타원 165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뒤로가기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접수번호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회차</a:t>
            </a:r>
            <a:r>
              <a:rPr lang="ko-KR" altLang="en-US" sz="800" dirty="0" smtClean="0"/>
              <a:t> 면접번호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576" y="35062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220" name="그룹 219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21" name="타원 2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18891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520670"/>
                <a:gridCol w="603396"/>
                <a:gridCol w="1062033"/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리스트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94562"/>
              </p:ext>
            </p:extLst>
          </p:nvPr>
        </p:nvGraphicFramePr>
        <p:xfrm>
          <a:off x="6443663" y="3117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홈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몇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중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합격자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예비 합격자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일괄 합격 여부 및 취소 상태를 저장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회차별로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면접 합격자를 확인 및 합격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예비 등록을 할 수 있는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079194" y="5918873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38403" y="5918873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097532" y="591887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56002"/>
              </p:ext>
            </p:extLst>
          </p:nvPr>
        </p:nvGraphicFramePr>
        <p:xfrm>
          <a:off x="1714548" y="3023780"/>
          <a:ext cx="4226729" cy="27786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9718"/>
                <a:gridCol w="915566"/>
                <a:gridCol w="864096"/>
                <a:gridCol w="576064"/>
                <a:gridCol w="648072"/>
                <a:gridCol w="793213"/>
              </a:tblGrid>
              <a:tr h="2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이름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점수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면접 합격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최종합격 여부</a:t>
                      </a:r>
                      <a:endParaRPr lang="ko-KR" altLang="en-US" sz="700" dirty="0"/>
                    </a:p>
                  </a:txBody>
                  <a:tcPr/>
                </a:tc>
              </a:tr>
              <a:tr h="20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23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207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16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19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224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5451300" y="5934639"/>
            <a:ext cx="43864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64427" y="5918293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저장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617286" y="2327801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149132" y="5952790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769319" y="5949860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1378" y="4113366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1643809" y="2870687"/>
            <a:ext cx="240772" cy="215444"/>
            <a:chOff x="292829" y="1695755"/>
            <a:chExt cx="240772" cy="215444"/>
          </a:xfrm>
        </p:grpSpPr>
        <p:sp>
          <p:nvSpPr>
            <p:cNvPr id="65" name="타원 6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16258"/>
              </p:ext>
            </p:extLst>
          </p:nvPr>
        </p:nvGraphicFramePr>
        <p:xfrm>
          <a:off x="1731502" y="2474447"/>
          <a:ext cx="4234791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4118"/>
                <a:gridCol w="277067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년도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회차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63218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520670"/>
                <a:gridCol w="603396"/>
                <a:gridCol w="1062033"/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상세 정보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63061"/>
              </p:ext>
            </p:extLst>
          </p:nvPr>
        </p:nvGraphicFramePr>
        <p:xfrm>
          <a:off x="6443663" y="3117"/>
          <a:ext cx="261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상세 정보 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상세 정보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합격 등록 및 취소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화면으로 돌아가기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지원자의 정보를 상세하게 볼 수 있게 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43851" y="2985195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62" name="직사각형 61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/>
                  </a:solidFill>
                </a:rPr>
                <a:t>뒤로가기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535422" y="2523683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18511"/>
              </p:ext>
            </p:extLst>
          </p:nvPr>
        </p:nvGraphicFramePr>
        <p:xfrm>
          <a:off x="1724428" y="2715299"/>
          <a:ext cx="4234792" cy="198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250"/>
                <a:gridCol w="936104"/>
                <a:gridCol w="820126"/>
                <a:gridCol w="935156"/>
                <a:gridCol w="9351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 인지도 설문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 지식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 인성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평가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합격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35074" y="3092917"/>
            <a:ext cx="4231219" cy="2628473"/>
            <a:chOff x="1735074" y="3092917"/>
            <a:chExt cx="4231219" cy="2628473"/>
          </a:xfrm>
        </p:grpSpPr>
        <p:sp>
          <p:nvSpPr>
            <p:cNvPr id="5" name="직사각형 4"/>
            <p:cNvSpPr/>
            <p:nvPr/>
          </p:nvSpPr>
          <p:spPr>
            <a:xfrm>
              <a:off x="1735074" y="3092917"/>
              <a:ext cx="4231219" cy="2628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672387" y="3425311"/>
              <a:ext cx="1529422" cy="233478"/>
              <a:chOff x="2782982" y="3191847"/>
              <a:chExt cx="1529422" cy="2334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접수번호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202130" y="3428251"/>
              <a:ext cx="1529422" cy="230538"/>
              <a:chOff x="2782982" y="3197713"/>
              <a:chExt cx="1529422" cy="23053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672708" y="4040235"/>
              <a:ext cx="1713049" cy="228071"/>
              <a:chOff x="2782982" y="3200180"/>
              <a:chExt cx="1535856" cy="228071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782982" y="3200639"/>
                <a:ext cx="76308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주민등록번호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546062" y="3200180"/>
                <a:ext cx="772776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201809" y="3655863"/>
              <a:ext cx="1529422" cy="233478"/>
              <a:chOff x="2782982" y="3200639"/>
              <a:chExt cx="1529422" cy="233478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비밀번호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3484312" y="3206505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674227" y="3655863"/>
              <a:ext cx="1527903" cy="233464"/>
              <a:chOff x="2782982" y="3191847"/>
              <a:chExt cx="1527903" cy="23346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아이디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82793" y="3197699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7" name="그룹 136"/>
          <p:cNvGrpSpPr/>
          <p:nvPr/>
        </p:nvGrpSpPr>
        <p:grpSpPr>
          <a:xfrm>
            <a:off x="4486513" y="5887264"/>
            <a:ext cx="240772" cy="215444"/>
            <a:chOff x="292829" y="1695755"/>
            <a:chExt cx="240772" cy="215444"/>
          </a:xfrm>
        </p:grpSpPr>
        <p:sp>
          <p:nvSpPr>
            <p:cNvPr id="138" name="타원 1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131459" y="5852383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0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83436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520670"/>
                <a:gridCol w="603396"/>
                <a:gridCol w="1062033"/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설문 상세 정보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29395"/>
              </p:ext>
            </p:extLst>
          </p:nvPr>
        </p:nvGraphicFramePr>
        <p:xfrm>
          <a:off x="6443663" y="3117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설문 정보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지원자의 정보를 상세하게 볼 수 있게 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62" name="직사각형 61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/>
                  </a:solidFill>
                </a:rPr>
                <a:t>뒤로가기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542450" y="2893534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62964"/>
              </p:ext>
            </p:extLst>
          </p:nvPr>
        </p:nvGraphicFramePr>
        <p:xfrm>
          <a:off x="1724428" y="2715299"/>
          <a:ext cx="4234792" cy="198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250"/>
                <a:gridCol w="936104"/>
                <a:gridCol w="820126"/>
                <a:gridCol w="935156"/>
                <a:gridCol w="9351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 인지도 설문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 지식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 인성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평가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합격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65823"/>
              </p:ext>
            </p:extLst>
          </p:nvPr>
        </p:nvGraphicFramePr>
        <p:xfrm>
          <a:off x="1711161" y="3189927"/>
          <a:ext cx="4255132" cy="493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599"/>
                <a:gridCol w="936104"/>
                <a:gridCol w="1080120"/>
                <a:gridCol w="1538309"/>
              </a:tblGrid>
              <a:tr h="246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접수 번호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지원자 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담당자 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/>
                </a:tc>
              </a:tr>
              <a:tr h="24659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2102" y="392144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총평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742102" y="4224156"/>
            <a:ext cx="4224191" cy="122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1557974" y="3921447"/>
            <a:ext cx="240772" cy="21544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/>
          <p:cNvSpPr/>
          <p:nvPr/>
        </p:nvSpPr>
        <p:spPr>
          <a:xfrm>
            <a:off x="35496" y="2221952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8012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4" y="1988840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892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108938" y="2246674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03365" y="2510958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8939" y="2801437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5672" y="3059455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03312" y="3314230"/>
            <a:ext cx="240772" cy="215444"/>
            <a:chOff x="292829" y="1695755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3312" y="3579196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3312" y="3815416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5692" y="4077072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547664" y="2238357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1968720" y="2492896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979693" y="2478128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059813" y="2484765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076056" y="2478127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92288" y="3677608"/>
            <a:ext cx="1443608" cy="1047536"/>
            <a:chOff x="2195736" y="3965640"/>
            <a:chExt cx="1443608" cy="1047536"/>
          </a:xfrm>
        </p:grpSpPr>
        <p:sp>
          <p:nvSpPr>
            <p:cNvPr id="7" name="직사각형 6"/>
            <p:cNvSpPr/>
            <p:nvPr/>
          </p:nvSpPr>
          <p:spPr>
            <a:xfrm>
              <a:off x="21957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481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00536" y="4103448"/>
              <a:ext cx="72008" cy="909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52936" y="400506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805336" y="4070980"/>
              <a:ext cx="72008" cy="9421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77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110136" y="4542038"/>
              <a:ext cx="72008" cy="4710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625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414936" y="4347978"/>
              <a:ext cx="72008" cy="6651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567336" y="3965640"/>
              <a:ext cx="72008" cy="10475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208512" y="3717112"/>
            <a:ext cx="1443608" cy="1008032"/>
            <a:chOff x="2195736" y="4005144"/>
            <a:chExt cx="1443608" cy="1008032"/>
          </a:xfrm>
        </p:grpSpPr>
        <p:sp>
          <p:nvSpPr>
            <p:cNvPr id="76" name="직사각형 75"/>
            <p:cNvSpPr/>
            <p:nvPr/>
          </p:nvSpPr>
          <p:spPr>
            <a:xfrm>
              <a:off x="2195736" y="4869160"/>
              <a:ext cx="72008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48136" y="4777566"/>
              <a:ext cx="72008" cy="2355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00536" y="4680536"/>
              <a:ext cx="72008" cy="332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652936" y="4596368"/>
              <a:ext cx="72008" cy="416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805336" y="4509160"/>
              <a:ext cx="72008" cy="5039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957736" y="4388716"/>
              <a:ext cx="72008" cy="6243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110136" y="4318892"/>
              <a:ext cx="72008" cy="694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262536" y="4293176"/>
              <a:ext cx="72008" cy="719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149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5673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851229" y="224296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기수별모집현황</a:t>
            </a:r>
            <a:endParaRPr lang="en-US" altLang="ko-KR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771800" y="224686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기수별과정인지도</a:t>
            </a:r>
            <a:endParaRPr lang="en-US" altLang="ko-KR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905924" y="21235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기수별선행학습정도</a:t>
            </a:r>
            <a:endParaRPr lang="en-US" altLang="ko-KR" sz="900" dirty="0" smtClean="0"/>
          </a:p>
          <a:p>
            <a:r>
              <a:rPr lang="ko-KR" altLang="en-US" sz="900" dirty="0" smtClean="0"/>
              <a:t>평가결</a:t>
            </a:r>
            <a:r>
              <a:rPr lang="ko-KR" altLang="en-US" sz="900" dirty="0"/>
              <a:t>과</a:t>
            </a:r>
            <a:endParaRPr lang="en-US" altLang="ko-KR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20072" y="21697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인성평가</a:t>
            </a:r>
            <a:endParaRPr lang="en-US" altLang="ko-KR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194464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연령별</a:t>
            </a:r>
            <a:endParaRPr lang="en-US" altLang="ko-KR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43961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학력별</a:t>
            </a:r>
            <a:endParaRPr lang="en-US" altLang="ko-KR" sz="9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601072" y="5308828"/>
            <a:ext cx="1658016" cy="1000492"/>
            <a:chOff x="1601072" y="5308828"/>
            <a:chExt cx="1658016" cy="1000492"/>
          </a:xfrm>
        </p:grpSpPr>
        <p:sp>
          <p:nvSpPr>
            <p:cNvPr id="10" name="직사각형 9"/>
            <p:cNvSpPr/>
            <p:nvPr/>
          </p:nvSpPr>
          <p:spPr>
            <a:xfrm>
              <a:off x="2018220" y="5308828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019376" y="55892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019376" y="57416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019376" y="58940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205</a:t>
              </a:r>
              <a:r>
                <a:rPr lang="ko-KR" altLang="en-US" sz="900" dirty="0" smtClean="0"/>
                <a:t>호</a:t>
              </a:r>
              <a:endParaRPr lang="en-US" altLang="ko-KR" sz="9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040649" y="607848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취업률</a:t>
              </a:r>
              <a:endParaRPr lang="en-US" altLang="ko-KR" sz="9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72708" y="5229200"/>
            <a:ext cx="1658016" cy="1000492"/>
            <a:chOff x="1601072" y="5308828"/>
            <a:chExt cx="1658016" cy="1000492"/>
          </a:xfrm>
        </p:grpSpPr>
        <p:sp>
          <p:nvSpPr>
            <p:cNvPr id="127" name="직사각형 126"/>
            <p:cNvSpPr/>
            <p:nvPr/>
          </p:nvSpPr>
          <p:spPr>
            <a:xfrm>
              <a:off x="2018220" y="5308828"/>
              <a:ext cx="259460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019376" y="5575880"/>
              <a:ext cx="294308" cy="853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019376" y="5741640"/>
              <a:ext cx="226618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019376" y="5894040"/>
              <a:ext cx="45719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205</a:t>
              </a:r>
              <a:r>
                <a:rPr lang="ko-KR" altLang="en-US" sz="900" dirty="0" smtClean="0"/>
                <a:t>호</a:t>
              </a:r>
              <a:endParaRPr lang="en-US" altLang="ko-KR" sz="9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40649" y="607848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외모</a:t>
              </a:r>
              <a:endParaRPr lang="en-US" altLang="ko-KR" sz="9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34" name="TextBox 13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35" name="TextBox 134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37" name="TextBox 136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38" name="TextBox 137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39" name="TextBox 138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40" name="TextBox 139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42" name="TextBox 141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43" name="TextBox 142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</p:spTree>
    <p:extLst>
      <p:ext uri="{BB962C8B-B14F-4D97-AF65-F5344CB8AC3E}">
        <p14:creationId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0311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상담스케줄관리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9899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이전달 버튼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다음달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주간일정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월간일정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하루 일정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Json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 넣어준다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클릭하면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출력된다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일정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을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보기 및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상담내용 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버튼이 출력된다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출력되고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요일별로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상담 내역 건수가 조회된다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상담예약 버튼을 누르면 상담이 등록된다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1780312" y="2008692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8" name="직사각형 107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4239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/>
                <a:gridCol w="599179"/>
                <a:gridCol w="599179"/>
                <a:gridCol w="599179"/>
                <a:gridCol w="599179"/>
                <a:gridCol w="599179"/>
                <a:gridCol w="5991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2905266" y="26205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June 2016</a:t>
            </a:r>
            <a:endParaRPr lang="en-US" altLang="ko-KR" sz="1200" dirty="0"/>
          </a:p>
        </p:txBody>
      </p:sp>
      <p:sp>
        <p:nvSpPr>
          <p:cNvPr id="137" name="직사각형 136"/>
          <p:cNvSpPr/>
          <p:nvPr/>
        </p:nvSpPr>
        <p:spPr>
          <a:xfrm>
            <a:off x="2960589" y="3267073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정호성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560290" y="384085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이성준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560290" y="4001287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정강훈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159991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김현식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960589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성연몽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175653" y="328975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김선도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360888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한국희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163630" y="566124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황재하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164290" y="5822426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문익수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158441" y="598360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이우철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159991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지인규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2168611" y="2008503"/>
            <a:ext cx="240772" cy="215444"/>
            <a:chOff x="292829" y="1695755"/>
            <a:chExt cx="240772" cy="215444"/>
          </a:xfrm>
        </p:grpSpPr>
        <p:sp>
          <p:nvSpPr>
            <p:cNvPr id="187" name="타원 1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4643605" y="2008503"/>
            <a:ext cx="240772" cy="215444"/>
            <a:chOff x="292829" y="1695755"/>
            <a:chExt cx="240772" cy="215444"/>
          </a:xfrm>
        </p:grpSpPr>
        <p:sp>
          <p:nvSpPr>
            <p:cNvPr id="190" name="타원 1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190252" y="1998365"/>
            <a:ext cx="240772" cy="215444"/>
            <a:chOff x="292829" y="1695755"/>
            <a:chExt cx="240772" cy="215444"/>
          </a:xfrm>
        </p:grpSpPr>
        <p:sp>
          <p:nvSpPr>
            <p:cNvPr id="193" name="타원 19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5682836" y="1994564"/>
            <a:ext cx="240772" cy="215444"/>
            <a:chOff x="292829" y="1695755"/>
            <a:chExt cx="240772" cy="215444"/>
          </a:xfrm>
        </p:grpSpPr>
        <p:sp>
          <p:nvSpPr>
            <p:cNvPr id="196" name="타원 1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775694" y="2633844"/>
            <a:ext cx="240772" cy="215444"/>
            <a:chOff x="292829" y="1695755"/>
            <a:chExt cx="240772" cy="215444"/>
          </a:xfrm>
        </p:grpSpPr>
        <p:sp>
          <p:nvSpPr>
            <p:cNvPr id="199" name="타원 1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409168" y="3860698"/>
            <a:ext cx="240772" cy="215444"/>
            <a:chOff x="292829" y="1695755"/>
            <a:chExt cx="240772" cy="215444"/>
          </a:xfrm>
        </p:grpSpPr>
        <p:sp>
          <p:nvSpPr>
            <p:cNvPr id="202" name="타원 2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2258969" y="4409979"/>
            <a:ext cx="240772" cy="215444"/>
            <a:chOff x="292829" y="1695755"/>
            <a:chExt cx="240772" cy="215444"/>
          </a:xfrm>
        </p:grpSpPr>
        <p:sp>
          <p:nvSpPr>
            <p:cNvPr id="205" name="타원 2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3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59704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/>
                <a:gridCol w="599179"/>
                <a:gridCol w="599179"/>
                <a:gridCol w="599179"/>
                <a:gridCol w="599179"/>
                <a:gridCol w="599179"/>
                <a:gridCol w="5991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07616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상담예약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87590"/>
              </p:ext>
            </p:extLst>
          </p:nvPr>
        </p:nvGraphicFramePr>
        <p:xfrm>
          <a:off x="6444208" y="1568"/>
          <a:ext cx="2615952" cy="62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들록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이외엔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음영처리됨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누른 날짜를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가져오고 날짜를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 picker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창이 나옴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선택하세요를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리스트가 나옴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선택하세요를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리스트가 출력됨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칸에 글을 타이핑하면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검색이 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리스트가 출력된다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번도 동일하다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저장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 해당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가져오고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변경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상담교수를 검색해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등록하는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64249" y="2530996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</a:t>
            </a:r>
            <a:r>
              <a:rPr lang="ko-KR" altLang="en-US" sz="900" dirty="0" err="1" smtClean="0"/>
              <a:t>모달</a:t>
            </a:r>
            <a:r>
              <a:rPr lang="ko-KR" altLang="en-US" sz="900" dirty="0" smtClean="0"/>
              <a:t> 창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상담날짜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상담교수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</a:t>
            </a:r>
            <a:r>
              <a:rPr lang="ko-KR" altLang="en-US" sz="800" dirty="0"/>
              <a:t>장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4394215" y="5007153"/>
            <a:ext cx="240772" cy="215444"/>
            <a:chOff x="292829" y="1695755"/>
            <a:chExt cx="240772" cy="215444"/>
          </a:xfrm>
        </p:grpSpPr>
        <p:sp>
          <p:nvSpPr>
            <p:cNvPr id="130" name="타원 1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33" name="직사각형 132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68399" y="3232026"/>
            <a:ext cx="938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등록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2016-06-10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26402" y="395214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/>
              <a:t>▼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926402" y="4239407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/>
              <a:t>▼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048895" y="4644214"/>
            <a:ext cx="1199408" cy="470671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048895" y="4455709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87932" y="4644875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김주식</a:t>
            </a:r>
            <a:endParaRPr lang="en-US" altLang="ko-KR" sz="900" dirty="0" smtClean="0"/>
          </a:p>
          <a:p>
            <a:r>
              <a:rPr lang="ko-KR" altLang="en-US" sz="900" dirty="0" err="1" smtClean="0"/>
              <a:t>김형응</a:t>
            </a:r>
            <a:endParaRPr lang="en-US" altLang="ko-KR" sz="900" dirty="0" smtClean="0"/>
          </a:p>
          <a:p>
            <a:r>
              <a:rPr lang="ko-KR" altLang="en-US" sz="900" dirty="0" smtClean="0"/>
              <a:t>하재관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.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endParaRPr lang="ko-KR" altLang="en-US" sz="9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078248" y="4528658"/>
            <a:ext cx="109832" cy="83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027057" y="4469055"/>
            <a:ext cx="120386" cy="129908"/>
            <a:chOff x="292829" y="1695755"/>
            <a:chExt cx="199652" cy="215444"/>
          </a:xfrm>
        </p:grpSpPr>
        <p:sp>
          <p:nvSpPr>
            <p:cNvPr id="119" name="타원 1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92829" y="1695755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064986" y="396753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선택하세요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064986" y="425260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선택하세요</a:t>
            </a:r>
            <a:endParaRPr lang="ko-KR" altLang="en-US" sz="9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144" name="타원 1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156" name="타원 1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779414" y="4420936"/>
            <a:ext cx="240772" cy="215444"/>
            <a:chOff x="292829" y="1695755"/>
            <a:chExt cx="240772" cy="215444"/>
          </a:xfrm>
        </p:grpSpPr>
        <p:sp>
          <p:nvSpPr>
            <p:cNvPr id="159" name="타원 1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939568" y="4646625"/>
            <a:ext cx="240772" cy="215444"/>
            <a:chOff x="292829" y="1695755"/>
            <a:chExt cx="240772" cy="215444"/>
          </a:xfrm>
        </p:grpSpPr>
        <p:sp>
          <p:nvSpPr>
            <p:cNvPr id="162" name="타원 16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1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07824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/>
                <a:gridCol w="599179"/>
                <a:gridCol w="599179"/>
                <a:gridCol w="599179"/>
                <a:gridCol w="599179"/>
                <a:gridCol w="599179"/>
                <a:gridCol w="5991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40086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상담스케줄 수정페이지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3407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수정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이외엔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음영처리됨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상담날짜를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지원자 명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상담교수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내용을 입력할 수 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총평을 등록할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상세 내용을 가져 온다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수정 창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상담날짜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상담교수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삭제</a:t>
            </a:r>
            <a:endParaRPr lang="ko-KR" altLang="en-US" sz="800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4413265" y="5007153"/>
            <a:ext cx="240772" cy="215444"/>
            <a:chOff x="292829" y="1695755"/>
            <a:chExt cx="240772" cy="215444"/>
          </a:xfrm>
        </p:grpSpPr>
        <p:sp>
          <p:nvSpPr>
            <p:cNvPr id="130" name="타원 1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33" name="직사각형 132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68399" y="3232026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수정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2016-06-10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064986" y="396753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이상대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064986" y="42526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김주식</a:t>
            </a:r>
            <a:endParaRPr lang="ko-KR" altLang="en-US" sz="9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144" name="타원 1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156" name="타원 1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235788" y="4468561"/>
            <a:ext cx="240772" cy="215444"/>
            <a:chOff x="292829" y="1695755"/>
            <a:chExt cx="240772" cy="215444"/>
          </a:xfrm>
        </p:grpSpPr>
        <p:sp>
          <p:nvSpPr>
            <p:cNvPr id="159" name="타원 1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2237101" y="4697161"/>
            <a:ext cx="240772" cy="215444"/>
            <a:chOff x="292829" y="1695755"/>
            <a:chExt cx="240772" cy="215444"/>
          </a:xfrm>
        </p:grpSpPr>
        <p:sp>
          <p:nvSpPr>
            <p:cNvPr id="120" name="타원 1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344485" y="4492409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상담내용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8" name="직사각형 127"/>
          <p:cNvSpPr/>
          <p:nvPr/>
        </p:nvSpPr>
        <p:spPr>
          <a:xfrm>
            <a:off x="3059954" y="4534736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59954" y="4794524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55131" y="4708140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     총평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061679" y="4513572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자바란 무엇인가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045008" y="4784999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참 잘했어요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3767916" y="5006306"/>
            <a:ext cx="240772" cy="215444"/>
            <a:chOff x="292829" y="1695755"/>
            <a:chExt cx="240772" cy="215444"/>
          </a:xfrm>
        </p:grpSpPr>
        <p:sp>
          <p:nvSpPr>
            <p:cNvPr id="153" name="타원 15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399450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00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2787064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4861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06523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관리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7504" y="2834441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8673" y="37890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569682"/>
            <a:ext cx="4043476" cy="2051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4939" y="253815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교육 </a:t>
            </a:r>
            <a:r>
              <a:rPr lang="ko-KR" altLang="en-US" sz="900" dirty="0" err="1" smtClean="0"/>
              <a:t>회차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756682" y="3437933"/>
            <a:ext cx="4043476" cy="2254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756682" y="3639030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67123" y="3408198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리스트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04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2780928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6809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41219"/>
              </p:ext>
            </p:extLst>
          </p:nvPr>
        </p:nvGraphicFramePr>
        <p:xfrm>
          <a:off x="6444208" y="2540"/>
          <a:ext cx="261595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대상 지원자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지원자 리스트를 특정 키워드를 통한 검색 기능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리스트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서류합격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지원자들 대상 면접일정 등록을 위한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026448" y="5227779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85657" y="5227779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037258" y="52277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640304" y="3356432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68326" y="3367073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58984" y="33359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338166" y="3356992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748372" y="5229200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42369"/>
              </p:ext>
            </p:extLst>
          </p:nvPr>
        </p:nvGraphicFramePr>
        <p:xfrm>
          <a:off x="1705788" y="3604631"/>
          <a:ext cx="4464454" cy="1407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"/>
                <a:gridCol w="936104"/>
                <a:gridCol w="936104"/>
                <a:gridCol w="648072"/>
                <a:gridCol w="1080079"/>
              </a:tblGrid>
              <a:tr h="151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면접지원자명</a:t>
                      </a:r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EMAIL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합격점수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합격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불합격</a:t>
                      </a:r>
                      <a:endParaRPr lang="ko-KR" altLang="en-US" sz="800" dirty="0"/>
                    </a:p>
                  </a:txBody>
                  <a:tcPr/>
                </a:tc>
              </a:tr>
              <a:tr h="218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김선도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</a:tr>
              <a:tr h="122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이성준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</a:tr>
              <a:tr h="124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정강훈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</a:tr>
              <a:tr h="127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정호성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</a:tr>
              <a:tr h="130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한국희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4723330" y="5316785"/>
            <a:ext cx="893961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44298" y="530120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면접정보등록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3861" y="5316785"/>
            <a:ext cx="646331" cy="1975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642377" y="530120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754236" y="5097650"/>
            <a:ext cx="240772" cy="215444"/>
            <a:chOff x="292829" y="1695755"/>
            <a:chExt cx="240772" cy="215444"/>
          </a:xfrm>
        </p:grpSpPr>
        <p:sp>
          <p:nvSpPr>
            <p:cNvPr id="89" name="타원 8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652120" y="5104491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511888" y="3674609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1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8309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SS-RC-03-00-03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15671"/>
              </p:ext>
            </p:extLst>
          </p:nvPr>
        </p:nvGraphicFramePr>
        <p:xfrm>
          <a:off x="6444208" y="9188"/>
          <a:ext cx="2615952" cy="404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기초정보 출력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지원자 관리 기초정보 화면 출력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기초정보 리스트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지원자 지원자가 응시한 각 설문 점수 결과 출력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정보를 선택하여 상세정보를 확인하는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40544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07704" y="2118048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기초정보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627372" y="580526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04298"/>
              </p:ext>
            </p:extLst>
          </p:nvPr>
        </p:nvGraphicFramePr>
        <p:xfrm>
          <a:off x="1828867" y="3133661"/>
          <a:ext cx="4190119" cy="7631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/>
                <a:gridCol w="1008112"/>
                <a:gridCol w="1191545"/>
                <a:gridCol w="1335561"/>
              </a:tblGrid>
              <a:tr h="2529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7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접수번호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</a:tr>
              <a:tr h="23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왕건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010-0000-1234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gogo@naver.com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7813"/>
              </p:ext>
            </p:extLst>
          </p:nvPr>
        </p:nvGraphicFramePr>
        <p:xfrm>
          <a:off x="1796646" y="4398933"/>
          <a:ext cx="4241420" cy="7582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588256"/>
                <a:gridCol w="1780221"/>
              </a:tblGrid>
              <a:tr h="22553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각 설문 점수 평가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9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과정인지도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선수지식평가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사전인성평가</a:t>
                      </a:r>
                      <a:endParaRPr lang="ko-KR" altLang="en-US" sz="700" dirty="0"/>
                    </a:p>
                  </a:txBody>
                  <a:tcPr/>
                </a:tc>
              </a:tr>
              <a:tr h="244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3" name="그룹 122"/>
          <p:cNvGrpSpPr/>
          <p:nvPr/>
        </p:nvGrpSpPr>
        <p:grpSpPr>
          <a:xfrm>
            <a:off x="1554356" y="4509120"/>
            <a:ext cx="240772" cy="215444"/>
            <a:chOff x="292829" y="1695755"/>
            <a:chExt cx="240772" cy="215444"/>
          </a:xfrm>
        </p:grpSpPr>
        <p:sp>
          <p:nvSpPr>
            <p:cNvPr id="124" name="타원 1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547664" y="3286509"/>
            <a:ext cx="240772" cy="215444"/>
            <a:chOff x="292829" y="1695755"/>
            <a:chExt cx="240772" cy="215444"/>
          </a:xfrm>
        </p:grpSpPr>
        <p:sp>
          <p:nvSpPr>
            <p:cNvPr id="127" name="타원 12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4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1160</ep:Words>
  <ep:PresentationFormat>화면 슬라이드 쇼(4:3)</ep:PresentationFormat>
  <ep:Paragraphs>690</ep:Paragraphs>
  <ep:Slides>24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2016-02-22T11:51:01.000</dcterms:created>
  <dc:creator>AutoBVT</dc:creator>
  <cp:lastModifiedBy>wjdak</cp:lastModifiedBy>
  <dcterms:modified xsi:type="dcterms:W3CDTF">2021-01-21T17:20:10.822</dcterms:modified>
  <cp:revision>465</cp:revision>
  <dc:title>PowerPoint 프레젠테이션</dc:title>
</cp:coreProperties>
</file>