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1"/>
    <p:restoredTop sz="93053"/>
  </p:normalViewPr>
  <p:slideViewPr>
    <p:cSldViewPr>
      <p:cViewPr>
        <p:scale>
          <a:sx n="110" d="100"/>
          <a:sy n="110" d="100"/>
        </p:scale>
        <p:origin x="-72" y="-84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8C1F309-D22E-4CDF-AB42-66C4745DE351}" type="datetime1">
              <a:rPr lang="ko-KR" altLang="en-US"/>
              <a:pPr lvl="0">
                <a:defRPr lang="ko-KR" altLang="en-US"/>
              </a:pPr>
              <a:t>2021-01-23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1C6C931-4147-4059-A1FC-F65C816E865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39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99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464D462-F64B-4080-A88F-F237C8EFCB70}" type="slidenum">
              <a:rPr lang="en-US" altLang="en-US"/>
              <a:pPr lvl="0">
                <a:defRPr lang="ko-KR" altLang="en-US"/>
              </a:pPr>
              <a:t>101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아파트</a:t>
            </a:r>
            <a:r>
              <a:rPr kumimoji="1" lang="ko-KR" altLang="en-US" dirty="0">
                <a:latin typeface="굴림" pitchFamily="50" charset="-127"/>
                <a:ea typeface="굴림" pitchFamily="50" charset="-127"/>
                <a:cs typeface="굴림" pitchFamily="50" charset="-127"/>
              </a:rPr>
              <a:t>고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52503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/>
                <a:gridCol w="2835389"/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2021.01.21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1683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공지사항목록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공지사항목록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70640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등록버튼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공지사항목록을 조회하고 등록하기로 이동할 수 있는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216177" y="2008513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14" name="TextBox 45"/>
          <p:cNvSpPr txBox="1"/>
          <p:nvPr/>
        </p:nvSpPr>
        <p:spPr>
          <a:xfrm>
            <a:off x="2555776" y="5004943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88851"/>
              </p:ext>
            </p:extLst>
          </p:nvPr>
        </p:nvGraphicFramePr>
        <p:xfrm>
          <a:off x="107504" y="2342368"/>
          <a:ext cx="6192688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072"/>
                <a:gridCol w="3096344"/>
                <a:gridCol w="864096"/>
                <a:gridCol w="756084"/>
                <a:gridCol w="828092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45"/>
          <p:cNvSpPr txBox="1"/>
          <p:nvPr/>
        </p:nvSpPr>
        <p:spPr>
          <a:xfrm>
            <a:off x="5544108" y="2008513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17" name="TextBox 45"/>
          <p:cNvSpPr txBox="1"/>
          <p:nvPr/>
        </p:nvSpPr>
        <p:spPr>
          <a:xfrm>
            <a:off x="1753143" y="5508999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18" name="TextBox 45"/>
          <p:cNvSpPr txBox="1"/>
          <p:nvPr/>
        </p:nvSpPr>
        <p:spPr>
          <a:xfrm>
            <a:off x="1033063" y="5508999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19" name="TextBox 45"/>
          <p:cNvSpPr txBox="1"/>
          <p:nvPr/>
        </p:nvSpPr>
        <p:spPr>
          <a:xfrm>
            <a:off x="4957499" y="5508999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024932" y="1984525"/>
            <a:ext cx="240772" cy="215444"/>
            <a:chOff x="292829" y="1695755"/>
            <a:chExt cx="240772" cy="215444"/>
          </a:xfrm>
        </p:grpSpPr>
        <p:sp>
          <p:nvSpPr>
            <p:cNvPr id="21" name="타원 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47439" y="2008373"/>
            <a:ext cx="240772" cy="215444"/>
            <a:chOff x="292829" y="1695755"/>
            <a:chExt cx="240772" cy="215444"/>
          </a:xfrm>
        </p:grpSpPr>
        <p:sp>
          <p:nvSpPr>
            <p:cNvPr id="24" name="타원 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9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커뮤니티센터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18792"/>
              </p:ext>
            </p:extLst>
          </p:nvPr>
        </p:nvGraphicFramePr>
        <p:xfrm>
          <a:off x="6444208" y="2540"/>
          <a:ext cx="261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 시간 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원하는 날짜의 시간을 선택하는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496" y="1052736"/>
            <a:ext cx="6301079" cy="1044116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73313" y="2495568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/>
                <a:gridCol w="562678"/>
                <a:gridCol w="562678"/>
                <a:gridCol w="562678"/>
                <a:gridCol w="562678"/>
                <a:gridCol w="562678"/>
                <a:gridCol w="562678"/>
              </a:tblGrid>
              <a:tr h="22460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Sun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Mon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Tue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Wed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Thu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Fri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Sat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11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18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25</a:t>
                      </a:r>
                      <a:endParaRPr lang="ko-KR" altLang="en-US" sz="800"/>
                    </a:p>
                  </a:txBody>
                  <a:tcPr/>
                </a:tc>
              </a:tr>
              <a:tr h="607182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16487" y="217624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June 2016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9812" y="3429000"/>
            <a:ext cx="540059" cy="14401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700">
                <a:solidFill>
                  <a:schemeClr val="tx1"/>
                </a:solidFill>
              </a:rPr>
              <a:t>예약불가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75633" y="2237800"/>
            <a:ext cx="240772" cy="215444"/>
            <a:chOff x="292829" y="1695755"/>
            <a:chExt cx="240772" cy="215444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29" y="1695755"/>
              <a:ext cx="24930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5762" y="5595027"/>
            <a:ext cx="5028633" cy="933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604" y="1987314"/>
            <a:ext cx="1238250" cy="219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127731" y="1961456"/>
            <a:ext cx="5992441" cy="4743908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269" name="그림 1126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63688" y="1900024"/>
            <a:ext cx="3210373" cy="3057951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175956" y="1988840"/>
            <a:ext cx="242163" cy="215444"/>
            <a:chOff x="292829" y="1695755"/>
            <a:chExt cx="242163" cy="215444"/>
          </a:xfrm>
        </p:grpSpPr>
        <p:sp>
          <p:nvSpPr>
            <p:cNvPr id="29" name="타원 2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2829" y="1695755"/>
              <a:ext cx="2421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예약조회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커뮤니티센터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예약조회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예약조회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90515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시설물 정보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얘약자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 취소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 정보를 조회하고 취소하는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004" y="1120722"/>
            <a:ext cx="6336196" cy="12641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291" name="그림 12290"/>
          <p:cNvPicPr>
            <a:picLocks noChangeAspect="1"/>
          </p:cNvPicPr>
          <p:nvPr/>
        </p:nvPicPr>
        <p:blipFill rotWithShape="1">
          <a:blip r:embed="rId4"/>
          <a:srcRect b="4650"/>
          <a:stretch>
            <a:fillRect/>
          </a:stretch>
        </p:blipFill>
        <p:spPr>
          <a:xfrm>
            <a:off x="233182" y="2689588"/>
            <a:ext cx="6211026" cy="1135455"/>
          </a:xfrm>
          <a:prstGeom prst="rect">
            <a:avLst/>
          </a:prstGeom>
        </p:spPr>
      </p:pic>
      <p:pic>
        <p:nvPicPr>
          <p:cNvPr id="12292" name="그림 1229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1520" y="3978028"/>
            <a:ext cx="6093325" cy="1143159"/>
          </a:xfrm>
          <a:prstGeom prst="rect">
            <a:avLst/>
          </a:prstGeom>
        </p:spPr>
      </p:pic>
      <p:grpSp>
        <p:nvGrpSpPr>
          <p:cNvPr id="12294" name="그룹 27"/>
          <p:cNvGrpSpPr/>
          <p:nvPr/>
        </p:nvGrpSpPr>
        <p:grpSpPr>
          <a:xfrm>
            <a:off x="1053473" y="2780928"/>
            <a:ext cx="242163" cy="215444"/>
            <a:chOff x="292829" y="1695755"/>
            <a:chExt cx="242163" cy="215444"/>
          </a:xfrm>
        </p:grpSpPr>
        <p:sp>
          <p:nvSpPr>
            <p:cNvPr id="12295" name="타원 2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296" name="TextBox 30"/>
            <p:cNvSpPr txBox="1"/>
            <p:nvPr/>
          </p:nvSpPr>
          <p:spPr>
            <a:xfrm>
              <a:off x="292829" y="1695755"/>
              <a:ext cx="2421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297" name="그룹 27"/>
          <p:cNvGrpSpPr/>
          <p:nvPr/>
        </p:nvGrpSpPr>
        <p:grpSpPr>
          <a:xfrm>
            <a:off x="1043608" y="4077072"/>
            <a:ext cx="242163" cy="215444"/>
            <a:chOff x="292829" y="1695755"/>
            <a:chExt cx="242163" cy="215444"/>
          </a:xfrm>
        </p:grpSpPr>
        <p:sp>
          <p:nvSpPr>
            <p:cNvPr id="12298" name="타원 2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299" name="TextBox 30"/>
            <p:cNvSpPr txBox="1"/>
            <p:nvPr/>
          </p:nvSpPr>
          <p:spPr>
            <a:xfrm>
              <a:off x="292829" y="1695755"/>
              <a:ext cx="24216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12300" name="직사각형 14"/>
          <p:cNvSpPr/>
          <p:nvPr/>
        </p:nvSpPr>
        <p:spPr>
          <a:xfrm>
            <a:off x="5472101" y="2420888"/>
            <a:ext cx="828091" cy="32403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예약취소</a:t>
            </a:r>
          </a:p>
        </p:txBody>
      </p:sp>
      <p:grpSp>
        <p:nvGrpSpPr>
          <p:cNvPr id="14" name="그룹 27"/>
          <p:cNvGrpSpPr/>
          <p:nvPr/>
        </p:nvGrpSpPr>
        <p:grpSpPr>
          <a:xfrm>
            <a:off x="5148064" y="2468524"/>
            <a:ext cx="242163" cy="215444"/>
            <a:chOff x="292829" y="1695755"/>
            <a:chExt cx="242163" cy="215444"/>
          </a:xfrm>
        </p:grpSpPr>
        <p:sp>
          <p:nvSpPr>
            <p:cNvPr id="15" name="타원 2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TextBox 30"/>
            <p:cNvSpPr txBox="1"/>
            <p:nvPr/>
          </p:nvSpPr>
          <p:spPr>
            <a:xfrm>
              <a:off x="292829" y="1695755"/>
              <a:ext cx="2421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4720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13226"/>
              </p:ext>
            </p:extLst>
          </p:nvPr>
        </p:nvGraphicFramePr>
        <p:xfrm>
          <a:off x="6444208" y="2540"/>
          <a:ext cx="261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양식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양식을 작성하여 공지를 등록하는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20" name="TextBox 45"/>
          <p:cNvSpPr txBox="1"/>
          <p:nvPr/>
        </p:nvSpPr>
        <p:spPr>
          <a:xfrm>
            <a:off x="2765003" y="4133813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21" name="TextBox 45"/>
          <p:cNvSpPr txBox="1"/>
          <p:nvPr/>
        </p:nvSpPr>
        <p:spPr>
          <a:xfrm>
            <a:off x="3303429" y="4133813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1823"/>
              </p:ext>
            </p:extLst>
          </p:nvPr>
        </p:nvGraphicFramePr>
        <p:xfrm>
          <a:off x="315098" y="2478689"/>
          <a:ext cx="5976662" cy="15263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/>
                <a:gridCol w="4824534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41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ckeditor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TextBox 45"/>
          <p:cNvSpPr txBox="1"/>
          <p:nvPr/>
        </p:nvSpPr>
        <p:spPr>
          <a:xfrm>
            <a:off x="307273" y="2116135"/>
            <a:ext cx="11874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 err="1" smtClean="0"/>
              <a:t>공지글</a:t>
            </a:r>
            <a:r>
              <a:rPr lang="ko-KR" altLang="en-US" sz="1100" dirty="0" smtClean="0"/>
              <a:t> 등록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344970" y="2139218"/>
            <a:ext cx="240772" cy="215444"/>
            <a:chOff x="292829" y="1695755"/>
            <a:chExt cx="240772" cy="215444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6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7404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58758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상세내용을 조회하고 수정하거나 삭제하기로 이동할 수 있는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20" name="TextBox 45"/>
          <p:cNvSpPr txBox="1"/>
          <p:nvPr/>
        </p:nvSpPr>
        <p:spPr>
          <a:xfrm>
            <a:off x="2765003" y="474634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수</a:t>
            </a:r>
            <a:r>
              <a:rPr lang="ko-KR" altLang="en-US" sz="900" dirty="0"/>
              <a:t>정</a:t>
            </a:r>
          </a:p>
        </p:txBody>
      </p:sp>
      <p:sp>
        <p:nvSpPr>
          <p:cNvPr id="21" name="TextBox 45"/>
          <p:cNvSpPr txBox="1"/>
          <p:nvPr/>
        </p:nvSpPr>
        <p:spPr>
          <a:xfrm>
            <a:off x="3303429" y="474634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80097"/>
              </p:ext>
            </p:extLst>
          </p:nvPr>
        </p:nvGraphicFramePr>
        <p:xfrm>
          <a:off x="315098" y="2478689"/>
          <a:ext cx="5976662" cy="19835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/>
                <a:gridCol w="1608178"/>
                <a:gridCol w="1608178"/>
                <a:gridCol w="1608178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41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ckeditor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45"/>
          <p:cNvSpPr txBox="1"/>
          <p:nvPr/>
        </p:nvSpPr>
        <p:spPr>
          <a:xfrm>
            <a:off x="307273" y="2116135"/>
            <a:ext cx="14655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smtClean="0"/>
              <a:t>공지사항 상세조회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52435" y="2162301"/>
            <a:ext cx="240772" cy="215444"/>
            <a:chOff x="292829" y="1695755"/>
            <a:chExt cx="240772" cy="215444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315420" y="4717469"/>
            <a:ext cx="240772" cy="215444"/>
            <a:chOff x="292829" y="1695755"/>
            <a:chExt cx="240772" cy="215444"/>
          </a:xfrm>
        </p:grpSpPr>
        <p:sp>
          <p:nvSpPr>
            <p:cNvPr id="17" name="타원 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4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관리사무소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smtClean="0"/>
              <a:t>계정설정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단지관리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노란색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smtClean="0"/>
              <a:t>공사수선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전체일정관리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smtClean="0"/>
              <a:t>전출처리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smtClean="0"/>
              <a:t>관리비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smtClean="0"/>
              <a:t>검</a:t>
            </a:r>
            <a:r>
              <a:rPr lang="ko-KR" altLang="en-US" dirty="0"/>
              <a:t>침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23403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508" y="1080079"/>
            <a:ext cx="1501780" cy="270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741" y="1079526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3" y="1559131"/>
            <a:ext cx="1512167" cy="2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-508" y="107356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7" y="1350562"/>
            <a:ext cx="1512167" cy="26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18458" y="179276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18458" y="2044227"/>
            <a:ext cx="1512167" cy="2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8458" y="2293583"/>
            <a:ext cx="1512167" cy="26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1635" y="254351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18459" y="2785812"/>
            <a:ext cx="1512167" cy="2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4063" y="301847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11658" y="3252113"/>
            <a:ext cx="1512167" cy="26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11658" y="3503573"/>
            <a:ext cx="1512167" cy="26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11658" y="375292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8481" y="400286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2013" y="427986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38412" y="453328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1589" y="478321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48057" y="506021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45"/>
          <p:cNvSpPr txBox="1"/>
          <p:nvPr/>
        </p:nvSpPr>
        <p:spPr>
          <a:xfrm>
            <a:off x="2195736" y="1617345"/>
            <a:ext cx="3679205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관리사무소 정보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아파트 정보 </a:t>
            </a:r>
            <a:r>
              <a:rPr lang="en-US" altLang="ko-KR" sz="900" dirty="0" smtClean="0"/>
              <a:t>– </a:t>
            </a:r>
            <a:r>
              <a:rPr lang="ko-KR" altLang="en-US" sz="900" dirty="0" smtClean="0"/>
              <a:t>주소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세대수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38" name="TextBox 45"/>
          <p:cNvSpPr txBox="1"/>
          <p:nvPr/>
        </p:nvSpPr>
        <p:spPr>
          <a:xfrm>
            <a:off x="2195735" y="2224713"/>
            <a:ext cx="3679205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900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2445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56276" cy="1059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5"/>
                <a:gridCol w="498457"/>
                <a:gridCol w="1176046"/>
              </a:tblGrid>
              <a:tr h="463341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31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매뉴얼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문의하기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7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097" y="1328276"/>
            <a:ext cx="1501780" cy="8728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741" y="1079526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3" y="2190904"/>
            <a:ext cx="1512167" cy="2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7097" y="107356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7" y="1350562"/>
            <a:ext cx="1512167" cy="26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18458" y="24245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18458" y="2676000"/>
            <a:ext cx="1512167" cy="2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8458" y="2925356"/>
            <a:ext cx="1512167" cy="26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1635" y="317528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18459" y="3417585"/>
            <a:ext cx="1512167" cy="2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2275" y="164146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ㄴ문의하기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7097" y="1924142"/>
            <a:ext cx="1512167" cy="264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4063" y="365025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11658" y="3883886"/>
            <a:ext cx="1512167" cy="26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11658" y="4135346"/>
            <a:ext cx="1512167" cy="26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11658" y="438470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8481" y="463463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2013" y="491163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38412" y="516505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1589" y="541498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48057" y="569198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046677" y="2540"/>
          <a:ext cx="205930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문의하기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 목록을 조회하고 문의하기로 이동할 수 있는 화면. 프로그램 이용이나 벤더에게 문의하고 싶은 것을 문의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45"/>
          <p:cNvSpPr txBox="1"/>
          <p:nvPr/>
        </p:nvSpPr>
        <p:spPr>
          <a:xfrm>
            <a:off x="1692341" y="1772816"/>
            <a:ext cx="1141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문의 및 답변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3682445" y="4633463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583668" y="2106671"/>
          <a:ext cx="5270647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1579"/>
                <a:gridCol w="2635324"/>
                <a:gridCol w="735439"/>
                <a:gridCol w="643509"/>
                <a:gridCol w="704796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TextBox 45"/>
          <p:cNvSpPr txBox="1"/>
          <p:nvPr/>
        </p:nvSpPr>
        <p:spPr>
          <a:xfrm>
            <a:off x="6192180" y="1772816"/>
            <a:ext cx="646331" cy="21600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문의하기</a:t>
            </a:r>
          </a:p>
        </p:txBody>
      </p:sp>
      <p:sp>
        <p:nvSpPr>
          <p:cNvPr id="42" name="TextBox 45"/>
          <p:cNvSpPr txBox="1"/>
          <p:nvPr/>
        </p:nvSpPr>
        <p:spPr>
          <a:xfrm>
            <a:off x="2879812" y="5137519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3" name="TextBox 45"/>
          <p:cNvSpPr txBox="1"/>
          <p:nvPr/>
        </p:nvSpPr>
        <p:spPr>
          <a:xfrm>
            <a:off x="2159732" y="5137519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6084168" y="5137519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pSp>
        <p:nvGrpSpPr>
          <p:cNvPr id="45" name="그룹 12"/>
          <p:cNvGrpSpPr/>
          <p:nvPr/>
        </p:nvGrpSpPr>
        <p:grpSpPr>
          <a:xfrm>
            <a:off x="2591780" y="1772816"/>
            <a:ext cx="249148" cy="215444"/>
            <a:chOff x="292829" y="1695755"/>
            <a:chExt cx="249148" cy="215444"/>
          </a:xfrm>
        </p:grpSpPr>
        <p:sp>
          <p:nvSpPr>
            <p:cNvPr id="46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TextBox 14"/>
            <p:cNvSpPr txBox="1"/>
            <p:nvPr/>
          </p:nvSpPr>
          <p:spPr>
            <a:xfrm>
              <a:off x="292829" y="1695755"/>
              <a:ext cx="2491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8" name="그룹 12"/>
          <p:cNvGrpSpPr/>
          <p:nvPr/>
        </p:nvGrpSpPr>
        <p:grpSpPr>
          <a:xfrm>
            <a:off x="5871417" y="1773396"/>
            <a:ext cx="230297" cy="205899"/>
            <a:chOff x="292829" y="1695755"/>
            <a:chExt cx="230297" cy="205899"/>
          </a:xfrm>
        </p:grpSpPr>
        <p:sp>
          <p:nvSpPr>
            <p:cNvPr id="49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TextBox 14"/>
            <p:cNvSpPr txBox="1"/>
            <p:nvPr/>
          </p:nvSpPr>
          <p:spPr>
            <a:xfrm>
              <a:off x="292829" y="1695755"/>
              <a:ext cx="249348" cy="2058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56276" cy="1059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5"/>
                <a:gridCol w="498457"/>
                <a:gridCol w="1176046"/>
              </a:tblGrid>
              <a:tr h="463341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31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매뉴얼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문의하기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7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097" y="1328276"/>
            <a:ext cx="1501780" cy="8728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741" y="1079526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3" y="2190904"/>
            <a:ext cx="1512167" cy="2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7097" y="107356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7" y="1350562"/>
            <a:ext cx="1512167" cy="26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18458" y="24245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18458" y="2676000"/>
            <a:ext cx="1512167" cy="2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8458" y="2925356"/>
            <a:ext cx="1512167" cy="26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1635" y="317528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18459" y="3417585"/>
            <a:ext cx="1512167" cy="2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2275" y="164146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ㄴ문의하기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7097" y="1924142"/>
            <a:ext cx="1512167" cy="264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4063" y="365025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11658" y="3883886"/>
            <a:ext cx="1512167" cy="26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11658" y="4135346"/>
            <a:ext cx="1512167" cy="26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11658" y="438470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8481" y="463463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2013" y="491163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38412" y="516505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1589" y="541498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48057" y="569198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046677" y="2540"/>
          <a:ext cx="20593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양식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양식을 작성하여 문의하는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5"/>
          <p:cNvSpPr txBox="1"/>
          <p:nvPr/>
        </p:nvSpPr>
        <p:spPr>
          <a:xfrm>
            <a:off x="1620336" y="1844824"/>
            <a:ext cx="791425" cy="26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문의등록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619674" y="2240868"/>
          <a:ext cx="5328590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7198"/>
                <a:gridCol w="4301392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TextBox 45"/>
          <p:cNvSpPr txBox="1"/>
          <p:nvPr/>
        </p:nvSpPr>
        <p:spPr>
          <a:xfrm>
            <a:off x="3743908" y="4028572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등록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4283968" y="4028572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  <p:grpSp>
        <p:nvGrpSpPr>
          <p:cNvPr id="49" name="그룹 12"/>
          <p:cNvGrpSpPr/>
          <p:nvPr/>
        </p:nvGrpSpPr>
        <p:grpSpPr>
          <a:xfrm>
            <a:off x="2411760" y="1844824"/>
            <a:ext cx="248755" cy="214863"/>
            <a:chOff x="292829" y="1695755"/>
            <a:chExt cx="248755" cy="214863"/>
          </a:xfrm>
        </p:grpSpPr>
        <p:sp>
          <p:nvSpPr>
            <p:cNvPr id="50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TextBox 14"/>
            <p:cNvSpPr txBox="1"/>
            <p:nvPr/>
          </p:nvSpPr>
          <p:spPr>
            <a:xfrm>
              <a:off x="292829" y="1695755"/>
              <a:ext cx="248754" cy="2148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8"/>
                <a:gridCol w="1188048"/>
                <a:gridCol w="1188048"/>
                <a:gridCol w="1872551"/>
                <a:gridCol w="503543"/>
                <a:gridCol w="1188048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매뉴얼 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공지사항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082681" y="2540"/>
          <a:ext cx="20618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공지글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공지글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공지글 목록을 조회하고 등록으로 이동할 수 있는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5496" y="1305056"/>
            <a:ext cx="1501780" cy="8728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140" y="1056306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452" y="216768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35496" y="105034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96" y="132734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46857" y="2401320"/>
            <a:ext cx="1512167" cy="263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46857" y="265278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46857" y="290213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0034" y="3152068"/>
            <a:ext cx="1512167" cy="26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46858" y="339436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30674" y="1618241"/>
            <a:ext cx="1512167" cy="265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ㄴ문의하기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35496" y="190092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24336" y="3627030"/>
            <a:ext cx="1512167" cy="266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6741" y="386066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6741" y="4112126"/>
            <a:ext cx="1512167" cy="26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6741" y="4361482"/>
            <a:ext cx="1512167" cy="265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82" y="4611414"/>
            <a:ext cx="1512167" cy="26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6386" y="488841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6811" y="5141835"/>
            <a:ext cx="1512167" cy="266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9988" y="5391767"/>
            <a:ext cx="1512167" cy="26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6456" y="5668766"/>
            <a:ext cx="1512167" cy="263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45"/>
          <p:cNvSpPr txBox="1"/>
          <p:nvPr/>
        </p:nvSpPr>
        <p:spPr>
          <a:xfrm>
            <a:off x="1836357" y="1663281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공지사항</a:t>
            </a:r>
          </a:p>
        </p:txBody>
      </p:sp>
      <p:sp>
        <p:nvSpPr>
          <p:cNvPr id="38" name="TextBox 45"/>
          <p:cNvSpPr txBox="1"/>
          <p:nvPr/>
        </p:nvSpPr>
        <p:spPr>
          <a:xfrm>
            <a:off x="3826461" y="4559932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727684" y="1997136"/>
          <a:ext cx="5184575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2572"/>
                <a:gridCol w="2592287"/>
                <a:gridCol w="723429"/>
                <a:gridCol w="633001"/>
                <a:gridCol w="693286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TextBox 45"/>
          <p:cNvSpPr txBox="1"/>
          <p:nvPr/>
        </p:nvSpPr>
        <p:spPr>
          <a:xfrm>
            <a:off x="6372507" y="1628800"/>
            <a:ext cx="415498" cy="2171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등록</a:t>
            </a:r>
          </a:p>
        </p:txBody>
      </p:sp>
      <p:sp>
        <p:nvSpPr>
          <p:cNvPr id="41" name="TextBox 45"/>
          <p:cNvSpPr txBox="1"/>
          <p:nvPr/>
        </p:nvSpPr>
        <p:spPr>
          <a:xfrm>
            <a:off x="3023828" y="5063988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2" name="TextBox 45"/>
          <p:cNvSpPr txBox="1"/>
          <p:nvPr/>
        </p:nvSpPr>
        <p:spPr>
          <a:xfrm>
            <a:off x="2303748" y="5063988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3" name="TextBox 45"/>
          <p:cNvSpPr txBox="1"/>
          <p:nvPr/>
        </p:nvSpPr>
        <p:spPr>
          <a:xfrm>
            <a:off x="6228184" y="5063988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pSp>
        <p:nvGrpSpPr>
          <p:cNvPr id="44" name="그룹 12"/>
          <p:cNvGrpSpPr/>
          <p:nvPr/>
        </p:nvGrpSpPr>
        <p:grpSpPr>
          <a:xfrm>
            <a:off x="2591780" y="1628800"/>
            <a:ext cx="248755" cy="215444"/>
            <a:chOff x="292829" y="1695755"/>
            <a:chExt cx="248755" cy="215444"/>
          </a:xfrm>
        </p:grpSpPr>
        <p:sp>
          <p:nvSpPr>
            <p:cNvPr id="45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TextBox 14"/>
            <p:cNvSpPr txBox="1"/>
            <p:nvPr/>
          </p:nvSpPr>
          <p:spPr>
            <a:xfrm>
              <a:off x="292829" y="1695755"/>
              <a:ext cx="24875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그룹 12"/>
          <p:cNvGrpSpPr/>
          <p:nvPr/>
        </p:nvGrpSpPr>
        <p:grpSpPr>
          <a:xfrm>
            <a:off x="6052904" y="1592796"/>
            <a:ext cx="248836" cy="215444"/>
            <a:chOff x="292829" y="1695755"/>
            <a:chExt cx="248836" cy="215444"/>
          </a:xfrm>
        </p:grpSpPr>
        <p:sp>
          <p:nvSpPr>
            <p:cNvPr id="48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TextBox 14"/>
            <p:cNvSpPr txBox="1"/>
            <p:nvPr/>
          </p:nvSpPr>
          <p:spPr>
            <a:xfrm>
              <a:off x="292829" y="1695755"/>
              <a:ext cx="24883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94987"/>
              </p:ext>
            </p:extLst>
          </p:nvPr>
        </p:nvGraphicFramePr>
        <p:xfrm>
          <a:off x="0" y="14144"/>
          <a:ext cx="709227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6"/>
                <a:gridCol w="1182046"/>
                <a:gridCol w="1182046"/>
                <a:gridCol w="1863094"/>
                <a:gridCol w="501000"/>
                <a:gridCol w="1182046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비밀번호변경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계정설정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비밀번호변경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비밀번호변경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5224" y="1605383"/>
            <a:ext cx="1501780" cy="59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182" y="1058699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853" y="16019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538" y="105273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6783" y="13128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224" y="220124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단지설정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224" y="24527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전자결재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5224" y="270206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일반문서함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01" y="29519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/>
              <a:t>입주민관리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225" y="319429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차량관리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538" y="190331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/>
              <a:t>ㄴ비밀번호</a:t>
            </a:r>
            <a:r>
              <a:rPr lang="ko-KR" altLang="en-US" sz="1200" dirty="0" smtClean="0"/>
              <a:t> 변경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2703" y="342695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공사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수선관리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5108" y="366059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회계관리</a:t>
            </a:r>
            <a:endParaRPr lang="en-US" altLang="ko-K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5108" y="391205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자산관리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5108" y="41614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계약관리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285" y="441134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검침관리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753" y="46883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관리비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5178" y="49417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인사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근태관리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355" y="51916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급여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정산관리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94823" y="546869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사이트관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0366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99339"/>
              </p:ext>
            </p:extLst>
          </p:nvPr>
        </p:nvGraphicFramePr>
        <p:xfrm>
          <a:off x="2303748" y="2613868"/>
          <a:ext cx="3564396" cy="7077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68152"/>
                <a:gridCol w="2196244"/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기존 비밀번호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5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새로운 비밀번호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051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7776356" y="3690570"/>
            <a:ext cx="900100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098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96334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단지정보관리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단지설정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단지정보관리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단지정보관리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5910" y="1914482"/>
            <a:ext cx="1501780" cy="59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538" y="1090800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580" y="163748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94" y="10848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139" y="134490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80" y="223335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/>
              <a:t>ㄴ단지정보관리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5580" y="248481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전자결재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5580" y="273416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일반문서함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57" y="298409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/>
              <a:t>입주민관리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581" y="322639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차량관리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94" y="19354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059" y="34590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공사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수선관리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464" y="36926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회계관리</a:t>
            </a:r>
            <a:endParaRPr lang="en-US" altLang="ko-K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464" y="39441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자산관리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464" y="419351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계약관리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41" y="444344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검침관리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5109" y="472044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관리비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5534" y="497386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인사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근태관리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711" y="52237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급여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정산관리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5179" y="55007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사이트관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3010"/>
              </p:ext>
            </p:extLst>
          </p:nvPr>
        </p:nvGraphicFramePr>
        <p:xfrm>
          <a:off x="1654858" y="2251434"/>
          <a:ext cx="5329411" cy="1251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7357"/>
                <a:gridCol w="1605245"/>
                <a:gridCol w="1123671"/>
                <a:gridCol w="1573138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호수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전용면적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/>
                        <a:t>분양면적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난방종류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관리소장명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45"/>
          <p:cNvSpPr txBox="1"/>
          <p:nvPr/>
        </p:nvSpPr>
        <p:spPr>
          <a:xfrm>
            <a:off x="3779912" y="3897052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40" name="TextBox 45"/>
          <p:cNvSpPr txBox="1"/>
          <p:nvPr/>
        </p:nvSpPr>
        <p:spPr>
          <a:xfrm>
            <a:off x="4391980" y="389705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취</a:t>
            </a:r>
            <a:r>
              <a:rPr lang="ko-KR" altLang="en-US" sz="900" dirty="0"/>
              <a:t>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776356" y="3690570"/>
            <a:ext cx="900100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905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28642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/>
                <a:gridCol w="1050026"/>
                <a:gridCol w="3024336"/>
                <a:gridCol w="3011242"/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2021.01.21 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작성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작성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기안문작성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5926" y="2218675"/>
            <a:ext cx="1501780" cy="931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094721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538" y="164140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40" name="TextBox 39"/>
          <p:cNvSpPr txBox="1"/>
          <p:nvPr/>
        </p:nvSpPr>
        <p:spPr>
          <a:xfrm>
            <a:off x="25852" y="108875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7" y="134882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42" name="TextBox 41"/>
          <p:cNvSpPr txBox="1"/>
          <p:nvPr/>
        </p:nvSpPr>
        <p:spPr>
          <a:xfrm>
            <a:off x="75137" y="2239609"/>
            <a:ext cx="1512167" cy="263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43" name="TextBox 42"/>
          <p:cNvSpPr txBox="1"/>
          <p:nvPr/>
        </p:nvSpPr>
        <p:spPr>
          <a:xfrm>
            <a:off x="28597" y="2492934"/>
            <a:ext cx="1512167" cy="26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ㄴ기안문 작성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25852" y="193933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grpSp>
        <p:nvGrpSpPr>
          <p:cNvPr id="45" name="그룹 44"/>
          <p:cNvGrpSpPr/>
          <p:nvPr/>
        </p:nvGrpSpPr>
        <p:grpSpPr>
          <a:xfrm>
            <a:off x="-11046" y="3103973"/>
            <a:ext cx="1588706" cy="3043629"/>
            <a:chOff x="-1401" y="3232836"/>
            <a:chExt cx="1588706" cy="3043629"/>
          </a:xfrm>
        </p:grpSpPr>
        <p:sp>
          <p:nvSpPr>
            <p:cNvPr id="46" name="TextBox 45"/>
            <p:cNvSpPr txBox="1"/>
            <p:nvPr/>
          </p:nvSpPr>
          <p:spPr>
            <a:xfrm>
              <a:off x="45538" y="3232836"/>
              <a:ext cx="1512167" cy="26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일반문서함</a:t>
              </a:r>
              <a:endParaRPr lang="en-US" altLang="ko-KR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715" y="3482768"/>
              <a:ext cx="1512167" cy="263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입주민관리</a:t>
              </a:r>
              <a:endParaRPr lang="en-US" altLang="ko-KR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차량관리</a:t>
              </a:r>
              <a:endParaRPr lang="en-US" altLang="ko-KR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17" y="3957730"/>
              <a:ext cx="1512167" cy="264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공사</a:t>
              </a:r>
              <a:r>
                <a:rPr lang="en-US" altLang="ko-KR" sz="1200"/>
                <a:t>/</a:t>
              </a:r>
              <a:r>
                <a:rPr lang="ko-KR" altLang="en-US" sz="1200"/>
                <a:t>수선관리</a:t>
              </a:r>
              <a:endParaRPr lang="en-US" altLang="ko-KR" sz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회계관리</a:t>
              </a:r>
              <a:endParaRPr lang="en-US" altLang="ko-KR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422" y="4442826"/>
              <a:ext cx="1512167" cy="265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자산관리</a:t>
              </a:r>
              <a:endParaRPr lang="en-US" altLang="ko-KR" sz="12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22" y="4692182"/>
              <a:ext cx="1512167" cy="263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계약관리</a:t>
              </a:r>
              <a:endParaRPr lang="en-US" altLang="ko-KR" sz="12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401" y="4942114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검침관리</a:t>
              </a:r>
              <a:endParaRPr lang="en-US" altLang="ko-KR" sz="12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관리비</a:t>
              </a:r>
              <a:endParaRPr lang="en-US" altLang="ko-KR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492" y="5472535"/>
              <a:ext cx="1512167" cy="264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인사</a:t>
              </a:r>
              <a:r>
                <a:rPr lang="en-US" altLang="ko-KR" sz="1200"/>
                <a:t>/</a:t>
              </a:r>
              <a:r>
                <a:rPr lang="ko-KR" altLang="en-US" sz="1200"/>
                <a:t>근태관리</a:t>
              </a:r>
              <a:endParaRPr lang="en-US" altLang="ko-KR" sz="12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669" y="5722467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급여</a:t>
              </a:r>
              <a:r>
                <a:rPr lang="en-US" altLang="ko-KR" sz="1200"/>
                <a:t>/</a:t>
              </a:r>
              <a:r>
                <a:rPr lang="ko-KR" altLang="en-US" sz="1200"/>
                <a:t>정산관리</a:t>
              </a:r>
              <a:endParaRPr lang="en-US" altLang="ko-KR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137" y="599946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사이트관리</a:t>
              </a:r>
              <a:endParaRPr lang="en-US" altLang="ko-KR" sz="120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9512" y="2775303"/>
            <a:ext cx="1017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ㄴ결재함      </a:t>
            </a:r>
            <a:endParaRPr lang="en-US" altLang="ko-KR" sz="12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082681" y="3748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회차 </a:t>
                      </a: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회차의 지원자 리스트를 출력하는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082681" y="8620"/>
          <a:ext cx="20618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양식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결재선 지정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상신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기안문을 작성하여 결재를 올릴 수 있는 화면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55676" y="1099688"/>
            <a:ext cx="5273588" cy="55470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4339" name="그룹 12"/>
          <p:cNvGrpSpPr/>
          <p:nvPr/>
        </p:nvGrpSpPr>
        <p:grpSpPr>
          <a:xfrm>
            <a:off x="2306292" y="1917412"/>
            <a:ext cx="249484" cy="215444"/>
            <a:chOff x="292829" y="1695755"/>
            <a:chExt cx="249484" cy="215444"/>
          </a:xfrm>
        </p:grpSpPr>
        <p:sp>
          <p:nvSpPr>
            <p:cNvPr id="14340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341" name="TextBox 14"/>
            <p:cNvSpPr txBox="1"/>
            <p:nvPr/>
          </p:nvSpPr>
          <p:spPr>
            <a:xfrm>
              <a:off x="292829" y="1695755"/>
              <a:ext cx="24948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342" name="그룹 12"/>
          <p:cNvGrpSpPr/>
          <p:nvPr/>
        </p:nvGrpSpPr>
        <p:grpSpPr>
          <a:xfrm>
            <a:off x="4863662" y="1124744"/>
            <a:ext cx="248398" cy="215444"/>
            <a:chOff x="292829" y="1695755"/>
            <a:chExt cx="248398" cy="215444"/>
          </a:xfrm>
        </p:grpSpPr>
        <p:sp>
          <p:nvSpPr>
            <p:cNvPr id="14343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344" name="TextBox 14"/>
            <p:cNvSpPr txBox="1"/>
            <p:nvPr/>
          </p:nvSpPr>
          <p:spPr>
            <a:xfrm>
              <a:off x="292829" y="1695755"/>
              <a:ext cx="24839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4345" name="그룹 12"/>
          <p:cNvGrpSpPr/>
          <p:nvPr/>
        </p:nvGrpSpPr>
        <p:grpSpPr>
          <a:xfrm>
            <a:off x="5616116" y="1124744"/>
            <a:ext cx="228424" cy="215444"/>
            <a:chOff x="292829" y="1695755"/>
            <a:chExt cx="228424" cy="215444"/>
          </a:xfrm>
        </p:grpSpPr>
        <p:sp>
          <p:nvSpPr>
            <p:cNvPr id="14346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347" name="TextBox 14"/>
            <p:cNvSpPr txBox="1"/>
            <p:nvPr/>
          </p:nvSpPr>
          <p:spPr>
            <a:xfrm>
              <a:off x="292829" y="1695755"/>
              <a:ext cx="24747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작성 결재선 지정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작성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견재선지정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기안문작성 결재선지정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5926" y="2218675"/>
            <a:ext cx="1501780" cy="931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496" y="1094721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538" y="1641404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40" name="TextBox 39"/>
          <p:cNvSpPr txBox="1"/>
          <p:nvPr/>
        </p:nvSpPr>
        <p:spPr>
          <a:xfrm>
            <a:off x="25852" y="108875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7" y="134882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42" name="TextBox 41"/>
          <p:cNvSpPr txBox="1"/>
          <p:nvPr/>
        </p:nvSpPr>
        <p:spPr>
          <a:xfrm>
            <a:off x="75137" y="2239609"/>
            <a:ext cx="1512167" cy="263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43" name="TextBox 42"/>
          <p:cNvSpPr txBox="1"/>
          <p:nvPr/>
        </p:nvSpPr>
        <p:spPr>
          <a:xfrm>
            <a:off x="28597" y="2492934"/>
            <a:ext cx="1512167" cy="26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ㄴ기안문 작성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25852" y="1939337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grpSp>
        <p:nvGrpSpPr>
          <p:cNvPr id="45" name="그룹 44"/>
          <p:cNvGrpSpPr/>
          <p:nvPr/>
        </p:nvGrpSpPr>
        <p:grpSpPr>
          <a:xfrm>
            <a:off x="-11046" y="3103973"/>
            <a:ext cx="1588706" cy="3043629"/>
            <a:chOff x="-1401" y="3232836"/>
            <a:chExt cx="1588706" cy="3043629"/>
          </a:xfrm>
        </p:grpSpPr>
        <p:sp>
          <p:nvSpPr>
            <p:cNvPr id="46" name="TextBox 45"/>
            <p:cNvSpPr txBox="1"/>
            <p:nvPr/>
          </p:nvSpPr>
          <p:spPr>
            <a:xfrm>
              <a:off x="45538" y="3232836"/>
              <a:ext cx="1512167" cy="265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일반문서함</a:t>
              </a:r>
              <a:endParaRPr lang="en-US" altLang="ko-KR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715" y="3482768"/>
              <a:ext cx="1512167" cy="263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입주민관리</a:t>
              </a:r>
              <a:endParaRPr lang="en-US" altLang="ko-KR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차량관리</a:t>
              </a:r>
              <a:endParaRPr lang="en-US" altLang="ko-KR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17" y="3957730"/>
              <a:ext cx="1512167" cy="264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공사</a:t>
              </a:r>
              <a:r>
                <a:rPr lang="en-US" altLang="ko-KR" sz="1200"/>
                <a:t>/</a:t>
              </a:r>
              <a:r>
                <a:rPr lang="ko-KR" altLang="en-US" sz="1200"/>
                <a:t>수선관리</a:t>
              </a:r>
              <a:endParaRPr lang="en-US" altLang="ko-KR" sz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회계관리</a:t>
              </a:r>
              <a:endParaRPr lang="en-US" altLang="ko-KR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422" y="4442826"/>
              <a:ext cx="1512167" cy="265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자산관리</a:t>
              </a:r>
              <a:endParaRPr lang="en-US" altLang="ko-KR" sz="12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22" y="4692182"/>
              <a:ext cx="1512167" cy="263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계약관리</a:t>
              </a:r>
              <a:endParaRPr lang="en-US" altLang="ko-KR" sz="12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401" y="4942114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검침관리</a:t>
              </a:r>
              <a:endParaRPr lang="en-US" altLang="ko-KR" sz="12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관리비</a:t>
              </a:r>
              <a:endParaRPr lang="en-US" altLang="ko-KR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492" y="5472535"/>
              <a:ext cx="1512167" cy="264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인사</a:t>
              </a:r>
              <a:r>
                <a:rPr lang="en-US" altLang="ko-KR" sz="1200"/>
                <a:t>/</a:t>
              </a:r>
              <a:r>
                <a:rPr lang="ko-KR" altLang="en-US" sz="1200"/>
                <a:t>근태관리</a:t>
              </a:r>
              <a:endParaRPr lang="en-US" altLang="ko-KR" sz="12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669" y="5722467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급여</a:t>
              </a:r>
              <a:r>
                <a:rPr lang="en-US" altLang="ko-KR" sz="1200"/>
                <a:t>/</a:t>
              </a:r>
              <a:r>
                <a:rPr lang="ko-KR" altLang="en-US" sz="1200"/>
                <a:t>정산관리</a:t>
              </a:r>
              <a:endParaRPr lang="en-US" altLang="ko-KR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137" y="599946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사이트관리</a:t>
              </a:r>
              <a:endParaRPr lang="en-US" altLang="ko-KR" sz="120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9512" y="2775303"/>
            <a:ext cx="1017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ㄴ결재함      </a:t>
            </a:r>
            <a:endParaRPr lang="en-US" altLang="ko-KR" sz="12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082681" y="3748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회차 </a:t>
                      </a: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회차의 지원자 리스트를 출력하는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082681" y="8620"/>
          <a:ext cx="20593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결재선 지정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방법 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추가, 삭제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지정 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결재를 올릴 대상과 결재 방법을 선택하는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55676" y="1099688"/>
            <a:ext cx="5273588" cy="5547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직사각형 28"/>
          <p:cNvSpPr/>
          <p:nvPr/>
        </p:nvSpPr>
        <p:spPr>
          <a:xfrm>
            <a:off x="1727684" y="1147929"/>
            <a:ext cx="5076564" cy="5498783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25706" y="2067103"/>
            <a:ext cx="4680520" cy="235073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363" name="그룹 12"/>
          <p:cNvGrpSpPr/>
          <p:nvPr/>
        </p:nvGrpSpPr>
        <p:grpSpPr>
          <a:xfrm>
            <a:off x="2738340" y="2277452"/>
            <a:ext cx="249484" cy="215444"/>
            <a:chOff x="292829" y="1695755"/>
            <a:chExt cx="249484" cy="215444"/>
          </a:xfrm>
        </p:grpSpPr>
        <p:sp>
          <p:nvSpPr>
            <p:cNvPr id="1536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365" name="TextBox 14"/>
            <p:cNvSpPr txBox="1"/>
            <p:nvPr/>
          </p:nvSpPr>
          <p:spPr>
            <a:xfrm>
              <a:off x="292829" y="1695755"/>
              <a:ext cx="24948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366" name="그룹 12"/>
          <p:cNvGrpSpPr/>
          <p:nvPr/>
        </p:nvGrpSpPr>
        <p:grpSpPr>
          <a:xfrm>
            <a:off x="3602436" y="2277452"/>
            <a:ext cx="241854" cy="215444"/>
            <a:chOff x="292829" y="1695755"/>
            <a:chExt cx="241854" cy="215444"/>
          </a:xfrm>
        </p:grpSpPr>
        <p:sp>
          <p:nvSpPr>
            <p:cNvPr id="15367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368" name="TextBox 14"/>
            <p:cNvSpPr txBox="1"/>
            <p:nvPr/>
          </p:nvSpPr>
          <p:spPr>
            <a:xfrm>
              <a:off x="292829" y="1695755"/>
              <a:ext cx="24185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5369" name="그룹 12"/>
          <p:cNvGrpSpPr/>
          <p:nvPr/>
        </p:nvGrpSpPr>
        <p:grpSpPr>
          <a:xfrm>
            <a:off x="4097912" y="3033536"/>
            <a:ext cx="241678" cy="215444"/>
            <a:chOff x="292829" y="1695755"/>
            <a:chExt cx="241678" cy="215444"/>
          </a:xfrm>
        </p:grpSpPr>
        <p:sp>
          <p:nvSpPr>
            <p:cNvPr id="15370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371" name="TextBox 14"/>
            <p:cNvSpPr txBox="1"/>
            <p:nvPr/>
          </p:nvSpPr>
          <p:spPr>
            <a:xfrm>
              <a:off x="292829" y="1695755"/>
              <a:ext cx="24167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5372" name="그룹 12"/>
          <p:cNvGrpSpPr/>
          <p:nvPr/>
        </p:nvGrpSpPr>
        <p:grpSpPr>
          <a:xfrm>
            <a:off x="4906386" y="2276872"/>
            <a:ext cx="223779" cy="215444"/>
            <a:chOff x="292829" y="1695755"/>
            <a:chExt cx="223779" cy="215444"/>
          </a:xfrm>
        </p:grpSpPr>
        <p:sp>
          <p:nvSpPr>
            <p:cNvPr id="15373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374" name="TextBox 14"/>
            <p:cNvSpPr txBox="1"/>
            <p:nvPr/>
          </p:nvSpPr>
          <p:spPr>
            <a:xfrm>
              <a:off x="292829" y="1695755"/>
              <a:ext cx="2428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결재함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8796" y="2193804"/>
            <a:ext cx="1501780" cy="1660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21466" y="2468065"/>
            <a:ext cx="1238165" cy="263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ㄴ기안문 작성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grpSp>
        <p:nvGrpSpPr>
          <p:cNvPr id="2" name="그룹 1"/>
          <p:cNvGrpSpPr/>
          <p:nvPr/>
        </p:nvGrpSpPr>
        <p:grpSpPr>
          <a:xfrm>
            <a:off x="-69441" y="3854616"/>
            <a:ext cx="1588706" cy="3043629"/>
            <a:chOff x="-1401" y="3232836"/>
            <a:chExt cx="1588706" cy="3043629"/>
          </a:xfrm>
        </p:grpSpPr>
        <p:sp>
          <p:nvSpPr>
            <p:cNvPr id="22" name="TextBox 21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일반문서함</a:t>
              </a:r>
              <a:endParaRPr lang="en-US" altLang="ko-KR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15" y="3482768"/>
              <a:ext cx="1512167" cy="265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입주민관리</a:t>
              </a:r>
              <a:endParaRPr lang="en-US" altLang="ko-KR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차량관리</a:t>
              </a:r>
              <a:endParaRPr lang="en-US" altLang="ko-KR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7" y="3957730"/>
              <a:ext cx="1512167" cy="266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공사</a:t>
              </a:r>
              <a:r>
                <a:rPr lang="en-US" altLang="ko-KR" sz="1200"/>
                <a:t>/</a:t>
              </a:r>
              <a:r>
                <a:rPr lang="ko-KR" altLang="en-US" sz="1200"/>
                <a:t>수선관리</a:t>
              </a:r>
              <a:endParaRPr lang="en-US" altLang="ko-KR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회계관리</a:t>
              </a:r>
              <a:endParaRPr lang="en-US" altLang="ko-KR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자산관리</a:t>
              </a:r>
              <a:endParaRPr lang="en-US" altLang="ko-KR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22" y="4692182"/>
              <a:ext cx="1512167" cy="265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계약관리</a:t>
              </a:r>
              <a:endParaRPr lang="en-US" altLang="ko-KR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401" y="4942114"/>
              <a:ext cx="1512167" cy="263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검침관리</a:t>
              </a:r>
              <a:endParaRPr lang="en-US" altLang="ko-KR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관리비</a:t>
              </a:r>
              <a:endParaRPr lang="en-US" altLang="ko-KR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92" y="5472535"/>
              <a:ext cx="1512167" cy="2664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인사</a:t>
              </a:r>
              <a:r>
                <a:rPr lang="en-US" altLang="ko-KR" sz="1200"/>
                <a:t>/</a:t>
              </a:r>
              <a:r>
                <a:rPr lang="ko-KR" altLang="en-US" sz="1200"/>
                <a:t>근태관리</a:t>
              </a:r>
              <a:endParaRPr lang="en-US" altLang="ko-KR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69" y="5722467"/>
              <a:ext cx="1512167" cy="264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급여</a:t>
              </a:r>
              <a:r>
                <a:rPr lang="en-US" altLang="ko-KR" sz="1200"/>
                <a:t>/</a:t>
              </a:r>
              <a:r>
                <a:rPr lang="ko-KR" altLang="en-US" sz="1200"/>
                <a:t>정산관리</a:t>
              </a:r>
              <a:endParaRPr lang="en-US" altLang="ko-KR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37" y="5999466"/>
              <a:ext cx="1512167" cy="263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사이트관리</a:t>
              </a:r>
              <a:endParaRPr lang="en-US" altLang="ko-KR" sz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07" y="2750434"/>
            <a:ext cx="831586" cy="267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ㄴ결재함      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7097" y="3027433"/>
            <a:ext cx="1180527" cy="266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ㄴ수신함</a:t>
            </a:r>
            <a:endParaRPr lang="en-US" altLang="ko-KR" sz="1200"/>
          </a:p>
        </p:txBody>
      </p:sp>
      <p:sp>
        <p:nvSpPr>
          <p:cNvPr id="38" name="TextBox 37"/>
          <p:cNvSpPr txBox="1"/>
          <p:nvPr/>
        </p:nvSpPr>
        <p:spPr>
          <a:xfrm>
            <a:off x="-2548" y="3283318"/>
            <a:ext cx="1190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ㄴ상신함</a:t>
            </a:r>
            <a:endParaRPr lang="en-US" altLang="ko-KR" sz="1200"/>
          </a:p>
        </p:txBody>
      </p:sp>
      <p:sp>
        <p:nvSpPr>
          <p:cNvPr id="39" name="TextBox 38"/>
          <p:cNvSpPr txBox="1"/>
          <p:nvPr/>
        </p:nvSpPr>
        <p:spPr>
          <a:xfrm>
            <a:off x="-17322" y="3560317"/>
            <a:ext cx="1512167" cy="266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ㄴ전체문서함</a:t>
            </a:r>
            <a:endParaRPr lang="en-US" altLang="ko-KR" sz="120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082681" y="2540"/>
          <a:ext cx="2059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수신문서 상세 조회 이동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 문서 목록을 조회하는 화면. 제목을 클릭하면 문서 상세보기를 할 수 있다.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580175" y="1840779"/>
            <a:ext cx="6348792" cy="2402268"/>
            <a:chOff x="1580175" y="1840779"/>
            <a:chExt cx="6348792" cy="2402268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580175" y="1840779"/>
              <a:ext cx="5440097" cy="153157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300192" y="2919072"/>
              <a:ext cx="1628775" cy="13239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6389" name="그룹 12"/>
          <p:cNvGrpSpPr/>
          <p:nvPr/>
        </p:nvGrpSpPr>
        <p:grpSpPr>
          <a:xfrm>
            <a:off x="2026066" y="1844824"/>
            <a:ext cx="246599" cy="215444"/>
            <a:chOff x="292829" y="1695755"/>
            <a:chExt cx="246599" cy="215444"/>
          </a:xfrm>
        </p:grpSpPr>
        <p:sp>
          <p:nvSpPr>
            <p:cNvPr id="16390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391" name="TextBox 14"/>
            <p:cNvSpPr txBox="1"/>
            <p:nvPr/>
          </p:nvSpPr>
          <p:spPr>
            <a:xfrm>
              <a:off x="292829" y="1695755"/>
              <a:ext cx="24659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6393" name="그룹 12"/>
          <p:cNvGrpSpPr/>
          <p:nvPr/>
        </p:nvGrpSpPr>
        <p:grpSpPr>
          <a:xfrm>
            <a:off x="2375756" y="2348880"/>
            <a:ext cx="249334" cy="215444"/>
            <a:chOff x="292829" y="1695755"/>
            <a:chExt cx="249334" cy="215444"/>
          </a:xfrm>
        </p:grpSpPr>
        <p:sp>
          <p:nvSpPr>
            <p:cNvPr id="1639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395" name="TextBox 14"/>
            <p:cNvSpPr txBox="1"/>
            <p:nvPr/>
          </p:nvSpPr>
          <p:spPr>
            <a:xfrm>
              <a:off x="292829" y="1695755"/>
              <a:ext cx="24933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 문서상세조회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결재함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수신함 문서 상세조회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8796" y="2193804"/>
            <a:ext cx="1501780" cy="1660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21466" y="2468065"/>
            <a:ext cx="1238165" cy="263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ㄴ기안문 작성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grpSp>
        <p:nvGrpSpPr>
          <p:cNvPr id="2" name="그룹 1"/>
          <p:cNvGrpSpPr/>
          <p:nvPr/>
        </p:nvGrpSpPr>
        <p:grpSpPr>
          <a:xfrm>
            <a:off x="-69441" y="3854616"/>
            <a:ext cx="1588706" cy="3043629"/>
            <a:chOff x="-1401" y="3232836"/>
            <a:chExt cx="1588706" cy="3043629"/>
          </a:xfrm>
        </p:grpSpPr>
        <p:sp>
          <p:nvSpPr>
            <p:cNvPr id="22" name="TextBox 21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일반문서함</a:t>
              </a:r>
              <a:endParaRPr lang="en-US" altLang="ko-KR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15" y="3482768"/>
              <a:ext cx="1512167" cy="265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입주민관리</a:t>
              </a:r>
              <a:endParaRPr lang="en-US" altLang="ko-KR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차량관리</a:t>
              </a:r>
              <a:endParaRPr lang="en-US" altLang="ko-KR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7" y="3957730"/>
              <a:ext cx="1512167" cy="266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공사</a:t>
              </a:r>
              <a:r>
                <a:rPr lang="en-US" altLang="ko-KR" sz="1200"/>
                <a:t>/</a:t>
              </a:r>
              <a:r>
                <a:rPr lang="ko-KR" altLang="en-US" sz="1200"/>
                <a:t>수선관리</a:t>
              </a:r>
              <a:endParaRPr lang="en-US" altLang="ko-KR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회계관리</a:t>
              </a:r>
              <a:endParaRPr lang="en-US" altLang="ko-KR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자산관리</a:t>
              </a:r>
              <a:endParaRPr lang="en-US" altLang="ko-KR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22" y="4692182"/>
              <a:ext cx="1512167" cy="265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계약관리</a:t>
              </a:r>
              <a:endParaRPr lang="en-US" altLang="ko-KR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401" y="4942114"/>
              <a:ext cx="1512167" cy="263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검침관리</a:t>
              </a:r>
              <a:endParaRPr lang="en-US" altLang="ko-KR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관리비</a:t>
              </a:r>
              <a:endParaRPr lang="en-US" altLang="ko-KR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92" y="5472535"/>
              <a:ext cx="1512167" cy="2664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인사</a:t>
              </a:r>
              <a:r>
                <a:rPr lang="en-US" altLang="ko-KR" sz="1200"/>
                <a:t>/</a:t>
              </a:r>
              <a:r>
                <a:rPr lang="ko-KR" altLang="en-US" sz="1200"/>
                <a:t>근태관리</a:t>
              </a:r>
              <a:endParaRPr lang="en-US" altLang="ko-KR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69" y="5722467"/>
              <a:ext cx="1512167" cy="264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급여</a:t>
              </a:r>
              <a:r>
                <a:rPr lang="en-US" altLang="ko-KR" sz="1200"/>
                <a:t>/</a:t>
              </a:r>
              <a:r>
                <a:rPr lang="ko-KR" altLang="en-US" sz="1200"/>
                <a:t>정산관리</a:t>
              </a:r>
              <a:endParaRPr lang="en-US" altLang="ko-KR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37" y="5999466"/>
              <a:ext cx="1512167" cy="263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사이트관리</a:t>
              </a:r>
              <a:endParaRPr lang="en-US" altLang="ko-KR" sz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07" y="2750434"/>
            <a:ext cx="831586" cy="267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ㄴ결재함      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7097" y="3027433"/>
            <a:ext cx="1180527" cy="266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ㄴ수신함</a:t>
            </a:r>
            <a:endParaRPr lang="en-US" altLang="ko-KR" sz="1200"/>
          </a:p>
        </p:txBody>
      </p:sp>
      <p:sp>
        <p:nvSpPr>
          <p:cNvPr id="38" name="TextBox 37"/>
          <p:cNvSpPr txBox="1"/>
          <p:nvPr/>
        </p:nvSpPr>
        <p:spPr>
          <a:xfrm>
            <a:off x="-2548" y="3283318"/>
            <a:ext cx="1190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ㄴ상신함</a:t>
            </a:r>
            <a:endParaRPr lang="en-US" altLang="ko-KR" sz="1200"/>
          </a:p>
        </p:txBody>
      </p:sp>
      <p:sp>
        <p:nvSpPr>
          <p:cNvPr id="39" name="TextBox 38"/>
          <p:cNvSpPr txBox="1"/>
          <p:nvPr/>
        </p:nvSpPr>
        <p:spPr>
          <a:xfrm>
            <a:off x="-17322" y="3560317"/>
            <a:ext cx="1512167" cy="266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ㄴ전체문서함</a:t>
            </a:r>
            <a:endParaRPr lang="en-US" altLang="ko-KR" sz="120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082681" y="2540"/>
          <a:ext cx="20593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 문서 상세조회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 문서 상세조회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99692" y="1307671"/>
            <a:ext cx="5112568" cy="537088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6388" name="그룹 12"/>
          <p:cNvGrpSpPr/>
          <p:nvPr/>
        </p:nvGrpSpPr>
        <p:grpSpPr>
          <a:xfrm>
            <a:off x="2087724" y="1412776"/>
            <a:ext cx="223041" cy="215444"/>
            <a:chOff x="292829" y="1695755"/>
            <a:chExt cx="223041" cy="215444"/>
          </a:xfrm>
        </p:grpSpPr>
        <p:sp>
          <p:nvSpPr>
            <p:cNvPr id="16389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390" name="TextBox 14"/>
            <p:cNvSpPr txBox="1"/>
            <p:nvPr/>
          </p:nvSpPr>
          <p:spPr>
            <a:xfrm>
              <a:off x="292829" y="1695755"/>
              <a:ext cx="242091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6394" name="직사각형 40"/>
          <p:cNvSpPr/>
          <p:nvPr/>
        </p:nvSpPr>
        <p:spPr>
          <a:xfrm>
            <a:off x="7776356" y="3690570"/>
            <a:ext cx="900100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수신함에 기안취소?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상신함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결재함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상신함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상신함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8796" y="2193804"/>
            <a:ext cx="1501780" cy="1660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21466" y="2468065"/>
            <a:ext cx="1238165" cy="263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ㄴ기안문 작성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grpSp>
        <p:nvGrpSpPr>
          <p:cNvPr id="2" name="그룹 1"/>
          <p:cNvGrpSpPr/>
          <p:nvPr/>
        </p:nvGrpSpPr>
        <p:grpSpPr>
          <a:xfrm>
            <a:off x="-69441" y="3854616"/>
            <a:ext cx="1588706" cy="3043629"/>
            <a:chOff x="-1401" y="3232836"/>
            <a:chExt cx="1588706" cy="3043629"/>
          </a:xfrm>
        </p:grpSpPr>
        <p:sp>
          <p:nvSpPr>
            <p:cNvPr id="22" name="TextBox 21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일반문서함</a:t>
              </a:r>
              <a:endParaRPr lang="en-US" altLang="ko-KR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15" y="3482768"/>
              <a:ext cx="1512167" cy="265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입주민관리</a:t>
              </a:r>
              <a:endParaRPr lang="en-US" altLang="ko-KR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차량관리</a:t>
              </a:r>
              <a:endParaRPr lang="en-US" altLang="ko-KR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7" y="3957730"/>
              <a:ext cx="1512167" cy="266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공사</a:t>
              </a:r>
              <a:r>
                <a:rPr lang="en-US" altLang="ko-KR" sz="1200"/>
                <a:t>/</a:t>
              </a:r>
              <a:r>
                <a:rPr lang="ko-KR" altLang="en-US" sz="1200"/>
                <a:t>수선관리</a:t>
              </a:r>
              <a:endParaRPr lang="en-US" altLang="ko-KR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회계관리</a:t>
              </a:r>
              <a:endParaRPr lang="en-US" altLang="ko-KR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자산관리</a:t>
              </a:r>
              <a:endParaRPr lang="en-US" altLang="ko-KR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22" y="4692182"/>
              <a:ext cx="1512167" cy="265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계약관리</a:t>
              </a:r>
              <a:endParaRPr lang="en-US" altLang="ko-KR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401" y="4942114"/>
              <a:ext cx="1512167" cy="263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검침관리</a:t>
              </a:r>
              <a:endParaRPr lang="en-US" altLang="ko-KR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관리비</a:t>
              </a:r>
              <a:endParaRPr lang="en-US" altLang="ko-KR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92" y="5472535"/>
              <a:ext cx="1512167" cy="2664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인사</a:t>
              </a:r>
              <a:r>
                <a:rPr lang="en-US" altLang="ko-KR" sz="1200"/>
                <a:t>/</a:t>
              </a:r>
              <a:r>
                <a:rPr lang="ko-KR" altLang="en-US" sz="1200"/>
                <a:t>근태관리</a:t>
              </a:r>
              <a:endParaRPr lang="en-US" altLang="ko-KR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69" y="5722467"/>
              <a:ext cx="1512167" cy="264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급여</a:t>
              </a:r>
              <a:r>
                <a:rPr lang="en-US" altLang="ko-KR" sz="1200"/>
                <a:t>/</a:t>
              </a:r>
              <a:r>
                <a:rPr lang="ko-KR" altLang="en-US" sz="1200"/>
                <a:t>정산관리</a:t>
              </a:r>
              <a:endParaRPr lang="en-US" altLang="ko-KR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37" y="5999466"/>
              <a:ext cx="1512167" cy="263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사이트관리</a:t>
              </a:r>
              <a:endParaRPr lang="en-US" altLang="ko-KR" sz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07" y="2750434"/>
            <a:ext cx="831586" cy="267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ㄴ결재함      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7097" y="3027433"/>
            <a:ext cx="1180527" cy="266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ㄴ수신함</a:t>
            </a:r>
            <a:endParaRPr lang="en-US" altLang="ko-KR" sz="1200"/>
          </a:p>
        </p:txBody>
      </p:sp>
      <p:sp>
        <p:nvSpPr>
          <p:cNvPr id="38" name="TextBox 37"/>
          <p:cNvSpPr txBox="1"/>
          <p:nvPr/>
        </p:nvSpPr>
        <p:spPr>
          <a:xfrm>
            <a:off x="-2548" y="3283318"/>
            <a:ext cx="1190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ㄴ상신함</a:t>
            </a:r>
            <a:endParaRPr lang="en-US" altLang="ko-KR" sz="1200"/>
          </a:p>
        </p:txBody>
      </p:sp>
      <p:sp>
        <p:nvSpPr>
          <p:cNvPr id="39" name="TextBox 38"/>
          <p:cNvSpPr txBox="1"/>
          <p:nvPr/>
        </p:nvSpPr>
        <p:spPr>
          <a:xfrm>
            <a:off x="-17322" y="3560317"/>
            <a:ext cx="1512167" cy="266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ㄴ전체문서함</a:t>
            </a:r>
            <a:endParaRPr lang="en-US" altLang="ko-KR" sz="120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082681" y="2540"/>
          <a:ext cx="20593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송신함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상신 문서 상세조회 이동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올리기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송신 문서 목록을 조회하고 결재를 올릴 수 있는 화면.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80175" y="1840779"/>
            <a:ext cx="5440097" cy="1531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619672" y="1833814"/>
            <a:ext cx="461391" cy="22703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7411" name="그룹 12"/>
          <p:cNvGrpSpPr/>
          <p:nvPr/>
        </p:nvGrpSpPr>
        <p:grpSpPr>
          <a:xfrm>
            <a:off x="2026066" y="1844824"/>
            <a:ext cx="246599" cy="215444"/>
            <a:chOff x="292829" y="1695755"/>
            <a:chExt cx="246599" cy="215444"/>
          </a:xfrm>
        </p:grpSpPr>
        <p:sp>
          <p:nvSpPr>
            <p:cNvPr id="17412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413" name="TextBox 14"/>
            <p:cNvSpPr txBox="1"/>
            <p:nvPr/>
          </p:nvSpPr>
          <p:spPr>
            <a:xfrm>
              <a:off x="292829" y="1695755"/>
              <a:ext cx="24659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7414" name="그룹 12"/>
          <p:cNvGrpSpPr/>
          <p:nvPr/>
        </p:nvGrpSpPr>
        <p:grpSpPr>
          <a:xfrm>
            <a:off x="2375756" y="2348880"/>
            <a:ext cx="249334" cy="215444"/>
            <a:chOff x="292829" y="1695755"/>
            <a:chExt cx="249334" cy="215444"/>
          </a:xfrm>
        </p:grpSpPr>
        <p:sp>
          <p:nvSpPr>
            <p:cNvPr id="17415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416" name="TextBox 14"/>
            <p:cNvSpPr txBox="1"/>
            <p:nvPr/>
          </p:nvSpPr>
          <p:spPr>
            <a:xfrm>
              <a:off x="292829" y="1695755"/>
              <a:ext cx="24933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7417" name="그룹 12"/>
          <p:cNvGrpSpPr/>
          <p:nvPr/>
        </p:nvGrpSpPr>
        <p:grpSpPr>
          <a:xfrm>
            <a:off x="6410898" y="3069540"/>
            <a:ext cx="243267" cy="215444"/>
            <a:chOff x="292829" y="1695755"/>
            <a:chExt cx="243267" cy="215444"/>
          </a:xfrm>
        </p:grpSpPr>
        <p:sp>
          <p:nvSpPr>
            <p:cNvPr id="17418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419" name="TextBox 14"/>
            <p:cNvSpPr txBox="1"/>
            <p:nvPr/>
          </p:nvSpPr>
          <p:spPr>
            <a:xfrm>
              <a:off x="292829" y="1695755"/>
              <a:ext cx="24326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sp>
        <p:nvSpPr>
          <p:cNvPr id="17420" name="직사각형 40"/>
          <p:cNvSpPr/>
          <p:nvPr/>
        </p:nvSpPr>
        <p:spPr>
          <a:xfrm>
            <a:off x="7776356" y="3690570"/>
            <a:ext cx="900100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/>
              <a:t>등록 버튼 누르면 어디로 이동?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전체문서함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결재함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전체문서함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전체문서함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8796" y="2193804"/>
            <a:ext cx="1501780" cy="1660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21466" y="2468065"/>
            <a:ext cx="1238165" cy="263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ㄴ기안문 작성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grpSp>
        <p:nvGrpSpPr>
          <p:cNvPr id="2" name="그룹 1"/>
          <p:cNvGrpSpPr/>
          <p:nvPr/>
        </p:nvGrpSpPr>
        <p:grpSpPr>
          <a:xfrm>
            <a:off x="-69441" y="3854616"/>
            <a:ext cx="1588706" cy="3043629"/>
            <a:chOff x="-1401" y="3232836"/>
            <a:chExt cx="1588706" cy="3043629"/>
          </a:xfrm>
        </p:grpSpPr>
        <p:sp>
          <p:nvSpPr>
            <p:cNvPr id="22" name="TextBox 21"/>
            <p:cNvSpPr txBox="1"/>
            <p:nvPr/>
          </p:nvSpPr>
          <p:spPr>
            <a:xfrm>
              <a:off x="45538" y="323283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일반문서함</a:t>
              </a:r>
              <a:endParaRPr lang="en-US" altLang="ko-KR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15" y="3482768"/>
              <a:ext cx="1512167" cy="265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입주민관리</a:t>
              </a:r>
              <a:endParaRPr lang="en-US" altLang="ko-KR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39" y="3725065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차량관리</a:t>
              </a:r>
              <a:endParaRPr lang="en-US" altLang="ko-KR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7" y="3957730"/>
              <a:ext cx="1512167" cy="266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공사</a:t>
              </a:r>
              <a:r>
                <a:rPr lang="en-US" altLang="ko-KR" sz="1200"/>
                <a:t>/</a:t>
              </a:r>
              <a:r>
                <a:rPr lang="ko-KR" altLang="en-US" sz="1200"/>
                <a:t>수선관리</a:t>
              </a:r>
              <a:endParaRPr lang="en-US" altLang="ko-KR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22" y="419136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회계관리</a:t>
              </a:r>
              <a:endParaRPr lang="en-US" altLang="ko-KR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22" y="4442826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자산관리</a:t>
              </a:r>
              <a:endParaRPr lang="en-US" altLang="ko-KR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22" y="4692182"/>
              <a:ext cx="1512167" cy="265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계약관리</a:t>
              </a:r>
              <a:endParaRPr lang="en-US" altLang="ko-KR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401" y="4942114"/>
              <a:ext cx="1512167" cy="263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검침관리</a:t>
              </a:r>
              <a:endParaRPr lang="en-US" altLang="ko-KR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67" y="5219113"/>
              <a:ext cx="1512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관리비</a:t>
              </a:r>
              <a:endParaRPr lang="en-US" altLang="ko-KR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92" y="5472535"/>
              <a:ext cx="1512167" cy="2664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인사</a:t>
              </a:r>
              <a:r>
                <a:rPr lang="en-US" altLang="ko-KR" sz="1200"/>
                <a:t>/</a:t>
              </a:r>
              <a:r>
                <a:rPr lang="ko-KR" altLang="en-US" sz="1200"/>
                <a:t>근태관리</a:t>
              </a:r>
              <a:endParaRPr lang="en-US" altLang="ko-KR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69" y="5722467"/>
              <a:ext cx="1512167" cy="264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급여</a:t>
              </a:r>
              <a:r>
                <a:rPr lang="en-US" altLang="ko-KR" sz="1200"/>
                <a:t>/</a:t>
              </a:r>
              <a:r>
                <a:rPr lang="ko-KR" altLang="en-US" sz="1200"/>
                <a:t>정산관리</a:t>
              </a:r>
              <a:endParaRPr lang="en-US" altLang="ko-KR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37" y="5999466"/>
              <a:ext cx="1512167" cy="263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/>
                <a:t>사이트관리</a:t>
              </a:r>
              <a:endParaRPr lang="en-US" altLang="ko-KR" sz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07" y="2750434"/>
            <a:ext cx="831586" cy="267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ㄴ결재함      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7097" y="3027433"/>
            <a:ext cx="1180527" cy="266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ㄴ수신함</a:t>
            </a:r>
            <a:endParaRPr lang="en-US" altLang="ko-KR" sz="1200"/>
          </a:p>
        </p:txBody>
      </p:sp>
      <p:sp>
        <p:nvSpPr>
          <p:cNvPr id="38" name="TextBox 37"/>
          <p:cNvSpPr txBox="1"/>
          <p:nvPr/>
        </p:nvSpPr>
        <p:spPr>
          <a:xfrm>
            <a:off x="-2548" y="3283318"/>
            <a:ext cx="1190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ㄴ상신함</a:t>
            </a:r>
            <a:endParaRPr lang="en-US" altLang="ko-KR" sz="1200"/>
          </a:p>
        </p:txBody>
      </p:sp>
      <p:sp>
        <p:nvSpPr>
          <p:cNvPr id="39" name="TextBox 38"/>
          <p:cNvSpPr txBox="1"/>
          <p:nvPr/>
        </p:nvSpPr>
        <p:spPr>
          <a:xfrm>
            <a:off x="-17322" y="3560317"/>
            <a:ext cx="1512167" cy="266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ㄴ전체문서함</a:t>
            </a:r>
            <a:endParaRPr lang="en-US" altLang="ko-KR" sz="120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082681" y="2540"/>
          <a:ext cx="2059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 문서함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문서 상세 조회 이동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전제 문서 목록을 조회하는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98203" y="2276872"/>
            <a:ext cx="6286165" cy="137618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8435" name="그룹 12"/>
          <p:cNvGrpSpPr/>
          <p:nvPr/>
        </p:nvGrpSpPr>
        <p:grpSpPr>
          <a:xfrm>
            <a:off x="2278094" y="2240868"/>
            <a:ext cx="246599" cy="215444"/>
            <a:chOff x="292829" y="1695755"/>
            <a:chExt cx="246599" cy="215444"/>
          </a:xfrm>
        </p:grpSpPr>
        <p:sp>
          <p:nvSpPr>
            <p:cNvPr id="18436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437" name="TextBox 14"/>
            <p:cNvSpPr txBox="1"/>
            <p:nvPr/>
          </p:nvSpPr>
          <p:spPr>
            <a:xfrm>
              <a:off x="292829" y="1695755"/>
              <a:ext cx="24659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8438" name="그룹 12"/>
          <p:cNvGrpSpPr/>
          <p:nvPr/>
        </p:nvGrpSpPr>
        <p:grpSpPr>
          <a:xfrm>
            <a:off x="2627784" y="2744924"/>
            <a:ext cx="249334" cy="215444"/>
            <a:chOff x="292829" y="1695755"/>
            <a:chExt cx="249334" cy="215444"/>
          </a:xfrm>
        </p:grpSpPr>
        <p:sp>
          <p:nvSpPr>
            <p:cNvPr id="18439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440" name="TextBox 14"/>
            <p:cNvSpPr txBox="1"/>
            <p:nvPr/>
          </p:nvSpPr>
          <p:spPr>
            <a:xfrm>
              <a:off x="292829" y="1695755"/>
              <a:ext cx="24933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87" y="2364956"/>
            <a:ext cx="6984776" cy="337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94008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일반문서관리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문서함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일반문서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일반문서관리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416" y="2467955"/>
            <a:ext cx="1501780" cy="59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13775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66045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계정설정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-11658" y="110781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Main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-30413" y="136787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/>
              <a:t>메뉴얼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416" y="27372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/>
              <a:t>ㄴ일반문서관리</a:t>
            </a:r>
            <a:endParaRPr lang="en-US" altLang="ko-K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76" y="223078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전자결재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76" y="24801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문서함</a:t>
            </a:r>
            <a:endParaRPr lang="en-US" altLang="ko-KR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6836" y="300768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/>
              <a:t>입주민관리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-32363" y="322869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차량관리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-11658" y="19583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단지설정</a:t>
            </a:r>
            <a:endParaRPr lang="en-US" altLang="ko-K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-54885" y="34613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공사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수선관리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-62480" y="3695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회계관리</a:t>
            </a:r>
            <a:endParaRPr lang="en-US" altLang="ko-K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-62480" y="394646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자산관리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-62480" y="41958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계약관리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-79303" y="44457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검침관리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-52835" y="472274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관리비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-12410" y="49761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인사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근태관리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-29233" y="522610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급여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정산관리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-2765" y="55031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사이트관</a:t>
            </a:r>
            <a:r>
              <a:rPr lang="ko-KR" altLang="en-US" sz="1200" dirty="0"/>
              <a:t>리</a:t>
            </a:r>
            <a:endParaRPr lang="en-US" altLang="ko-KR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0438"/>
              </p:ext>
            </p:extLst>
          </p:nvPr>
        </p:nvGraphicFramePr>
        <p:xfrm>
          <a:off x="7082681" y="2540"/>
          <a:ext cx="20618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일반문서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문서 등록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상세조회 및 수정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일반문서 목록을 조회하고 등록하는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그룹 12"/>
          <p:cNvGrpSpPr/>
          <p:nvPr/>
        </p:nvGrpSpPr>
        <p:grpSpPr>
          <a:xfrm>
            <a:off x="2184638" y="2373471"/>
            <a:ext cx="246599" cy="215444"/>
            <a:chOff x="292829" y="1695755"/>
            <a:chExt cx="246599" cy="215444"/>
          </a:xfrm>
        </p:grpSpPr>
        <p:sp>
          <p:nvSpPr>
            <p:cNvPr id="38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TextBox 14"/>
            <p:cNvSpPr txBox="1"/>
            <p:nvPr/>
          </p:nvSpPr>
          <p:spPr>
            <a:xfrm>
              <a:off x="292829" y="1695755"/>
              <a:ext cx="24659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44" name="그룹 12"/>
          <p:cNvGrpSpPr/>
          <p:nvPr/>
        </p:nvGrpSpPr>
        <p:grpSpPr>
          <a:xfrm>
            <a:off x="2160567" y="4310982"/>
            <a:ext cx="240772" cy="215444"/>
            <a:chOff x="292829" y="1695755"/>
            <a:chExt cx="240772" cy="215444"/>
          </a:xfrm>
        </p:grpSpPr>
        <p:sp>
          <p:nvSpPr>
            <p:cNvPr id="45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TextBox 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0" name="그룹 12"/>
          <p:cNvGrpSpPr/>
          <p:nvPr/>
        </p:nvGrpSpPr>
        <p:grpSpPr>
          <a:xfrm>
            <a:off x="3239852" y="2792239"/>
            <a:ext cx="240772" cy="215444"/>
            <a:chOff x="292829" y="1695755"/>
            <a:chExt cx="240772" cy="215444"/>
          </a:xfrm>
        </p:grpSpPr>
        <p:sp>
          <p:nvSpPr>
            <p:cNvPr id="51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TextBox 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2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입주자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입주자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760" y="2741671"/>
            <a:ext cx="1501780" cy="8056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74598" y="2994333"/>
            <a:ext cx="12381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15242" y="353701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7280" y="3769677"/>
            <a:ext cx="1512167" cy="2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14875" y="400331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14875" y="4254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14875" y="4504129"/>
            <a:ext cx="1512167" cy="26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31698" y="4754061"/>
            <a:ext cx="1512167" cy="263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30" y="5031060"/>
            <a:ext cx="1512167" cy="26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35195" y="5284482"/>
            <a:ext cx="1512167" cy="26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18372" y="5534414"/>
            <a:ext cx="1512167" cy="264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44840" y="5811413"/>
            <a:ext cx="1512167" cy="26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296255" y="3251678"/>
            <a:ext cx="99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ㄴ전출관리      </a:t>
            </a:r>
            <a:endParaRPr lang="en-US" altLang="ko-KR" sz="120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회차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80175" y="1742659"/>
            <a:ext cx="5440098" cy="3609411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3315" name="그룹 12"/>
          <p:cNvGrpSpPr/>
          <p:nvPr/>
        </p:nvGrpSpPr>
        <p:grpSpPr>
          <a:xfrm>
            <a:off x="2064764" y="1772816"/>
            <a:ext cx="246599" cy="215444"/>
            <a:chOff x="292829" y="1695755"/>
            <a:chExt cx="246599" cy="215444"/>
          </a:xfrm>
        </p:grpSpPr>
        <p:sp>
          <p:nvSpPr>
            <p:cNvPr id="13316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317" name="TextBox 14"/>
            <p:cNvSpPr txBox="1"/>
            <p:nvPr/>
          </p:nvSpPr>
          <p:spPr>
            <a:xfrm>
              <a:off x="292829" y="1695755"/>
              <a:ext cx="24659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3318" name="그룹 12"/>
          <p:cNvGrpSpPr/>
          <p:nvPr/>
        </p:nvGrpSpPr>
        <p:grpSpPr>
          <a:xfrm>
            <a:off x="1766382" y="2348880"/>
            <a:ext cx="249334" cy="215444"/>
            <a:chOff x="292829" y="1695755"/>
            <a:chExt cx="249334" cy="215444"/>
          </a:xfrm>
        </p:grpSpPr>
        <p:sp>
          <p:nvSpPr>
            <p:cNvPr id="13319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320" name="TextBox 14"/>
            <p:cNvSpPr txBox="1"/>
            <p:nvPr/>
          </p:nvSpPr>
          <p:spPr>
            <a:xfrm>
              <a:off x="292829" y="1695755"/>
              <a:ext cx="24933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13327" name="직사각형 40"/>
          <p:cNvSpPr/>
          <p:nvPr/>
        </p:nvSpPr>
        <p:spPr>
          <a:xfrm>
            <a:off x="7776356" y="3690570"/>
            <a:ext cx="900100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59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 정보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세대주 정보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입주 정보를 등록하는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8760" y="2741671"/>
            <a:ext cx="1501780" cy="8056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41" name="TextBox 40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43" name="TextBox 42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4598" y="2994333"/>
            <a:ext cx="12381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ㄴ입주관리</a:t>
            </a:r>
            <a:endParaRPr lang="en-US" altLang="ko-KR" sz="1200"/>
          </a:p>
        </p:txBody>
      </p:sp>
      <p:sp>
        <p:nvSpPr>
          <p:cNvPr id="45" name="TextBox 44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47" name="TextBox 46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48" name="TextBox 47"/>
          <p:cNvSpPr txBox="1"/>
          <p:nvPr/>
        </p:nvSpPr>
        <p:spPr>
          <a:xfrm>
            <a:off x="15242" y="353701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49" name="TextBox 48"/>
          <p:cNvSpPr txBox="1"/>
          <p:nvPr/>
        </p:nvSpPr>
        <p:spPr>
          <a:xfrm>
            <a:off x="-7280" y="3769677"/>
            <a:ext cx="1512167" cy="2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50" name="TextBox 49"/>
          <p:cNvSpPr txBox="1"/>
          <p:nvPr/>
        </p:nvSpPr>
        <p:spPr>
          <a:xfrm>
            <a:off x="-14875" y="400331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51" name="TextBox 50"/>
          <p:cNvSpPr txBox="1"/>
          <p:nvPr/>
        </p:nvSpPr>
        <p:spPr>
          <a:xfrm>
            <a:off x="-14875" y="4254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52" name="TextBox 51"/>
          <p:cNvSpPr txBox="1"/>
          <p:nvPr/>
        </p:nvSpPr>
        <p:spPr>
          <a:xfrm>
            <a:off x="-14875" y="4504129"/>
            <a:ext cx="1512167" cy="26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53" name="TextBox 52"/>
          <p:cNvSpPr txBox="1"/>
          <p:nvPr/>
        </p:nvSpPr>
        <p:spPr>
          <a:xfrm>
            <a:off x="-31698" y="4754061"/>
            <a:ext cx="1512167" cy="263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54" name="TextBox 53"/>
          <p:cNvSpPr txBox="1"/>
          <p:nvPr/>
        </p:nvSpPr>
        <p:spPr>
          <a:xfrm>
            <a:off x="-5230" y="5031060"/>
            <a:ext cx="1512167" cy="26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55" name="TextBox 54"/>
          <p:cNvSpPr txBox="1"/>
          <p:nvPr/>
        </p:nvSpPr>
        <p:spPr>
          <a:xfrm>
            <a:off x="35195" y="5284482"/>
            <a:ext cx="1512167" cy="26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56" name="TextBox 55"/>
          <p:cNvSpPr txBox="1"/>
          <p:nvPr/>
        </p:nvSpPr>
        <p:spPr>
          <a:xfrm>
            <a:off x="18372" y="5534414"/>
            <a:ext cx="1512167" cy="264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57" name="TextBox 56"/>
          <p:cNvSpPr txBox="1"/>
          <p:nvPr/>
        </p:nvSpPr>
        <p:spPr>
          <a:xfrm>
            <a:off x="44840" y="5811413"/>
            <a:ext cx="1512167" cy="26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58" name="TextBox 57"/>
          <p:cNvSpPr txBox="1"/>
          <p:nvPr/>
        </p:nvSpPr>
        <p:spPr>
          <a:xfrm>
            <a:off x="296255" y="3251678"/>
            <a:ext cx="994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ㄴ전출관리      </a:t>
            </a:r>
            <a:endParaRPr lang="en-US" altLang="ko-KR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82300" y="2024844"/>
            <a:ext cx="6590100" cy="42308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27" name="그룹 12"/>
          <p:cNvGrpSpPr/>
          <p:nvPr/>
        </p:nvGrpSpPr>
        <p:grpSpPr>
          <a:xfrm>
            <a:off x="2123728" y="2134594"/>
            <a:ext cx="246599" cy="215444"/>
            <a:chOff x="292829" y="1695755"/>
            <a:chExt cx="246599" cy="215444"/>
          </a:xfrm>
        </p:grpSpPr>
        <p:sp>
          <p:nvSpPr>
            <p:cNvPr id="1028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9" name="TextBox 14"/>
            <p:cNvSpPr txBox="1"/>
            <p:nvPr/>
          </p:nvSpPr>
          <p:spPr>
            <a:xfrm>
              <a:off x="292829" y="1695755"/>
              <a:ext cx="24659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30" name="그룹 12"/>
          <p:cNvGrpSpPr/>
          <p:nvPr/>
        </p:nvGrpSpPr>
        <p:grpSpPr>
          <a:xfrm>
            <a:off x="2231740" y="4042806"/>
            <a:ext cx="246599" cy="215444"/>
            <a:chOff x="292829" y="1695755"/>
            <a:chExt cx="246599" cy="215444"/>
          </a:xfrm>
        </p:grpSpPr>
        <p:sp>
          <p:nvSpPr>
            <p:cNvPr id="1031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2" name="TextBox 14"/>
            <p:cNvSpPr txBox="1"/>
            <p:nvPr/>
          </p:nvSpPr>
          <p:spPr>
            <a:xfrm>
              <a:off x="292829" y="1695755"/>
              <a:ext cx="24659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81604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전출자 목록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전출자 목록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760" y="2741671"/>
            <a:ext cx="1501780" cy="1515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3007985"/>
            <a:ext cx="1151620" cy="2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20472" y="4222839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2050" y="4455504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9645" y="468914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9645" y="4940600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9645" y="5189956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6468" y="5439888"/>
            <a:ext cx="1512167" cy="26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5716887"/>
            <a:ext cx="1512167" cy="26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40425" y="5970309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3602" y="6220241"/>
            <a:ext cx="1512167" cy="26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50070" y="6497240"/>
            <a:ext cx="1512167" cy="267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143508" y="3296008"/>
            <a:ext cx="994973" cy="265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ㄴ전출관리      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215516" y="3537012"/>
            <a:ext cx="1044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 smtClean="0"/>
              <a:t>ㄴ전출관리</a:t>
            </a:r>
            <a:r>
              <a:rPr lang="ko-KR" altLang="en-US" sz="1200" dirty="0" smtClean="0"/>
              <a:t>       </a:t>
            </a:r>
            <a:endParaRPr lang="ko-KR" altLang="en-US" sz="1200" dirty="0"/>
          </a:p>
        </p:txBody>
      </p:sp>
      <p:sp>
        <p:nvSpPr>
          <p:cNvPr id="38" name="TextBox 25"/>
          <p:cNvSpPr txBox="1"/>
          <p:nvPr/>
        </p:nvSpPr>
        <p:spPr>
          <a:xfrm>
            <a:off x="215516" y="3825044"/>
            <a:ext cx="1260140" cy="45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ㄴ확인서 조회 및 발급      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776356" y="3690570"/>
            <a:ext cx="900100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벤더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22136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확인서 조회 및 발급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전출관리&gt;확인서 조회 및 발급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확인서 조회 및 발급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760" y="2741671"/>
            <a:ext cx="1501780" cy="15154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0" y="3007985"/>
            <a:ext cx="1151620" cy="2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20472" y="4222839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2050" y="4455504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9645" y="468914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9645" y="4940600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9645" y="5189956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26468" y="5439888"/>
            <a:ext cx="1512167" cy="26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5716887"/>
            <a:ext cx="1512167" cy="26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40425" y="5970309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23602" y="6220241"/>
            <a:ext cx="1512167" cy="26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50070" y="6497240"/>
            <a:ext cx="1512167" cy="267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143508" y="3296008"/>
            <a:ext cx="994973" cy="265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ㄴ전출관리      </a:t>
            </a:r>
            <a:endParaRPr lang="en-US" altLang="ko-KR" sz="1200"/>
          </a:p>
        </p:txBody>
      </p:sp>
      <p:sp>
        <p:nvSpPr>
          <p:cNvPr id="26" name="TextBox 25"/>
          <p:cNvSpPr txBox="1"/>
          <p:nvPr/>
        </p:nvSpPr>
        <p:spPr>
          <a:xfrm>
            <a:off x="215516" y="3537012"/>
            <a:ext cx="1044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 smtClean="0"/>
              <a:t>ㄴ전출관리</a:t>
            </a:r>
            <a:r>
              <a:rPr lang="ko-KR" altLang="en-US" sz="1200" dirty="0" smtClean="0"/>
              <a:t>       </a:t>
            </a:r>
            <a:endParaRPr lang="ko-KR" altLang="en-US" sz="1200" dirty="0"/>
          </a:p>
        </p:txBody>
      </p:sp>
      <p:sp>
        <p:nvSpPr>
          <p:cNvPr id="38" name="TextBox 25"/>
          <p:cNvSpPr txBox="1"/>
          <p:nvPr/>
        </p:nvSpPr>
        <p:spPr>
          <a:xfrm>
            <a:off x="179512" y="3825044"/>
            <a:ext cx="1260140" cy="44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ㄴ확인서 조회 및 발급      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776356" y="3690570"/>
            <a:ext cx="900100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등록신청 차량조회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차량관리&gt;입주민차량관리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등록신청차량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등록신청차량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7082681" y="2540"/>
          <a:ext cx="2059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신청 차량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신청 승인, 거부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 등록 신청 목록을 조회하고 승인하는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45"/>
          <p:cNvSpPr txBox="1"/>
          <p:nvPr/>
        </p:nvSpPr>
        <p:spPr>
          <a:xfrm>
            <a:off x="3682445" y="4824551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727684" y="2348571"/>
          <a:ext cx="4644516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75176"/>
                <a:gridCol w="817626"/>
                <a:gridCol w="819825"/>
                <a:gridCol w="756762"/>
                <a:gridCol w="788294"/>
                <a:gridCol w="986833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차종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차량번호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승인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5"/>
          <p:cNvSpPr txBox="1"/>
          <p:nvPr/>
        </p:nvSpPr>
        <p:spPr>
          <a:xfrm>
            <a:off x="5436096" y="2606045"/>
            <a:ext cx="417969" cy="22097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승인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5904148" y="2606045"/>
            <a:ext cx="416642" cy="22097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거부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0" y="2957695"/>
            <a:ext cx="1501780" cy="12993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52" name="TextBox 51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54" name="TextBox 53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55" name="TextBox 54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56" name="TextBox 55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57" name="TextBox 56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58" name="TextBox 57"/>
          <p:cNvSpPr txBox="1"/>
          <p:nvPr/>
        </p:nvSpPr>
        <p:spPr>
          <a:xfrm>
            <a:off x="0" y="2996952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59" name="TextBox 58"/>
          <p:cNvSpPr txBox="1"/>
          <p:nvPr/>
        </p:nvSpPr>
        <p:spPr>
          <a:xfrm>
            <a:off x="27921" y="4257092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60" name="TextBox 59"/>
          <p:cNvSpPr txBox="1"/>
          <p:nvPr/>
        </p:nvSpPr>
        <p:spPr>
          <a:xfrm>
            <a:off x="20326" y="4490728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61" name="TextBox 60"/>
          <p:cNvSpPr txBox="1"/>
          <p:nvPr/>
        </p:nvSpPr>
        <p:spPr>
          <a:xfrm>
            <a:off x="20326" y="4742188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62" name="TextBox 61"/>
          <p:cNvSpPr txBox="1"/>
          <p:nvPr/>
        </p:nvSpPr>
        <p:spPr>
          <a:xfrm>
            <a:off x="20326" y="4991544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63" name="TextBox 62"/>
          <p:cNvSpPr txBox="1"/>
          <p:nvPr/>
        </p:nvSpPr>
        <p:spPr>
          <a:xfrm>
            <a:off x="3503" y="5241476"/>
            <a:ext cx="1512167" cy="271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64" name="TextBox 63"/>
          <p:cNvSpPr txBox="1"/>
          <p:nvPr/>
        </p:nvSpPr>
        <p:spPr>
          <a:xfrm>
            <a:off x="29971" y="5518475"/>
            <a:ext cx="1512167" cy="27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65" name="TextBox 64"/>
          <p:cNvSpPr txBox="1"/>
          <p:nvPr/>
        </p:nvSpPr>
        <p:spPr>
          <a:xfrm>
            <a:off x="70396" y="5771897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66" name="TextBox 65"/>
          <p:cNvSpPr txBox="1"/>
          <p:nvPr/>
        </p:nvSpPr>
        <p:spPr>
          <a:xfrm>
            <a:off x="53573" y="6021829"/>
            <a:ext cx="1512167" cy="272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67" name="TextBox 66"/>
          <p:cNvSpPr txBox="1"/>
          <p:nvPr/>
        </p:nvSpPr>
        <p:spPr>
          <a:xfrm>
            <a:off x="80041" y="6298828"/>
            <a:ext cx="1512167" cy="27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68" name="TextBox 67"/>
          <p:cNvSpPr txBox="1"/>
          <p:nvPr/>
        </p:nvSpPr>
        <p:spPr>
          <a:xfrm>
            <a:off x="11886" y="3268008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ㄴ입주민차량관리    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8012" y="3987919"/>
            <a:ext cx="1259632" cy="26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ㄴ방문차량관리      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500" y="3501008"/>
            <a:ext cx="1511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ㄴ등록신청차량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500" y="3722298"/>
            <a:ext cx="1511660" cy="26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ㄴ등록차량조회      </a:t>
            </a:r>
          </a:p>
        </p:txBody>
      </p:sp>
      <p:grpSp>
        <p:nvGrpSpPr>
          <p:cNvPr id="72" name="그룹 12"/>
          <p:cNvGrpSpPr/>
          <p:nvPr/>
        </p:nvGrpSpPr>
        <p:grpSpPr>
          <a:xfrm>
            <a:off x="1835696" y="2025424"/>
            <a:ext cx="246599" cy="215444"/>
            <a:chOff x="292829" y="1695755"/>
            <a:chExt cx="246599" cy="215444"/>
          </a:xfrm>
        </p:grpSpPr>
        <p:sp>
          <p:nvSpPr>
            <p:cNvPr id="73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TextBox 14"/>
            <p:cNvSpPr txBox="1"/>
            <p:nvPr/>
          </p:nvSpPr>
          <p:spPr>
            <a:xfrm>
              <a:off x="292829" y="1695755"/>
              <a:ext cx="24659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75" name="그룹 12"/>
          <p:cNvGrpSpPr/>
          <p:nvPr/>
        </p:nvGrpSpPr>
        <p:grpSpPr>
          <a:xfrm>
            <a:off x="6408204" y="2636912"/>
            <a:ext cx="246599" cy="215444"/>
            <a:chOff x="292829" y="1695755"/>
            <a:chExt cx="246599" cy="215444"/>
          </a:xfrm>
        </p:grpSpPr>
        <p:sp>
          <p:nvSpPr>
            <p:cNvPr id="76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TextBox 14"/>
            <p:cNvSpPr txBox="1"/>
            <p:nvPr/>
          </p:nvSpPr>
          <p:spPr>
            <a:xfrm>
              <a:off x="292829" y="1695755"/>
              <a:ext cx="24659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등록차량조회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차량관리&gt;입주민차량관리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등록차량조회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등록차량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7082681" y="2540"/>
          <a:ext cx="20618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차량 목록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선택한 차량 삭제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차량을 조회하고 삭제하는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45"/>
          <p:cNvSpPr txBox="1"/>
          <p:nvPr/>
        </p:nvSpPr>
        <p:spPr>
          <a:xfrm>
            <a:off x="3682445" y="4824551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727684" y="2348571"/>
          <a:ext cx="4921153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75176"/>
                <a:gridCol w="475176"/>
                <a:gridCol w="817626"/>
                <a:gridCol w="819825"/>
                <a:gridCol w="756762"/>
                <a:gridCol w="788294"/>
                <a:gridCol w="788294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차종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차량번호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5"/>
          <p:cNvSpPr txBox="1"/>
          <p:nvPr/>
        </p:nvSpPr>
        <p:spPr>
          <a:xfrm>
            <a:off x="6149203" y="2037435"/>
            <a:ext cx="419237" cy="2180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삭제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35696" y="2608302"/>
            <a:ext cx="219075" cy="2000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050759" y="1484578"/>
            <a:ext cx="3295650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502002" y="1504020"/>
            <a:ext cx="438150" cy="304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직사각형 40"/>
          <p:cNvSpPr/>
          <p:nvPr/>
        </p:nvSpPr>
        <p:spPr>
          <a:xfrm>
            <a:off x="0" y="2957695"/>
            <a:ext cx="1501780" cy="12993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49" name="TextBox 48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50" name="TextBox 49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51" name="TextBox 50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52" name="TextBox 51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53" name="TextBox 52"/>
          <p:cNvSpPr txBox="1"/>
          <p:nvPr/>
        </p:nvSpPr>
        <p:spPr>
          <a:xfrm>
            <a:off x="0" y="2996952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54" name="TextBox 53"/>
          <p:cNvSpPr txBox="1"/>
          <p:nvPr/>
        </p:nvSpPr>
        <p:spPr>
          <a:xfrm>
            <a:off x="27921" y="4257092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55" name="TextBox 54"/>
          <p:cNvSpPr txBox="1"/>
          <p:nvPr/>
        </p:nvSpPr>
        <p:spPr>
          <a:xfrm>
            <a:off x="20326" y="4490728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56" name="TextBox 55"/>
          <p:cNvSpPr txBox="1"/>
          <p:nvPr/>
        </p:nvSpPr>
        <p:spPr>
          <a:xfrm>
            <a:off x="20326" y="4742188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57" name="TextBox 56"/>
          <p:cNvSpPr txBox="1"/>
          <p:nvPr/>
        </p:nvSpPr>
        <p:spPr>
          <a:xfrm>
            <a:off x="20326" y="4991544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58" name="TextBox 57"/>
          <p:cNvSpPr txBox="1"/>
          <p:nvPr/>
        </p:nvSpPr>
        <p:spPr>
          <a:xfrm>
            <a:off x="3503" y="5241476"/>
            <a:ext cx="1512167" cy="271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59" name="TextBox 58"/>
          <p:cNvSpPr txBox="1"/>
          <p:nvPr/>
        </p:nvSpPr>
        <p:spPr>
          <a:xfrm>
            <a:off x="29971" y="5518475"/>
            <a:ext cx="1512167" cy="27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60" name="TextBox 59"/>
          <p:cNvSpPr txBox="1"/>
          <p:nvPr/>
        </p:nvSpPr>
        <p:spPr>
          <a:xfrm>
            <a:off x="70396" y="5771897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61" name="TextBox 60"/>
          <p:cNvSpPr txBox="1"/>
          <p:nvPr/>
        </p:nvSpPr>
        <p:spPr>
          <a:xfrm>
            <a:off x="53573" y="6021829"/>
            <a:ext cx="1512167" cy="272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62" name="TextBox 61"/>
          <p:cNvSpPr txBox="1"/>
          <p:nvPr/>
        </p:nvSpPr>
        <p:spPr>
          <a:xfrm>
            <a:off x="80041" y="6298828"/>
            <a:ext cx="1512167" cy="27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63" name="TextBox 62"/>
          <p:cNvSpPr txBox="1"/>
          <p:nvPr/>
        </p:nvSpPr>
        <p:spPr>
          <a:xfrm>
            <a:off x="11886" y="3268008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ㄴ입주민차량관리    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012" y="3987919"/>
            <a:ext cx="1259632" cy="26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ㄴ방문차량관리     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500" y="3501008"/>
            <a:ext cx="1511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ㄴ등록신청차량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500" y="3722298"/>
            <a:ext cx="1511660" cy="26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ㄴ등록차량조회      </a:t>
            </a:r>
          </a:p>
        </p:txBody>
      </p:sp>
      <p:grpSp>
        <p:nvGrpSpPr>
          <p:cNvPr id="3077" name="그룹 12"/>
          <p:cNvGrpSpPr/>
          <p:nvPr/>
        </p:nvGrpSpPr>
        <p:grpSpPr>
          <a:xfrm>
            <a:off x="5832140" y="2025424"/>
            <a:ext cx="248147" cy="215444"/>
            <a:chOff x="292829" y="1695755"/>
            <a:chExt cx="248147" cy="215444"/>
          </a:xfrm>
        </p:grpSpPr>
        <p:sp>
          <p:nvSpPr>
            <p:cNvPr id="3078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79" name="TextBox 14"/>
            <p:cNvSpPr txBox="1"/>
            <p:nvPr/>
          </p:nvSpPr>
          <p:spPr>
            <a:xfrm>
              <a:off x="292829" y="1695755"/>
              <a:ext cx="24814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080" name="그룹 12"/>
          <p:cNvGrpSpPr/>
          <p:nvPr/>
        </p:nvGrpSpPr>
        <p:grpSpPr>
          <a:xfrm>
            <a:off x="1733113" y="1989420"/>
            <a:ext cx="246599" cy="215444"/>
            <a:chOff x="292829" y="1695755"/>
            <a:chExt cx="246599" cy="215444"/>
          </a:xfrm>
        </p:grpSpPr>
        <p:sp>
          <p:nvSpPr>
            <p:cNvPr id="3081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82" name="TextBox 14"/>
            <p:cNvSpPr txBox="1"/>
            <p:nvPr/>
          </p:nvSpPr>
          <p:spPr>
            <a:xfrm>
              <a:off x="292829" y="1695755"/>
              <a:ext cx="24659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방문차량 목록조회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차량관리&gt;방문차량관리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방문차량 목록조회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7082681" y="2540"/>
          <a:ext cx="2059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 차량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 차량 등록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 차량 목록을 조회하고 등록화면으로 이동할 수 있는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45"/>
          <p:cNvSpPr txBox="1"/>
          <p:nvPr/>
        </p:nvSpPr>
        <p:spPr>
          <a:xfrm>
            <a:off x="3826461" y="4559932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sp>
        <p:nvSpPr>
          <p:cNvPr id="41" name="TextBox 45"/>
          <p:cNvSpPr txBox="1"/>
          <p:nvPr/>
        </p:nvSpPr>
        <p:spPr>
          <a:xfrm>
            <a:off x="3023828" y="5063988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42" name="TextBox 45"/>
          <p:cNvSpPr txBox="1"/>
          <p:nvPr/>
        </p:nvSpPr>
        <p:spPr>
          <a:xfrm>
            <a:off x="2303748" y="5063988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43" name="TextBox 45"/>
          <p:cNvSpPr txBox="1"/>
          <p:nvPr/>
        </p:nvSpPr>
        <p:spPr>
          <a:xfrm>
            <a:off x="6228184" y="5063988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1979712" y="2288097"/>
          <a:ext cx="4727916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4605"/>
                <a:gridCol w="994741"/>
                <a:gridCol w="1036190"/>
                <a:gridCol w="1036190"/>
                <a:gridCol w="1036190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차종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차량번호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방문목적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264188" y="1845404"/>
            <a:ext cx="418552" cy="21961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0" y="2957695"/>
            <a:ext cx="1501780" cy="12993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50" name="TextBox 49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52" name="TextBox 51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53" name="TextBox 52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54" name="TextBox 53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55" name="TextBox 54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56" name="TextBox 55"/>
          <p:cNvSpPr txBox="1"/>
          <p:nvPr/>
        </p:nvSpPr>
        <p:spPr>
          <a:xfrm>
            <a:off x="0" y="2996952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57" name="TextBox 56"/>
          <p:cNvSpPr txBox="1"/>
          <p:nvPr/>
        </p:nvSpPr>
        <p:spPr>
          <a:xfrm>
            <a:off x="27921" y="4257092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58" name="TextBox 57"/>
          <p:cNvSpPr txBox="1"/>
          <p:nvPr/>
        </p:nvSpPr>
        <p:spPr>
          <a:xfrm>
            <a:off x="20326" y="4490728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59" name="TextBox 58"/>
          <p:cNvSpPr txBox="1"/>
          <p:nvPr/>
        </p:nvSpPr>
        <p:spPr>
          <a:xfrm>
            <a:off x="20326" y="4742188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60" name="TextBox 59"/>
          <p:cNvSpPr txBox="1"/>
          <p:nvPr/>
        </p:nvSpPr>
        <p:spPr>
          <a:xfrm>
            <a:off x="20326" y="4991544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61" name="TextBox 60"/>
          <p:cNvSpPr txBox="1"/>
          <p:nvPr/>
        </p:nvSpPr>
        <p:spPr>
          <a:xfrm>
            <a:off x="3503" y="5241476"/>
            <a:ext cx="1512167" cy="271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62" name="TextBox 61"/>
          <p:cNvSpPr txBox="1"/>
          <p:nvPr/>
        </p:nvSpPr>
        <p:spPr>
          <a:xfrm>
            <a:off x="29971" y="5518475"/>
            <a:ext cx="1512167" cy="27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63" name="TextBox 62"/>
          <p:cNvSpPr txBox="1"/>
          <p:nvPr/>
        </p:nvSpPr>
        <p:spPr>
          <a:xfrm>
            <a:off x="70396" y="5771897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64" name="TextBox 63"/>
          <p:cNvSpPr txBox="1"/>
          <p:nvPr/>
        </p:nvSpPr>
        <p:spPr>
          <a:xfrm>
            <a:off x="53573" y="6021829"/>
            <a:ext cx="1512167" cy="272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65" name="TextBox 64"/>
          <p:cNvSpPr txBox="1"/>
          <p:nvPr/>
        </p:nvSpPr>
        <p:spPr>
          <a:xfrm>
            <a:off x="80041" y="6298828"/>
            <a:ext cx="1512167" cy="27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66" name="TextBox 65"/>
          <p:cNvSpPr txBox="1"/>
          <p:nvPr/>
        </p:nvSpPr>
        <p:spPr>
          <a:xfrm>
            <a:off x="11886" y="3268008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ㄴ입주민차량관리     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8012" y="3987919"/>
            <a:ext cx="1259632" cy="26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ㄴ방문차량관리     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500" y="3501008"/>
            <a:ext cx="1511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ㄴ등록신청차량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500" y="3722298"/>
            <a:ext cx="1511660" cy="26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ㄴ등록차량조회      </a:t>
            </a:r>
          </a:p>
        </p:txBody>
      </p:sp>
      <p:grpSp>
        <p:nvGrpSpPr>
          <p:cNvPr id="71" name="그룹 12"/>
          <p:cNvGrpSpPr/>
          <p:nvPr/>
        </p:nvGrpSpPr>
        <p:grpSpPr>
          <a:xfrm>
            <a:off x="5868144" y="1881408"/>
            <a:ext cx="224046" cy="215444"/>
            <a:chOff x="292829" y="1695755"/>
            <a:chExt cx="224046" cy="215444"/>
          </a:xfrm>
        </p:grpSpPr>
        <p:sp>
          <p:nvSpPr>
            <p:cNvPr id="72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TextBox 14"/>
            <p:cNvSpPr txBox="1"/>
            <p:nvPr/>
          </p:nvSpPr>
          <p:spPr>
            <a:xfrm>
              <a:off x="292829" y="1695755"/>
              <a:ext cx="243096" cy="2121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74" name="그룹 12"/>
          <p:cNvGrpSpPr/>
          <p:nvPr/>
        </p:nvGrpSpPr>
        <p:grpSpPr>
          <a:xfrm>
            <a:off x="2015716" y="1952836"/>
            <a:ext cx="247424" cy="215444"/>
            <a:chOff x="292829" y="1695755"/>
            <a:chExt cx="247424" cy="215444"/>
          </a:xfrm>
        </p:grpSpPr>
        <p:sp>
          <p:nvSpPr>
            <p:cNvPr id="75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TextBox 14"/>
            <p:cNvSpPr txBox="1"/>
            <p:nvPr/>
          </p:nvSpPr>
          <p:spPr>
            <a:xfrm>
              <a:off x="292829" y="1695755"/>
              <a:ext cx="24742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56500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방문차량등록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&gt;방문차량관리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방문차량등록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93771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0" y="2957695"/>
            <a:ext cx="1501780" cy="12993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8366" y="1069852"/>
            <a:ext cx="1502524" cy="57881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8408" y="161653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50" name="TextBox 49"/>
          <p:cNvSpPr txBox="1"/>
          <p:nvPr/>
        </p:nvSpPr>
        <p:spPr>
          <a:xfrm>
            <a:off x="18722" y="106388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3" y="1323956"/>
            <a:ext cx="1512167" cy="26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52" name="TextBox 51"/>
          <p:cNvSpPr txBox="1"/>
          <p:nvPr/>
        </p:nvSpPr>
        <p:spPr>
          <a:xfrm>
            <a:off x="68007" y="221474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53" name="TextBox 52"/>
          <p:cNvSpPr txBox="1"/>
          <p:nvPr/>
        </p:nvSpPr>
        <p:spPr>
          <a:xfrm>
            <a:off x="18722" y="1914468"/>
            <a:ext cx="1512167" cy="26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54" name="TextBox 53"/>
          <p:cNvSpPr txBox="1"/>
          <p:nvPr/>
        </p:nvSpPr>
        <p:spPr>
          <a:xfrm>
            <a:off x="54481" y="249173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55" name="TextBox 54"/>
          <p:cNvSpPr txBox="1"/>
          <p:nvPr/>
        </p:nvSpPr>
        <p:spPr>
          <a:xfrm>
            <a:off x="37658" y="2741671"/>
            <a:ext cx="1512167" cy="26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56" name="TextBox 55"/>
          <p:cNvSpPr txBox="1"/>
          <p:nvPr/>
        </p:nvSpPr>
        <p:spPr>
          <a:xfrm>
            <a:off x="0" y="2996952"/>
            <a:ext cx="1512167" cy="27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57" name="TextBox 56"/>
          <p:cNvSpPr txBox="1"/>
          <p:nvPr/>
        </p:nvSpPr>
        <p:spPr>
          <a:xfrm>
            <a:off x="27921" y="4257092"/>
            <a:ext cx="1512167" cy="27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58" name="TextBox 57"/>
          <p:cNvSpPr txBox="1"/>
          <p:nvPr/>
        </p:nvSpPr>
        <p:spPr>
          <a:xfrm>
            <a:off x="20326" y="4490728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59" name="TextBox 58"/>
          <p:cNvSpPr txBox="1"/>
          <p:nvPr/>
        </p:nvSpPr>
        <p:spPr>
          <a:xfrm>
            <a:off x="20326" y="4742188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60" name="TextBox 59"/>
          <p:cNvSpPr txBox="1"/>
          <p:nvPr/>
        </p:nvSpPr>
        <p:spPr>
          <a:xfrm>
            <a:off x="20326" y="4991544"/>
            <a:ext cx="1512167" cy="2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61" name="TextBox 60"/>
          <p:cNvSpPr txBox="1"/>
          <p:nvPr/>
        </p:nvSpPr>
        <p:spPr>
          <a:xfrm>
            <a:off x="3503" y="5241476"/>
            <a:ext cx="1512167" cy="26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62" name="TextBox 61"/>
          <p:cNvSpPr txBox="1"/>
          <p:nvPr/>
        </p:nvSpPr>
        <p:spPr>
          <a:xfrm>
            <a:off x="29971" y="5518475"/>
            <a:ext cx="1512167" cy="26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63" name="TextBox 62"/>
          <p:cNvSpPr txBox="1"/>
          <p:nvPr/>
        </p:nvSpPr>
        <p:spPr>
          <a:xfrm>
            <a:off x="70396" y="5771897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64" name="TextBox 63"/>
          <p:cNvSpPr txBox="1"/>
          <p:nvPr/>
        </p:nvSpPr>
        <p:spPr>
          <a:xfrm>
            <a:off x="53573" y="6021829"/>
            <a:ext cx="1512167" cy="26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65" name="TextBox 64"/>
          <p:cNvSpPr txBox="1"/>
          <p:nvPr/>
        </p:nvSpPr>
        <p:spPr>
          <a:xfrm>
            <a:off x="80041" y="6298828"/>
            <a:ext cx="1512167" cy="267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66" name="TextBox 65"/>
          <p:cNvSpPr txBox="1"/>
          <p:nvPr/>
        </p:nvSpPr>
        <p:spPr>
          <a:xfrm>
            <a:off x="11886" y="3268008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/>
              <a:t>ㄴ입주민차량관리</a:t>
            </a:r>
            <a:r>
              <a:rPr lang="ko-KR" altLang="en-US" sz="1200" dirty="0"/>
              <a:t>     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8012" y="3987919"/>
            <a:ext cx="1259632" cy="26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/>
              <a:t>ㄴ방문차량관리</a:t>
            </a:r>
            <a:r>
              <a:rPr lang="ko-KR" altLang="en-US" sz="1200" dirty="0"/>
              <a:t>     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500" y="3501008"/>
            <a:ext cx="1511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 smtClean="0"/>
              <a:t>ㄴ등록신청차량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1500" y="3722298"/>
            <a:ext cx="1511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 smtClean="0"/>
              <a:t>ㄴ등록차량조회</a:t>
            </a:r>
            <a:r>
              <a:rPr lang="ko-KR" altLang="en-US" sz="1200" dirty="0" smtClean="0"/>
              <a:t>      </a:t>
            </a:r>
            <a:endParaRPr lang="ko-KR" altLang="en-US" sz="12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65687"/>
              </p:ext>
            </p:extLst>
          </p:nvPr>
        </p:nvGraphicFramePr>
        <p:xfrm>
          <a:off x="1654858" y="2251434"/>
          <a:ext cx="5329411" cy="1251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7357"/>
                <a:gridCol w="1605245"/>
                <a:gridCol w="1123671"/>
                <a:gridCol w="1573138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차종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차량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전용면적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/>
                        <a:t>분양면적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난방종류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관리소장명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45"/>
          <p:cNvSpPr txBox="1"/>
          <p:nvPr/>
        </p:nvSpPr>
        <p:spPr>
          <a:xfrm>
            <a:off x="3779912" y="3897052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37" name="TextBox 45"/>
          <p:cNvSpPr txBox="1"/>
          <p:nvPr/>
        </p:nvSpPr>
        <p:spPr>
          <a:xfrm>
            <a:off x="4391980" y="389705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취</a:t>
            </a:r>
            <a:r>
              <a:rPr lang="ko-KR" altLang="en-US" sz="900" dirty="0"/>
              <a:t>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804248" y="3690570"/>
            <a:ext cx="1872208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방문차량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등록안하고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검침기로</a:t>
            </a:r>
            <a:r>
              <a:rPr lang="ko-KR" altLang="en-US" sz="1400" dirty="0"/>
              <a:t> 검사한다고 하면 기계로 </a:t>
            </a:r>
            <a:r>
              <a:rPr lang="ko-KR" altLang="en-US" sz="1400" dirty="0" err="1"/>
              <a:t>올라온거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자동등록되는건지</a:t>
            </a:r>
            <a:r>
              <a:rPr lang="ko-KR" altLang="en-US" sz="1400" dirty="0" smtClean="0"/>
              <a:t> 사람이 </a:t>
            </a:r>
            <a:r>
              <a:rPr lang="ko-KR" altLang="en-US" sz="1400" dirty="0" err="1"/>
              <a:t>등록하는건지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7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93647"/>
              </p:ext>
            </p:extLst>
          </p:nvPr>
        </p:nvGraphicFramePr>
        <p:xfrm>
          <a:off x="0" y="14144"/>
          <a:ext cx="7128284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78"/>
                <a:gridCol w="1188578"/>
                <a:gridCol w="1188578"/>
                <a:gridCol w="1870204"/>
                <a:gridCol w="503768"/>
                <a:gridCol w="1188578"/>
              </a:tblGrid>
              <a:tr h="382383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전체공사일정관리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공사/수선관리&gt;전체공사관리&gt;전체공사일정관리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전체공사일정관리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6804248" y="3690570"/>
            <a:ext cx="1872208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1501" y="6389228"/>
            <a:ext cx="1512167" cy="26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42" name="직사각형 5"/>
          <p:cNvSpPr/>
          <p:nvPr/>
        </p:nvSpPr>
        <p:spPr>
          <a:xfrm>
            <a:off x="0" y="3032957"/>
            <a:ext cx="1547664" cy="1548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45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46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47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48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49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50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51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52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53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54" name="TextBox 28"/>
          <p:cNvSpPr txBox="1"/>
          <p:nvPr/>
        </p:nvSpPr>
        <p:spPr>
          <a:xfrm>
            <a:off x="11786" y="4581128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55" name="TextBox 30"/>
          <p:cNvSpPr txBox="1"/>
          <p:nvPr/>
        </p:nvSpPr>
        <p:spPr>
          <a:xfrm>
            <a:off x="11786" y="4832588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56" name="TextBox 31"/>
          <p:cNvSpPr txBox="1"/>
          <p:nvPr/>
        </p:nvSpPr>
        <p:spPr>
          <a:xfrm>
            <a:off x="11786" y="5081944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57" name="TextBox 32"/>
          <p:cNvSpPr txBox="1"/>
          <p:nvPr/>
        </p:nvSpPr>
        <p:spPr>
          <a:xfrm>
            <a:off x="-5037" y="5331876"/>
            <a:ext cx="1512167" cy="27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58" name="TextBox 33"/>
          <p:cNvSpPr txBox="1"/>
          <p:nvPr/>
        </p:nvSpPr>
        <p:spPr>
          <a:xfrm>
            <a:off x="21431" y="5608875"/>
            <a:ext cx="1512167" cy="2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59" name="TextBox 34"/>
          <p:cNvSpPr txBox="1"/>
          <p:nvPr/>
        </p:nvSpPr>
        <p:spPr>
          <a:xfrm>
            <a:off x="61856" y="5862297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60" name="TextBox 35"/>
          <p:cNvSpPr txBox="1"/>
          <p:nvPr/>
        </p:nvSpPr>
        <p:spPr>
          <a:xfrm>
            <a:off x="45033" y="6112229"/>
            <a:ext cx="1512167" cy="27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61" name="TextBox 24"/>
          <p:cNvSpPr txBox="1"/>
          <p:nvPr/>
        </p:nvSpPr>
        <p:spPr>
          <a:xfrm>
            <a:off x="-144524" y="4123701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62" name="TextBox 20"/>
          <p:cNvSpPr txBox="1"/>
          <p:nvPr/>
        </p:nvSpPr>
        <p:spPr>
          <a:xfrm>
            <a:off x="0" y="356766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ㄴ전체공사일정관리</a:t>
            </a:r>
          </a:p>
        </p:txBody>
      </p:sp>
      <p:sp>
        <p:nvSpPr>
          <p:cNvPr id="63" name="TextBox 20"/>
          <p:cNvSpPr txBox="1"/>
          <p:nvPr/>
        </p:nvSpPr>
        <p:spPr>
          <a:xfrm>
            <a:off x="-508" y="384024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ㄴ전체수선내역관리</a:t>
            </a:r>
          </a:p>
        </p:txBody>
      </p:sp>
      <p:sp>
        <p:nvSpPr>
          <p:cNvPr id="64" name="TextBox 20"/>
          <p:cNvSpPr txBox="1"/>
          <p:nvPr/>
        </p:nvSpPr>
        <p:spPr>
          <a:xfrm>
            <a:off x="-72516" y="4309063"/>
            <a:ext cx="1583668" cy="272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/>
              <a:t>ㄴ신고내역일정관리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81723"/>
              </p:ext>
            </p:extLst>
          </p:nvPr>
        </p:nvGraphicFramePr>
        <p:xfrm>
          <a:off x="0" y="14144"/>
          <a:ext cx="7128284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78"/>
                <a:gridCol w="1188578"/>
                <a:gridCol w="1188578"/>
                <a:gridCol w="1870204"/>
                <a:gridCol w="503768"/>
                <a:gridCol w="1188578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전체수선내역관리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공사/수선관리&gt;전체공사관리&gt;전체수선내역관리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전체수선내역관리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1501" y="6389228"/>
            <a:ext cx="1512167" cy="26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41" name="직사각형 5"/>
          <p:cNvSpPr/>
          <p:nvPr/>
        </p:nvSpPr>
        <p:spPr>
          <a:xfrm>
            <a:off x="0" y="3032957"/>
            <a:ext cx="1547664" cy="15481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44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45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46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47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48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49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50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51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52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53" name="TextBox 28"/>
          <p:cNvSpPr txBox="1"/>
          <p:nvPr/>
        </p:nvSpPr>
        <p:spPr>
          <a:xfrm>
            <a:off x="11786" y="4581128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54" name="TextBox 30"/>
          <p:cNvSpPr txBox="1"/>
          <p:nvPr/>
        </p:nvSpPr>
        <p:spPr>
          <a:xfrm>
            <a:off x="11786" y="4832588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55" name="TextBox 31"/>
          <p:cNvSpPr txBox="1"/>
          <p:nvPr/>
        </p:nvSpPr>
        <p:spPr>
          <a:xfrm>
            <a:off x="11786" y="5081944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56" name="TextBox 32"/>
          <p:cNvSpPr txBox="1"/>
          <p:nvPr/>
        </p:nvSpPr>
        <p:spPr>
          <a:xfrm>
            <a:off x="-5037" y="5331876"/>
            <a:ext cx="1512167" cy="27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57" name="TextBox 33"/>
          <p:cNvSpPr txBox="1"/>
          <p:nvPr/>
        </p:nvSpPr>
        <p:spPr>
          <a:xfrm>
            <a:off x="21431" y="5608875"/>
            <a:ext cx="1512167" cy="2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58" name="TextBox 34"/>
          <p:cNvSpPr txBox="1"/>
          <p:nvPr/>
        </p:nvSpPr>
        <p:spPr>
          <a:xfrm>
            <a:off x="61856" y="5862297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59" name="TextBox 35"/>
          <p:cNvSpPr txBox="1"/>
          <p:nvPr/>
        </p:nvSpPr>
        <p:spPr>
          <a:xfrm>
            <a:off x="45033" y="6112229"/>
            <a:ext cx="1512167" cy="27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61" name="TextBox 24"/>
          <p:cNvSpPr txBox="1"/>
          <p:nvPr/>
        </p:nvSpPr>
        <p:spPr>
          <a:xfrm>
            <a:off x="-144524" y="4123701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63" name="TextBox 20"/>
          <p:cNvSpPr txBox="1"/>
          <p:nvPr/>
        </p:nvSpPr>
        <p:spPr>
          <a:xfrm>
            <a:off x="0" y="356766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ㄴ전체공사일정관리</a:t>
            </a:r>
          </a:p>
        </p:txBody>
      </p:sp>
      <p:sp>
        <p:nvSpPr>
          <p:cNvPr id="64" name="TextBox 20"/>
          <p:cNvSpPr txBox="1"/>
          <p:nvPr/>
        </p:nvSpPr>
        <p:spPr>
          <a:xfrm>
            <a:off x="-508" y="384024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ㄴ전체수선내역관리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804248" y="3690570"/>
            <a:ext cx="1872208" cy="145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30" name="TextBox 20"/>
          <p:cNvSpPr txBox="1"/>
          <p:nvPr/>
        </p:nvSpPr>
        <p:spPr>
          <a:xfrm>
            <a:off x="-72516" y="4309063"/>
            <a:ext cx="1583668" cy="272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 err="1"/>
              <a:t>ㄴ신고내역일정관리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79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/>
                <a:gridCol w="1179926"/>
                <a:gridCol w="1183104"/>
                <a:gridCol w="1861593"/>
                <a:gridCol w="501448"/>
                <a:gridCol w="1183104"/>
              </a:tblGrid>
              <a:tr h="382383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수리수선신청접수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공사/수선관리&gt;입주민수선관리&gt;수리수선신청접수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수리수선신청접수목록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593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신청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신청 목록을 조회하는 화면. 제목을 클릭하면 상세화면으로 이동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0" y="3032957"/>
            <a:ext cx="1547664" cy="1874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69" name="TextBox 68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71" name="TextBox 70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72" name="TextBox 71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74" name="TextBox 73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75" name="TextBox 74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76" name="TextBox 75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77" name="TextBox 76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78" name="TextBox 77"/>
          <p:cNvSpPr txBox="1"/>
          <p:nvPr/>
        </p:nvSpPr>
        <p:spPr>
          <a:xfrm>
            <a:off x="11786" y="4885712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79" name="TextBox 78"/>
          <p:cNvSpPr txBox="1"/>
          <p:nvPr/>
        </p:nvSpPr>
        <p:spPr>
          <a:xfrm>
            <a:off x="11786" y="5094797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80" name="TextBox 79"/>
          <p:cNvSpPr txBox="1"/>
          <p:nvPr/>
        </p:nvSpPr>
        <p:spPr>
          <a:xfrm>
            <a:off x="11786" y="5344153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81" name="TextBox 80"/>
          <p:cNvSpPr txBox="1"/>
          <p:nvPr/>
        </p:nvSpPr>
        <p:spPr>
          <a:xfrm>
            <a:off x="-5037" y="5594085"/>
            <a:ext cx="1512167" cy="27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82" name="TextBox 81"/>
          <p:cNvSpPr txBox="1"/>
          <p:nvPr/>
        </p:nvSpPr>
        <p:spPr>
          <a:xfrm>
            <a:off x="21431" y="5871084"/>
            <a:ext cx="1512167" cy="270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83" name="TextBox 82"/>
          <p:cNvSpPr txBox="1"/>
          <p:nvPr/>
        </p:nvSpPr>
        <p:spPr>
          <a:xfrm>
            <a:off x="61856" y="6124506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84" name="TextBox 83"/>
          <p:cNvSpPr txBox="1"/>
          <p:nvPr/>
        </p:nvSpPr>
        <p:spPr>
          <a:xfrm>
            <a:off x="45033" y="6374438"/>
            <a:ext cx="1512167" cy="27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85" name="TextBox 84"/>
          <p:cNvSpPr txBox="1"/>
          <p:nvPr/>
        </p:nvSpPr>
        <p:spPr>
          <a:xfrm>
            <a:off x="71501" y="6651437"/>
            <a:ext cx="1512167" cy="27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86" name="TextBox 85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87" name="TextBox 20"/>
          <p:cNvSpPr txBox="1"/>
          <p:nvPr/>
        </p:nvSpPr>
        <p:spPr>
          <a:xfrm>
            <a:off x="72008" y="400103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ㄴ수리수선내역조회</a:t>
            </a:r>
          </a:p>
        </p:txBody>
      </p:sp>
      <p:sp>
        <p:nvSpPr>
          <p:cNvPr id="88" name="TextBox 20"/>
          <p:cNvSpPr txBox="1"/>
          <p:nvPr/>
        </p:nvSpPr>
        <p:spPr>
          <a:xfrm>
            <a:off x="71500" y="427361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ㄴ수리수선일정관리</a:t>
            </a:r>
          </a:p>
        </p:txBody>
      </p:sp>
      <p:sp>
        <p:nvSpPr>
          <p:cNvPr id="89" name="TextBox 20"/>
          <p:cNvSpPr txBox="1"/>
          <p:nvPr/>
        </p:nvSpPr>
        <p:spPr>
          <a:xfrm>
            <a:off x="71500" y="3753036"/>
            <a:ext cx="1583668" cy="2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ㄴ수리수선신청접수</a:t>
            </a:r>
          </a:p>
        </p:txBody>
      </p:sp>
      <p:sp>
        <p:nvSpPr>
          <p:cNvPr id="90" name="TextBox 20"/>
          <p:cNvSpPr txBox="1"/>
          <p:nvPr/>
        </p:nvSpPr>
        <p:spPr>
          <a:xfrm>
            <a:off x="-180528" y="4479503"/>
            <a:ext cx="1583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 실내공사 신고내역 관리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 r="16350" b="2550"/>
          <a:stretch>
            <a:fillRect/>
          </a:stretch>
        </p:blipFill>
        <p:spPr>
          <a:xfrm>
            <a:off x="2087724" y="2384884"/>
            <a:ext cx="4700907" cy="28057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123" name="그룹 12"/>
          <p:cNvGrpSpPr/>
          <p:nvPr/>
        </p:nvGrpSpPr>
        <p:grpSpPr>
          <a:xfrm>
            <a:off x="2123728" y="2169440"/>
            <a:ext cx="247424" cy="215444"/>
            <a:chOff x="292829" y="1695755"/>
            <a:chExt cx="247424" cy="215444"/>
          </a:xfrm>
        </p:grpSpPr>
        <p:sp>
          <p:nvSpPr>
            <p:cNvPr id="512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25" name="TextBox 14"/>
            <p:cNvSpPr txBox="1"/>
            <p:nvPr/>
          </p:nvSpPr>
          <p:spPr>
            <a:xfrm>
              <a:off x="292829" y="1695755"/>
              <a:ext cx="24742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79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/>
                <a:gridCol w="1179926"/>
                <a:gridCol w="1183104"/>
                <a:gridCol w="1861593"/>
                <a:gridCol w="501448"/>
                <a:gridCol w="1183104"/>
              </a:tblGrid>
              <a:tr h="382383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수리수선신청접수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공사/수선관리&gt;입주민수선관리&gt;수리수선신청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수리수선신청접수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59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신청 상세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신청을을 상세 조회하고 접수하는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0" y="3032957"/>
            <a:ext cx="1547664" cy="1874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69" name="TextBox 68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71" name="TextBox 70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72" name="TextBox 71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74" name="TextBox 73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75" name="TextBox 74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76" name="TextBox 75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77" name="TextBox 76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78" name="TextBox 77"/>
          <p:cNvSpPr txBox="1"/>
          <p:nvPr/>
        </p:nvSpPr>
        <p:spPr>
          <a:xfrm>
            <a:off x="11786" y="4885712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79" name="TextBox 78"/>
          <p:cNvSpPr txBox="1"/>
          <p:nvPr/>
        </p:nvSpPr>
        <p:spPr>
          <a:xfrm>
            <a:off x="11786" y="5094797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80" name="TextBox 79"/>
          <p:cNvSpPr txBox="1"/>
          <p:nvPr/>
        </p:nvSpPr>
        <p:spPr>
          <a:xfrm>
            <a:off x="11786" y="5344153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81" name="TextBox 80"/>
          <p:cNvSpPr txBox="1"/>
          <p:nvPr/>
        </p:nvSpPr>
        <p:spPr>
          <a:xfrm>
            <a:off x="-5037" y="5594085"/>
            <a:ext cx="1512167" cy="27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82" name="TextBox 81"/>
          <p:cNvSpPr txBox="1"/>
          <p:nvPr/>
        </p:nvSpPr>
        <p:spPr>
          <a:xfrm>
            <a:off x="21431" y="5871084"/>
            <a:ext cx="1512167" cy="270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83" name="TextBox 82"/>
          <p:cNvSpPr txBox="1"/>
          <p:nvPr/>
        </p:nvSpPr>
        <p:spPr>
          <a:xfrm>
            <a:off x="61856" y="6124506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84" name="TextBox 83"/>
          <p:cNvSpPr txBox="1"/>
          <p:nvPr/>
        </p:nvSpPr>
        <p:spPr>
          <a:xfrm>
            <a:off x="45033" y="6374438"/>
            <a:ext cx="1512167" cy="27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85" name="TextBox 84"/>
          <p:cNvSpPr txBox="1"/>
          <p:nvPr/>
        </p:nvSpPr>
        <p:spPr>
          <a:xfrm>
            <a:off x="71501" y="6651437"/>
            <a:ext cx="1512167" cy="27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86" name="TextBox 85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87" name="TextBox 20"/>
          <p:cNvSpPr txBox="1"/>
          <p:nvPr/>
        </p:nvSpPr>
        <p:spPr>
          <a:xfrm>
            <a:off x="72008" y="400103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ㄴ수리수선내역조회</a:t>
            </a:r>
          </a:p>
        </p:txBody>
      </p:sp>
      <p:sp>
        <p:nvSpPr>
          <p:cNvPr id="88" name="TextBox 20"/>
          <p:cNvSpPr txBox="1"/>
          <p:nvPr/>
        </p:nvSpPr>
        <p:spPr>
          <a:xfrm>
            <a:off x="71500" y="427361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ㄴ수리수선일정관리</a:t>
            </a:r>
          </a:p>
        </p:txBody>
      </p:sp>
      <p:sp>
        <p:nvSpPr>
          <p:cNvPr id="89" name="TextBox 20"/>
          <p:cNvSpPr txBox="1"/>
          <p:nvPr/>
        </p:nvSpPr>
        <p:spPr>
          <a:xfrm>
            <a:off x="71500" y="3753036"/>
            <a:ext cx="1583668" cy="2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ㄴ수리수선신청접수</a:t>
            </a:r>
          </a:p>
        </p:txBody>
      </p:sp>
      <p:sp>
        <p:nvSpPr>
          <p:cNvPr id="90" name="TextBox 20"/>
          <p:cNvSpPr txBox="1"/>
          <p:nvPr/>
        </p:nvSpPr>
        <p:spPr>
          <a:xfrm>
            <a:off x="-180528" y="4479503"/>
            <a:ext cx="1583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 실내공사 신고내역 관리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56629" y="1798699"/>
            <a:ext cx="5324475" cy="3476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TextBox 45"/>
          <p:cNvSpPr txBox="1"/>
          <p:nvPr/>
        </p:nvSpPr>
        <p:spPr>
          <a:xfrm>
            <a:off x="3599892" y="5476292"/>
            <a:ext cx="415848" cy="2177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접수</a:t>
            </a:r>
          </a:p>
        </p:txBody>
      </p:sp>
      <p:grpSp>
        <p:nvGrpSpPr>
          <p:cNvPr id="6147" name="그룹 12"/>
          <p:cNvGrpSpPr/>
          <p:nvPr/>
        </p:nvGrpSpPr>
        <p:grpSpPr>
          <a:xfrm>
            <a:off x="1907704" y="1520788"/>
            <a:ext cx="247424" cy="215444"/>
            <a:chOff x="292829" y="1695755"/>
            <a:chExt cx="247424" cy="215444"/>
          </a:xfrm>
        </p:grpSpPr>
        <p:sp>
          <p:nvSpPr>
            <p:cNvPr id="6148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49" name="TextBox 14"/>
            <p:cNvSpPr txBox="1"/>
            <p:nvPr/>
          </p:nvSpPr>
          <p:spPr>
            <a:xfrm>
              <a:off x="292829" y="1695755"/>
              <a:ext cx="24742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6150" name="그룹 12"/>
          <p:cNvGrpSpPr/>
          <p:nvPr/>
        </p:nvGrpSpPr>
        <p:grpSpPr>
          <a:xfrm>
            <a:off x="3314383" y="5481808"/>
            <a:ext cx="249505" cy="215444"/>
            <a:chOff x="292829" y="1695755"/>
            <a:chExt cx="249505" cy="215444"/>
          </a:xfrm>
        </p:grpSpPr>
        <p:sp>
          <p:nvSpPr>
            <p:cNvPr id="6151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52" name="TextBox 14"/>
            <p:cNvSpPr txBox="1"/>
            <p:nvPr/>
          </p:nvSpPr>
          <p:spPr>
            <a:xfrm>
              <a:off x="292829" y="1695755"/>
              <a:ext cx="249505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79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/>
                <a:gridCol w="1179926"/>
                <a:gridCol w="1183104"/>
                <a:gridCol w="1861593"/>
                <a:gridCol w="501448"/>
                <a:gridCol w="1183104"/>
              </a:tblGrid>
              <a:tr h="382383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수리수선내역조회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공사/수선관리&gt;입주민수선관리&gt;수리수선내역조회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수리수선내역조회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593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내역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처리 완료된 수리 내역 목록을 조회하는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0" y="3032957"/>
            <a:ext cx="1547664" cy="1874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39" name="TextBox 38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40" name="TextBox 39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66" name="TextBox 65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67" name="TextBox 66"/>
          <p:cNvSpPr txBox="1"/>
          <p:nvPr/>
        </p:nvSpPr>
        <p:spPr>
          <a:xfrm>
            <a:off x="11786" y="4885712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68" name="TextBox 67"/>
          <p:cNvSpPr txBox="1"/>
          <p:nvPr/>
        </p:nvSpPr>
        <p:spPr>
          <a:xfrm>
            <a:off x="11786" y="5094797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69" name="TextBox 68"/>
          <p:cNvSpPr txBox="1"/>
          <p:nvPr/>
        </p:nvSpPr>
        <p:spPr>
          <a:xfrm>
            <a:off x="11786" y="5344153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70" name="TextBox 69"/>
          <p:cNvSpPr txBox="1"/>
          <p:nvPr/>
        </p:nvSpPr>
        <p:spPr>
          <a:xfrm>
            <a:off x="-5037" y="5594085"/>
            <a:ext cx="1512167" cy="27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71" name="TextBox 70"/>
          <p:cNvSpPr txBox="1"/>
          <p:nvPr/>
        </p:nvSpPr>
        <p:spPr>
          <a:xfrm>
            <a:off x="21431" y="5871084"/>
            <a:ext cx="1512167" cy="270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72" name="TextBox 71"/>
          <p:cNvSpPr txBox="1"/>
          <p:nvPr/>
        </p:nvSpPr>
        <p:spPr>
          <a:xfrm>
            <a:off x="61856" y="6124506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73" name="TextBox 72"/>
          <p:cNvSpPr txBox="1"/>
          <p:nvPr/>
        </p:nvSpPr>
        <p:spPr>
          <a:xfrm>
            <a:off x="45033" y="6374438"/>
            <a:ext cx="1512167" cy="27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74" name="TextBox 73"/>
          <p:cNvSpPr txBox="1"/>
          <p:nvPr/>
        </p:nvSpPr>
        <p:spPr>
          <a:xfrm>
            <a:off x="71501" y="6651437"/>
            <a:ext cx="1512167" cy="27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75" name="TextBox 74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76" name="TextBox 20"/>
          <p:cNvSpPr txBox="1"/>
          <p:nvPr/>
        </p:nvSpPr>
        <p:spPr>
          <a:xfrm>
            <a:off x="72008" y="400103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ㄴ수리수선내역조회</a:t>
            </a:r>
          </a:p>
        </p:txBody>
      </p:sp>
      <p:sp>
        <p:nvSpPr>
          <p:cNvPr id="77" name="TextBox 20"/>
          <p:cNvSpPr txBox="1"/>
          <p:nvPr/>
        </p:nvSpPr>
        <p:spPr>
          <a:xfrm>
            <a:off x="71500" y="427361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ㄴ수리수선일정관리</a:t>
            </a:r>
          </a:p>
        </p:txBody>
      </p:sp>
      <p:sp>
        <p:nvSpPr>
          <p:cNvPr id="78" name="TextBox 20"/>
          <p:cNvSpPr txBox="1"/>
          <p:nvPr/>
        </p:nvSpPr>
        <p:spPr>
          <a:xfrm>
            <a:off x="71500" y="3753036"/>
            <a:ext cx="1583668" cy="2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ㄴ수리수선신청접수</a:t>
            </a:r>
          </a:p>
        </p:txBody>
      </p:sp>
      <p:sp>
        <p:nvSpPr>
          <p:cNvPr id="79" name="TextBox 20"/>
          <p:cNvSpPr txBox="1"/>
          <p:nvPr/>
        </p:nvSpPr>
        <p:spPr>
          <a:xfrm>
            <a:off x="-180528" y="4479503"/>
            <a:ext cx="1583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 실내공사 신고내역 관리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1702094" y="2174730"/>
          <a:ext cx="5318177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893"/>
                <a:gridCol w="2143009"/>
                <a:gridCol w="864096"/>
                <a:gridCol w="792088"/>
                <a:gridCol w="828091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수리내역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완료일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TextBox 45"/>
          <p:cNvSpPr txBox="1"/>
          <p:nvPr/>
        </p:nvSpPr>
        <p:spPr>
          <a:xfrm>
            <a:off x="3682445" y="4716911"/>
            <a:ext cx="1267715" cy="224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sp>
        <p:nvSpPr>
          <p:cNvPr id="82" name="TextBox 45"/>
          <p:cNvSpPr txBox="1"/>
          <p:nvPr/>
        </p:nvSpPr>
        <p:spPr>
          <a:xfrm>
            <a:off x="2879812" y="5220967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83" name="TextBox 45"/>
          <p:cNvSpPr txBox="1"/>
          <p:nvPr/>
        </p:nvSpPr>
        <p:spPr>
          <a:xfrm>
            <a:off x="2159732" y="5220967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84" name="TextBox 45"/>
          <p:cNvSpPr txBox="1"/>
          <p:nvPr/>
        </p:nvSpPr>
        <p:spPr>
          <a:xfrm>
            <a:off x="6084168" y="5220967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pSp>
        <p:nvGrpSpPr>
          <p:cNvPr id="85" name="그룹 12"/>
          <p:cNvGrpSpPr/>
          <p:nvPr/>
        </p:nvGrpSpPr>
        <p:grpSpPr>
          <a:xfrm>
            <a:off x="1768292" y="1916832"/>
            <a:ext cx="247424" cy="215444"/>
            <a:chOff x="292829" y="1695755"/>
            <a:chExt cx="247424" cy="215444"/>
          </a:xfrm>
        </p:grpSpPr>
        <p:sp>
          <p:nvSpPr>
            <p:cNvPr id="86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TextBox 14"/>
            <p:cNvSpPr txBox="1"/>
            <p:nvPr/>
          </p:nvSpPr>
          <p:spPr>
            <a:xfrm>
              <a:off x="292829" y="1695755"/>
              <a:ext cx="24742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프로그램소개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프로그램소개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프로그램소개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31173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프로그램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소개글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벤더 사이트 메인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3" name="직사각형 49"/>
          <p:cNvSpPr/>
          <p:nvPr/>
        </p:nvSpPr>
        <p:spPr>
          <a:xfrm>
            <a:off x="575556" y="1850439"/>
            <a:ext cx="5220580" cy="147054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TextBox 45"/>
          <p:cNvSpPr txBox="1"/>
          <p:nvPr/>
        </p:nvSpPr>
        <p:spPr>
          <a:xfrm>
            <a:off x="712152" y="2010036"/>
            <a:ext cx="2246312" cy="2241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프로그램 소개글, 각 사이트 화면 이미지</a:t>
            </a:r>
          </a:p>
        </p:txBody>
      </p:sp>
      <p:sp>
        <p:nvSpPr>
          <p:cNvPr id="45" name="직사각형 49"/>
          <p:cNvSpPr/>
          <p:nvPr/>
        </p:nvSpPr>
        <p:spPr>
          <a:xfrm>
            <a:off x="575556" y="3429000"/>
            <a:ext cx="5220580" cy="147054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5508" y="3752337"/>
            <a:ext cx="2246312" cy="2239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프로그램 소개글, 각 사이트 화면 이미지</a:t>
            </a:r>
          </a:p>
        </p:txBody>
      </p:sp>
      <p:sp>
        <p:nvSpPr>
          <p:cNvPr id="47" name="직사각형 49"/>
          <p:cNvSpPr/>
          <p:nvPr/>
        </p:nvSpPr>
        <p:spPr>
          <a:xfrm>
            <a:off x="575555" y="5018791"/>
            <a:ext cx="5220580" cy="147054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5"/>
          <p:cNvSpPr txBox="1"/>
          <p:nvPr/>
        </p:nvSpPr>
        <p:spPr>
          <a:xfrm>
            <a:off x="741512" y="5185249"/>
            <a:ext cx="2246312" cy="2239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프로그램 소개글, 각 사이트 화면 이미지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15516" y="1914918"/>
            <a:ext cx="240772" cy="215444"/>
            <a:chOff x="292829" y="1695755"/>
            <a:chExt cx="240772" cy="215444"/>
          </a:xfrm>
        </p:grpSpPr>
        <p:sp>
          <p:nvSpPr>
            <p:cNvPr id="16" name="타원 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453164" y="1334889"/>
            <a:ext cx="240772" cy="215444"/>
            <a:chOff x="292829" y="1695755"/>
            <a:chExt cx="240772" cy="215444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79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/>
                <a:gridCol w="1179926"/>
                <a:gridCol w="1183104"/>
                <a:gridCol w="1861593"/>
                <a:gridCol w="501448"/>
                <a:gridCol w="1183104"/>
              </a:tblGrid>
              <a:tr h="382383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공사/수선관리&gt;입주민수선관리&gt;수리수선일정관리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032957"/>
            <a:ext cx="1547664" cy="1874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1786" y="4885712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1786" y="5094797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1786" y="5344153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5037" y="5594085"/>
            <a:ext cx="1512167" cy="27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1431" y="5871084"/>
            <a:ext cx="1512167" cy="270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1856" y="6124506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5033" y="6374438"/>
            <a:ext cx="1512167" cy="27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1501" y="6651437"/>
            <a:ext cx="1512167" cy="27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72008" y="400103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ㄴ수리수선내역조회</a:t>
            </a:r>
          </a:p>
        </p:txBody>
      </p:sp>
      <p:sp>
        <p:nvSpPr>
          <p:cNvPr id="40" name="TextBox 20"/>
          <p:cNvSpPr txBox="1"/>
          <p:nvPr/>
        </p:nvSpPr>
        <p:spPr>
          <a:xfrm>
            <a:off x="71500" y="427361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ㄴ수리수선일정관리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59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일정 캘린더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날짜를 선택하여 수리 일정을 등록하는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253434" y="2495568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/>
                <a:gridCol w="562678"/>
                <a:gridCol w="562678"/>
                <a:gridCol w="562678"/>
                <a:gridCol w="562678"/>
                <a:gridCol w="562678"/>
                <a:gridCol w="562678"/>
              </a:tblGrid>
              <a:tr h="22460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Sun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Mon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Tue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Wed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Thu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Fri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Sat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11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18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25</a:t>
                      </a:r>
                      <a:endParaRPr lang="ko-KR" altLang="en-US" sz="800"/>
                    </a:p>
                  </a:txBody>
                  <a:tcPr/>
                </a:tc>
              </a:tr>
              <a:tr h="607182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96608" y="217624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June 2021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59933" y="3429000"/>
            <a:ext cx="540059" cy="380064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101</a:t>
            </a:r>
            <a:r>
              <a:rPr lang="ko-KR" altLang="en-US" sz="700">
                <a:solidFill>
                  <a:schemeClr val="tx1"/>
                </a:solidFill>
              </a:rPr>
              <a:t>동 </a:t>
            </a:r>
            <a:r>
              <a:rPr lang="en-US" altLang="ko-KR" sz="700">
                <a:solidFill>
                  <a:schemeClr val="tx1"/>
                </a:solidFill>
              </a:rPr>
              <a:t>1004</a:t>
            </a:r>
            <a:r>
              <a:rPr lang="ko-KR" altLang="en-US" sz="700">
                <a:solidFill>
                  <a:schemeClr val="tx1"/>
                </a:solidFill>
              </a:rPr>
              <a:t>호 화장실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255754" y="2237800"/>
            <a:ext cx="226461" cy="215444"/>
            <a:chOff x="292829" y="1695755"/>
            <a:chExt cx="226461" cy="215444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5511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48" name="TextBox 20"/>
          <p:cNvSpPr txBox="1"/>
          <p:nvPr/>
        </p:nvSpPr>
        <p:spPr>
          <a:xfrm>
            <a:off x="71500" y="3753036"/>
            <a:ext cx="1583668" cy="2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ㄴ수리수선신청접수</a:t>
            </a:r>
          </a:p>
        </p:txBody>
      </p:sp>
      <p:sp>
        <p:nvSpPr>
          <p:cNvPr id="49" name="TextBox 20"/>
          <p:cNvSpPr txBox="1"/>
          <p:nvPr/>
        </p:nvSpPr>
        <p:spPr>
          <a:xfrm>
            <a:off x="-180528" y="4479503"/>
            <a:ext cx="1583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 실내공사 신고내역 관리</a:t>
            </a:r>
          </a:p>
        </p:txBody>
      </p:sp>
      <p:grpSp>
        <p:nvGrpSpPr>
          <p:cNvPr id="50" name="그룹 42"/>
          <p:cNvGrpSpPr/>
          <p:nvPr/>
        </p:nvGrpSpPr>
        <p:grpSpPr>
          <a:xfrm>
            <a:off x="3678417" y="3429000"/>
            <a:ext cx="223023" cy="215444"/>
            <a:chOff x="292829" y="1695755"/>
            <a:chExt cx="223023" cy="215444"/>
          </a:xfrm>
        </p:grpSpPr>
        <p:sp>
          <p:nvSpPr>
            <p:cNvPr id="51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TextBox 44"/>
            <p:cNvSpPr txBox="1"/>
            <p:nvPr/>
          </p:nvSpPr>
          <p:spPr>
            <a:xfrm>
              <a:off x="292829" y="1695755"/>
              <a:ext cx="242073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79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/>
                <a:gridCol w="1179926"/>
                <a:gridCol w="1183104"/>
                <a:gridCol w="1861593"/>
                <a:gridCol w="501448"/>
                <a:gridCol w="1183104"/>
              </a:tblGrid>
              <a:tr h="382383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공사/수선관리&gt;입주민수선관리&gt;수리수선일정관리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수리수선일정관리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032957"/>
            <a:ext cx="1547664" cy="1874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1786" y="4885712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1786" y="5094797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1786" y="5344153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5037" y="5594085"/>
            <a:ext cx="1512167" cy="27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1431" y="5871084"/>
            <a:ext cx="1512167" cy="270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1856" y="6124506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5033" y="6374438"/>
            <a:ext cx="1512167" cy="27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1501" y="6651437"/>
            <a:ext cx="1512167" cy="27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72008" y="400103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ㄴ수리수선내역조회</a:t>
            </a:r>
          </a:p>
        </p:txBody>
      </p:sp>
      <p:sp>
        <p:nvSpPr>
          <p:cNvPr id="40" name="TextBox 20"/>
          <p:cNvSpPr txBox="1"/>
          <p:nvPr/>
        </p:nvSpPr>
        <p:spPr>
          <a:xfrm>
            <a:off x="71500" y="427361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ㄴ수리수선일정관리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593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등록 모달창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일정을 등록하는 모달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253434" y="2495568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/>
                <a:gridCol w="562678"/>
                <a:gridCol w="562678"/>
                <a:gridCol w="562678"/>
                <a:gridCol w="562678"/>
                <a:gridCol w="562678"/>
                <a:gridCol w="562678"/>
              </a:tblGrid>
              <a:tr h="22460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Sun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Mon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Tue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Wed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Thu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Fri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Sat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11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18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25</a:t>
                      </a:r>
                      <a:endParaRPr lang="ko-KR" altLang="en-US" sz="800"/>
                    </a:p>
                  </a:txBody>
                  <a:tcPr/>
                </a:tc>
              </a:tr>
              <a:tr h="607182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96608" y="217624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June 2021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59933" y="3429000"/>
            <a:ext cx="540059" cy="380064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101</a:t>
            </a:r>
            <a:r>
              <a:rPr lang="ko-KR" altLang="en-US" sz="700">
                <a:solidFill>
                  <a:schemeClr val="tx1"/>
                </a:solidFill>
              </a:rPr>
              <a:t>동 </a:t>
            </a:r>
            <a:r>
              <a:rPr lang="en-US" altLang="ko-KR" sz="700">
                <a:solidFill>
                  <a:schemeClr val="tx1"/>
                </a:solidFill>
              </a:rPr>
              <a:t>1004</a:t>
            </a:r>
            <a:r>
              <a:rPr lang="ko-KR" altLang="en-US" sz="700">
                <a:solidFill>
                  <a:schemeClr val="tx1"/>
                </a:solidFill>
              </a:rPr>
              <a:t>호 화장실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255754" y="2237800"/>
            <a:ext cx="226461" cy="215444"/>
            <a:chOff x="292829" y="1695755"/>
            <a:chExt cx="226461" cy="215444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5511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48" name="TextBox 20"/>
          <p:cNvSpPr txBox="1"/>
          <p:nvPr/>
        </p:nvSpPr>
        <p:spPr>
          <a:xfrm>
            <a:off x="71500" y="3753036"/>
            <a:ext cx="1583668" cy="2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ㄴ수리수선신청접수</a:t>
            </a:r>
          </a:p>
        </p:txBody>
      </p:sp>
      <p:sp>
        <p:nvSpPr>
          <p:cNvPr id="49" name="TextBox 20"/>
          <p:cNvSpPr txBox="1"/>
          <p:nvPr/>
        </p:nvSpPr>
        <p:spPr>
          <a:xfrm>
            <a:off x="-180528" y="4479503"/>
            <a:ext cx="1583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 실내공사 신고내역 관리</a:t>
            </a:r>
          </a:p>
        </p:txBody>
      </p:sp>
      <p:grpSp>
        <p:nvGrpSpPr>
          <p:cNvPr id="50" name="그룹 42"/>
          <p:cNvGrpSpPr/>
          <p:nvPr/>
        </p:nvGrpSpPr>
        <p:grpSpPr>
          <a:xfrm>
            <a:off x="3678417" y="3429000"/>
            <a:ext cx="223023" cy="215444"/>
            <a:chOff x="292829" y="1695755"/>
            <a:chExt cx="223023" cy="215444"/>
          </a:xfrm>
        </p:grpSpPr>
        <p:sp>
          <p:nvSpPr>
            <p:cNvPr id="51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TextBox 44"/>
            <p:cNvSpPr txBox="1"/>
            <p:nvPr/>
          </p:nvSpPr>
          <p:spPr>
            <a:xfrm>
              <a:off x="292829" y="1695755"/>
              <a:ext cx="242073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66" name="직사각형 63"/>
          <p:cNvSpPr/>
          <p:nvPr/>
        </p:nvSpPr>
        <p:spPr>
          <a:xfrm>
            <a:off x="1979712" y="1947693"/>
            <a:ext cx="4370645" cy="4145602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45535" y="2780928"/>
            <a:ext cx="2978593" cy="206400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8" name="그룹 42"/>
          <p:cNvGrpSpPr/>
          <p:nvPr/>
        </p:nvGrpSpPr>
        <p:grpSpPr>
          <a:xfrm>
            <a:off x="3455876" y="2888940"/>
            <a:ext cx="245539" cy="215444"/>
            <a:chOff x="292829" y="1695755"/>
            <a:chExt cx="245539" cy="215444"/>
          </a:xfrm>
        </p:grpSpPr>
        <p:sp>
          <p:nvSpPr>
            <p:cNvPr id="69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TextBox 44"/>
            <p:cNvSpPr txBox="1"/>
            <p:nvPr/>
          </p:nvSpPr>
          <p:spPr>
            <a:xfrm>
              <a:off x="292829" y="1695755"/>
              <a:ext cx="24553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79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/>
                <a:gridCol w="1179926"/>
                <a:gridCol w="1183104"/>
                <a:gridCol w="1861593"/>
                <a:gridCol w="501448"/>
                <a:gridCol w="1183104"/>
              </a:tblGrid>
              <a:tr h="382383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리모델링신고접수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공사/수선관리&gt;리모델링신고접수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리모델링신고접수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032956"/>
            <a:ext cx="1547664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1786" y="462509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1786" y="4876550"/>
            <a:ext cx="1512167" cy="27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1786" y="5125906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5037" y="5375838"/>
            <a:ext cx="1512167" cy="27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1431" y="5652837"/>
            <a:ext cx="1512167" cy="271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1856" y="5906259"/>
            <a:ext cx="1512167" cy="27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5033" y="6156191"/>
            <a:ext cx="1512167" cy="271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1501" y="6433190"/>
            <a:ext cx="1512167" cy="27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-108520" y="4113076"/>
            <a:ext cx="1150146" cy="26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ㄴ신고접수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59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 신고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접수 승인버튼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 신고 목록을 조회하고 승인하는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20"/>
          <p:cNvSpPr txBox="1"/>
          <p:nvPr/>
        </p:nvSpPr>
        <p:spPr>
          <a:xfrm>
            <a:off x="-180528" y="3715143"/>
            <a:ext cx="1583668" cy="4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 실내공사 신고내역 관리</a:t>
            </a:r>
          </a:p>
        </p:txBody>
      </p:sp>
      <p:sp>
        <p:nvSpPr>
          <p:cNvPr id="46" name="TextBox 20"/>
          <p:cNvSpPr txBox="1"/>
          <p:nvPr/>
        </p:nvSpPr>
        <p:spPr>
          <a:xfrm>
            <a:off x="71500" y="4345067"/>
            <a:ext cx="1583668" cy="272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ㄴ신고내역일정관리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763688" y="2600908"/>
          <a:ext cx="5508612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0245"/>
                <a:gridCol w="540245"/>
                <a:gridCol w="1675730"/>
                <a:gridCol w="675681"/>
                <a:gridCol w="619375"/>
                <a:gridCol w="619375"/>
                <a:gridCol w="837961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사유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승인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5"/>
          <p:cNvSpPr txBox="1"/>
          <p:nvPr/>
        </p:nvSpPr>
        <p:spPr>
          <a:xfrm>
            <a:off x="6671784" y="2844354"/>
            <a:ext cx="420530" cy="22460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승인</a:t>
            </a:r>
          </a:p>
        </p:txBody>
      </p:sp>
      <p:grpSp>
        <p:nvGrpSpPr>
          <p:cNvPr id="51" name="그룹 42"/>
          <p:cNvGrpSpPr/>
          <p:nvPr/>
        </p:nvGrpSpPr>
        <p:grpSpPr>
          <a:xfrm>
            <a:off x="1799692" y="2277452"/>
            <a:ext cx="225323" cy="215444"/>
            <a:chOff x="292829" y="1695755"/>
            <a:chExt cx="225323" cy="215444"/>
          </a:xfrm>
        </p:grpSpPr>
        <p:sp>
          <p:nvSpPr>
            <p:cNvPr id="52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TextBox 44"/>
            <p:cNvSpPr txBox="1"/>
            <p:nvPr/>
          </p:nvSpPr>
          <p:spPr>
            <a:xfrm>
              <a:off x="292829" y="1695755"/>
              <a:ext cx="244372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4" name="그룹 42"/>
          <p:cNvGrpSpPr/>
          <p:nvPr/>
        </p:nvGrpSpPr>
        <p:grpSpPr>
          <a:xfrm>
            <a:off x="7131637" y="2852936"/>
            <a:ext cx="248675" cy="215444"/>
            <a:chOff x="292829" y="1695755"/>
            <a:chExt cx="248675" cy="215444"/>
          </a:xfrm>
        </p:grpSpPr>
        <p:sp>
          <p:nvSpPr>
            <p:cNvPr id="55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TextBox 44"/>
            <p:cNvSpPr txBox="1"/>
            <p:nvPr/>
          </p:nvSpPr>
          <p:spPr>
            <a:xfrm>
              <a:off x="292829" y="1695755"/>
              <a:ext cx="248675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79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/>
                <a:gridCol w="1179926"/>
                <a:gridCol w="1183104"/>
                <a:gridCol w="1861593"/>
                <a:gridCol w="501448"/>
                <a:gridCol w="1183104"/>
              </a:tblGrid>
              <a:tr h="382383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신고내역일정관리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공사/수선관리&gt;신고내역일정관리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신고내역 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032956"/>
            <a:ext cx="1547664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1786" y="4625090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1786" y="4876550"/>
            <a:ext cx="1512167" cy="27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1786" y="5125906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5037" y="5375838"/>
            <a:ext cx="1512167" cy="27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1431" y="5652837"/>
            <a:ext cx="1512167" cy="271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1856" y="5906259"/>
            <a:ext cx="1512167" cy="27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5033" y="6156191"/>
            <a:ext cx="1512167" cy="271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1501" y="6433190"/>
            <a:ext cx="1512167" cy="27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-108520" y="4113076"/>
            <a:ext cx="1150146" cy="26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ㄴ신고접수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59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리모델링 일정 캘린더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리모델링 일정을 등록하고 조회하는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253434" y="2495568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/>
                <a:gridCol w="562678"/>
                <a:gridCol w="562678"/>
                <a:gridCol w="562678"/>
                <a:gridCol w="562678"/>
                <a:gridCol w="562678"/>
                <a:gridCol w="562678"/>
              </a:tblGrid>
              <a:tr h="22460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Sun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Mon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Tue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Wed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Thu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Fri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Sat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11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18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25</a:t>
                      </a:r>
                      <a:endParaRPr lang="ko-KR" altLang="en-US" sz="800"/>
                    </a:p>
                  </a:txBody>
                  <a:tcPr/>
                </a:tc>
              </a:tr>
              <a:tr h="607182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096608" y="217624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June 2021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52120" y="3932484"/>
            <a:ext cx="540059" cy="380064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401</a:t>
            </a:r>
            <a:r>
              <a:rPr lang="ko-KR" altLang="en-US" sz="700">
                <a:solidFill>
                  <a:schemeClr val="tx1"/>
                </a:solidFill>
              </a:rPr>
              <a:t>동 </a:t>
            </a:r>
            <a:r>
              <a:rPr lang="en-US" altLang="ko-KR" sz="700">
                <a:solidFill>
                  <a:schemeClr val="tx1"/>
                </a:solidFill>
              </a:rPr>
              <a:t>1004</a:t>
            </a:r>
            <a:r>
              <a:rPr lang="ko-KR" altLang="en-US" sz="700">
                <a:solidFill>
                  <a:schemeClr val="tx1"/>
                </a:solidFill>
              </a:rPr>
              <a:t>호 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255754" y="2237800"/>
            <a:ext cx="226461" cy="215444"/>
            <a:chOff x="292829" y="1695755"/>
            <a:chExt cx="226461" cy="215444"/>
          </a:xfrm>
        </p:grpSpPr>
        <p:sp>
          <p:nvSpPr>
            <p:cNvPr id="43" name="타원 4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829" y="1695755"/>
              <a:ext cx="245511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45" name="TextBox 20"/>
          <p:cNvSpPr txBox="1"/>
          <p:nvPr/>
        </p:nvSpPr>
        <p:spPr>
          <a:xfrm>
            <a:off x="-180528" y="3715143"/>
            <a:ext cx="1583668" cy="4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 실내공사 신고내역 관리</a:t>
            </a:r>
          </a:p>
        </p:txBody>
      </p:sp>
      <p:sp>
        <p:nvSpPr>
          <p:cNvPr id="46" name="TextBox 20"/>
          <p:cNvSpPr txBox="1"/>
          <p:nvPr/>
        </p:nvSpPr>
        <p:spPr>
          <a:xfrm>
            <a:off x="71500" y="4345067"/>
            <a:ext cx="1583668" cy="272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ㄴ신고내역일정관리</a:t>
            </a:r>
          </a:p>
        </p:txBody>
      </p:sp>
      <p:grpSp>
        <p:nvGrpSpPr>
          <p:cNvPr id="47" name="그룹 42"/>
          <p:cNvGrpSpPr/>
          <p:nvPr/>
        </p:nvGrpSpPr>
        <p:grpSpPr>
          <a:xfrm>
            <a:off x="5400092" y="3969060"/>
            <a:ext cx="244423" cy="215444"/>
            <a:chOff x="292829" y="1695755"/>
            <a:chExt cx="244423" cy="215444"/>
          </a:xfrm>
        </p:grpSpPr>
        <p:sp>
          <p:nvSpPr>
            <p:cNvPr id="48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TextBox 44"/>
            <p:cNvSpPr txBox="1"/>
            <p:nvPr/>
          </p:nvSpPr>
          <p:spPr>
            <a:xfrm>
              <a:off x="292829" y="1695755"/>
              <a:ext cx="244423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5358" cy="1068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104"/>
                <a:gridCol w="1183005"/>
                <a:gridCol w="1183104"/>
                <a:gridCol w="1861593"/>
                <a:gridCol w="501448"/>
                <a:gridCol w="1183104"/>
              </a:tblGrid>
              <a:tr h="382383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신고내역일정관리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2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공사/수선관리&gt;신고내역일정관리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78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신고내역일정관리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032957"/>
            <a:ext cx="1547664" cy="18741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" y="1160748"/>
            <a:ext cx="1555302" cy="56972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408" y="1578325"/>
            <a:ext cx="1512167" cy="26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8722" y="109977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3" y="135641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68007" y="2060848"/>
            <a:ext cx="1512167" cy="27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1" name="TextBox 20"/>
          <p:cNvSpPr txBox="1"/>
          <p:nvPr/>
        </p:nvSpPr>
        <p:spPr>
          <a:xfrm>
            <a:off x="-108520" y="3315633"/>
            <a:ext cx="1332148" cy="27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ㄴ전체공사관리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2" y="1808820"/>
            <a:ext cx="1512167" cy="2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54481" y="2312876"/>
            <a:ext cx="1512167" cy="27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7658" y="2564904"/>
            <a:ext cx="1512167" cy="27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0" y="2820185"/>
            <a:ext cx="1512167" cy="27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0" y="3072213"/>
            <a:ext cx="1512167" cy="27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11786" y="4885712"/>
            <a:ext cx="1512167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11786" y="5094797"/>
            <a:ext cx="1512167" cy="27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11786" y="5344153"/>
            <a:ext cx="1512167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5037" y="5594085"/>
            <a:ext cx="1512167" cy="27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21431" y="5871084"/>
            <a:ext cx="1512167" cy="270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61856" y="6124506"/>
            <a:ext cx="1512167" cy="2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45033" y="6374438"/>
            <a:ext cx="1512167" cy="27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71501" y="6651437"/>
            <a:ext cx="1512167" cy="27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25" name="TextBox 24"/>
          <p:cNvSpPr txBox="1"/>
          <p:nvPr/>
        </p:nvSpPr>
        <p:spPr>
          <a:xfrm>
            <a:off x="-144016" y="3537012"/>
            <a:ext cx="1511660" cy="27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ㄴ입주민수선관리      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72008" y="4001031"/>
            <a:ext cx="1583668" cy="27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ㄴ수리수선내역조회</a:t>
            </a:r>
          </a:p>
        </p:txBody>
      </p:sp>
      <p:sp>
        <p:nvSpPr>
          <p:cNvPr id="40" name="TextBox 20"/>
          <p:cNvSpPr txBox="1"/>
          <p:nvPr/>
        </p:nvSpPr>
        <p:spPr>
          <a:xfrm>
            <a:off x="71500" y="4273612"/>
            <a:ext cx="1583668" cy="27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ㄴ수리수선일정관리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82681" y="2540"/>
          <a:ext cx="20593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등록 모달창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일정을 등록하는 모달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253434" y="2495568"/>
          <a:ext cx="3938746" cy="2985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/>
                <a:gridCol w="562678"/>
                <a:gridCol w="562678"/>
                <a:gridCol w="562678"/>
                <a:gridCol w="562678"/>
                <a:gridCol w="562678"/>
                <a:gridCol w="562678"/>
              </a:tblGrid>
              <a:tr h="22460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Sun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Mon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Tue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Wed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Thu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Fri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Sat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11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18</a:t>
                      </a:r>
                      <a:endParaRPr lang="ko-KR" altLang="en-US" sz="800"/>
                    </a:p>
                  </a:txBody>
                  <a:tcPr/>
                </a:tc>
              </a:tr>
              <a:tr h="538468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25</a:t>
                      </a:r>
                      <a:endParaRPr lang="ko-KR" altLang="en-US" sz="800"/>
                    </a:p>
                  </a:txBody>
                  <a:tcPr/>
                </a:tc>
              </a:tr>
              <a:tr h="607182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96608" y="2176245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June 2021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59933" y="3429000"/>
            <a:ext cx="540059" cy="380064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101</a:t>
            </a:r>
            <a:r>
              <a:rPr lang="ko-KR" altLang="en-US" sz="700">
                <a:solidFill>
                  <a:schemeClr val="tx1"/>
                </a:solidFill>
              </a:rPr>
              <a:t>동 </a:t>
            </a:r>
            <a:r>
              <a:rPr lang="en-US" altLang="ko-KR" sz="700">
                <a:solidFill>
                  <a:schemeClr val="tx1"/>
                </a:solidFill>
              </a:rPr>
              <a:t>1004</a:t>
            </a:r>
            <a:r>
              <a:rPr lang="ko-KR" altLang="en-US" sz="700">
                <a:solidFill>
                  <a:schemeClr val="tx1"/>
                </a:solidFill>
              </a:rPr>
              <a:t>호 화장실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255754" y="2237800"/>
            <a:ext cx="226461" cy="215444"/>
            <a:chOff x="292829" y="1695755"/>
            <a:chExt cx="226461" cy="215444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5511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48" name="TextBox 20"/>
          <p:cNvSpPr txBox="1"/>
          <p:nvPr/>
        </p:nvSpPr>
        <p:spPr>
          <a:xfrm>
            <a:off x="71500" y="3753036"/>
            <a:ext cx="1583668" cy="2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ㄴ수리수선신청접수</a:t>
            </a:r>
          </a:p>
        </p:txBody>
      </p:sp>
      <p:sp>
        <p:nvSpPr>
          <p:cNvPr id="49" name="TextBox 20"/>
          <p:cNvSpPr txBox="1"/>
          <p:nvPr/>
        </p:nvSpPr>
        <p:spPr>
          <a:xfrm>
            <a:off x="-180528" y="4479503"/>
            <a:ext cx="1583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ㄴ입주민 실내공사 신고내역 관리</a:t>
            </a:r>
          </a:p>
        </p:txBody>
      </p:sp>
      <p:grpSp>
        <p:nvGrpSpPr>
          <p:cNvPr id="50" name="그룹 42"/>
          <p:cNvGrpSpPr/>
          <p:nvPr/>
        </p:nvGrpSpPr>
        <p:grpSpPr>
          <a:xfrm>
            <a:off x="3678417" y="3429000"/>
            <a:ext cx="223023" cy="215444"/>
            <a:chOff x="292829" y="1695755"/>
            <a:chExt cx="223023" cy="215444"/>
          </a:xfrm>
        </p:grpSpPr>
        <p:sp>
          <p:nvSpPr>
            <p:cNvPr id="51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TextBox 44"/>
            <p:cNvSpPr txBox="1"/>
            <p:nvPr/>
          </p:nvSpPr>
          <p:spPr>
            <a:xfrm>
              <a:off x="292829" y="1695755"/>
              <a:ext cx="242073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66" name="직사각형 63"/>
          <p:cNvSpPr/>
          <p:nvPr/>
        </p:nvSpPr>
        <p:spPr>
          <a:xfrm>
            <a:off x="1979712" y="1947693"/>
            <a:ext cx="4370645" cy="4145602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45535" y="2780928"/>
            <a:ext cx="2978593" cy="206400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8" name="그룹 42"/>
          <p:cNvGrpSpPr/>
          <p:nvPr/>
        </p:nvGrpSpPr>
        <p:grpSpPr>
          <a:xfrm>
            <a:off x="3455876" y="2888940"/>
            <a:ext cx="245539" cy="215444"/>
            <a:chOff x="292829" y="1695755"/>
            <a:chExt cx="245539" cy="215444"/>
          </a:xfrm>
        </p:grpSpPr>
        <p:sp>
          <p:nvSpPr>
            <p:cNvPr id="69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TextBox 44"/>
            <p:cNvSpPr txBox="1"/>
            <p:nvPr/>
          </p:nvSpPr>
          <p:spPr>
            <a:xfrm>
              <a:off x="292829" y="1695755"/>
              <a:ext cx="24553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계좌관리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회계관리&gt;계좌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계좌관리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5498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13775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66045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-11658" y="110781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0413" y="136787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705029"/>
            <a:ext cx="1512167" cy="264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ㄴ계좌관리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223078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48014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744924"/>
            <a:ext cx="1512167" cy="2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965940"/>
            <a:ext cx="1512167" cy="27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95839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3198605"/>
            <a:ext cx="1512167" cy="270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465004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62480" y="3946460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19581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79303" y="4445748"/>
            <a:ext cx="1512167" cy="267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4722747"/>
            <a:ext cx="1512167" cy="26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497616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22610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503100"/>
            <a:ext cx="1512167" cy="26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082681" y="2540"/>
          <a:ext cx="2059305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계좌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계좌정보 수정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계좌 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계좌를 조회하고 등록, 수정하는 화면. 수정버튼을 누르면 계좌등록 폼에 등록되었던 정보가 들어가 수정할 수 있다.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548986" y="1715785"/>
          <a:ext cx="5471287" cy="15142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722"/>
                <a:gridCol w="376871"/>
                <a:gridCol w="701447"/>
                <a:gridCol w="1122315"/>
                <a:gridCol w="666374"/>
                <a:gridCol w="561158"/>
                <a:gridCol w="1648400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구분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계좌명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계좌번호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은행명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예금주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사용목적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654858" y="4049248"/>
          <a:ext cx="5329411" cy="1251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7357"/>
                <a:gridCol w="1605245"/>
                <a:gridCol w="1123671"/>
                <a:gridCol w="1573138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계좌번호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은행명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예금주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168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사용목적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TextBox 45"/>
          <p:cNvSpPr txBox="1"/>
          <p:nvPr/>
        </p:nvSpPr>
        <p:spPr>
          <a:xfrm>
            <a:off x="1727684" y="3748039"/>
            <a:ext cx="646331" cy="2308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계좌등록</a:t>
            </a:r>
          </a:p>
        </p:txBody>
      </p:sp>
      <p:sp>
        <p:nvSpPr>
          <p:cNvPr id="40" name="TextBox 45"/>
          <p:cNvSpPr txBox="1"/>
          <p:nvPr/>
        </p:nvSpPr>
        <p:spPr>
          <a:xfrm>
            <a:off x="3995936" y="5405840"/>
            <a:ext cx="419854" cy="2308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저장</a:t>
            </a:r>
          </a:p>
        </p:txBody>
      </p:sp>
      <p:sp>
        <p:nvSpPr>
          <p:cNvPr id="41" name="TextBox 45"/>
          <p:cNvSpPr txBox="1"/>
          <p:nvPr/>
        </p:nvSpPr>
        <p:spPr>
          <a:xfrm>
            <a:off x="3635896" y="3320988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sp>
        <p:nvSpPr>
          <p:cNvPr id="42" name="TextBox 45"/>
          <p:cNvSpPr txBox="1"/>
          <p:nvPr/>
        </p:nvSpPr>
        <p:spPr>
          <a:xfrm>
            <a:off x="6552220" y="1367879"/>
            <a:ext cx="416270" cy="22089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수정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483768" y="3789040"/>
            <a:ext cx="227047" cy="215444"/>
            <a:chOff x="292829" y="1695755"/>
            <a:chExt cx="227047" cy="215444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609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46" name="그룹 42"/>
          <p:cNvGrpSpPr/>
          <p:nvPr/>
        </p:nvGrpSpPr>
        <p:grpSpPr>
          <a:xfrm>
            <a:off x="6228184" y="1340768"/>
            <a:ext cx="225956" cy="215444"/>
            <a:chOff x="292829" y="1695755"/>
            <a:chExt cx="225956" cy="215444"/>
          </a:xfrm>
        </p:grpSpPr>
        <p:sp>
          <p:nvSpPr>
            <p:cNvPr id="47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4"/>
            <p:cNvSpPr txBox="1"/>
            <p:nvPr/>
          </p:nvSpPr>
          <p:spPr>
            <a:xfrm>
              <a:off x="292829" y="1695755"/>
              <a:ext cx="24500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49" name="그룹 42"/>
          <p:cNvGrpSpPr/>
          <p:nvPr/>
        </p:nvGrpSpPr>
        <p:grpSpPr>
          <a:xfrm>
            <a:off x="1583668" y="1448780"/>
            <a:ext cx="247610" cy="215444"/>
            <a:chOff x="292829" y="1695755"/>
            <a:chExt cx="247610" cy="215444"/>
          </a:xfrm>
        </p:grpSpPr>
        <p:sp>
          <p:nvSpPr>
            <p:cNvPr id="50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TextBox 44"/>
            <p:cNvSpPr txBox="1"/>
            <p:nvPr/>
          </p:nvSpPr>
          <p:spPr>
            <a:xfrm>
              <a:off x="292829" y="1695755"/>
              <a:ext cx="24761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19511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물품대장관리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물품대장관리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물품대장관리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44070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6"/>
                <a:gridCol w="498456"/>
                <a:gridCol w="1176046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비품관리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비품관리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79455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6"/>
                <a:gridCol w="498456"/>
                <a:gridCol w="1176046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수리이력관리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수리이력관리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수리이력관리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28871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구매이력관리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구매이력관리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구매이력관리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회원관리&gt;회원목록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77922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등록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관리사무소 회원 목록을 조회하고 회원등록으로 이동할 수 있는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16177" y="2008513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회원목록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2555776" y="5004943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07504" y="2342368"/>
          <a:ext cx="6300694" cy="235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0039"/>
                <a:gridCol w="543358"/>
                <a:gridCol w="650811"/>
                <a:gridCol w="545182"/>
                <a:gridCol w="490663"/>
                <a:gridCol w="551996"/>
                <a:gridCol w="674662"/>
                <a:gridCol w="667847"/>
                <a:gridCol w="528144"/>
                <a:gridCol w="643996"/>
                <a:gridCol w="643996"/>
              </a:tblGrid>
              <a:tr h="23508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계약번호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아파트코드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아파트명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세대수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관리소장명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관리소장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계약시작일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계약만료일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TextBox 45"/>
          <p:cNvSpPr txBox="1"/>
          <p:nvPr/>
        </p:nvSpPr>
        <p:spPr>
          <a:xfrm>
            <a:off x="5544108" y="2008513"/>
            <a:ext cx="643332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회원등록</a:t>
            </a:r>
          </a:p>
        </p:txBody>
      </p:sp>
      <p:sp>
        <p:nvSpPr>
          <p:cNvPr id="51" name="TextBox 45"/>
          <p:cNvSpPr txBox="1"/>
          <p:nvPr/>
        </p:nvSpPr>
        <p:spPr>
          <a:xfrm>
            <a:off x="1753143" y="5508999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52" name="TextBox 45"/>
          <p:cNvSpPr txBox="1"/>
          <p:nvPr/>
        </p:nvSpPr>
        <p:spPr>
          <a:xfrm>
            <a:off x="1033063" y="5508999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53" name="TextBox 45"/>
          <p:cNvSpPr txBox="1"/>
          <p:nvPr/>
        </p:nvSpPr>
        <p:spPr>
          <a:xfrm>
            <a:off x="4957499" y="5508999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015024" y="2017221"/>
            <a:ext cx="240772" cy="215444"/>
            <a:chOff x="292829" y="1695755"/>
            <a:chExt cx="240772" cy="215444"/>
          </a:xfrm>
        </p:grpSpPr>
        <p:sp>
          <p:nvSpPr>
            <p:cNvPr id="17" name="타원 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67825" y="1933347"/>
            <a:ext cx="240772" cy="215444"/>
            <a:chOff x="292829" y="1695755"/>
            <a:chExt cx="240772" cy="215444"/>
          </a:xfrm>
        </p:grpSpPr>
        <p:sp>
          <p:nvSpPr>
            <p:cNvPr id="20" name="타원 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31996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6"/>
                <a:gridCol w="498456"/>
                <a:gridCol w="1176046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자산관리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429000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3621774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ㄴ물품대장관리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117718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-507" y="3369746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-62480" y="488143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0" y="5137494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328809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82231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832163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10916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6004" y="3890751"/>
            <a:ext cx="1187624" cy="2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ㄴ비품관리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149080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ㄴ수리이력관리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508" y="4418057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ㄴ구매이력관리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-1015" y="4653136"/>
            <a:ext cx="1620687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ㄴ커뮤니티시설관리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용역업체관리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계약관리&gt;용역업체관리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용역업체관리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913254"/>
            <a:ext cx="1501780" cy="595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13775"/>
            <a:ext cx="1502524" cy="52685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660458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-11658" y="110781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0413" y="136787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0" y="4208125"/>
            <a:ext cx="1512167" cy="26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ㄴ용역업체관리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2230786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480142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744924"/>
            <a:ext cx="1512167" cy="2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965940"/>
            <a:ext cx="1512167" cy="27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95839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3198605"/>
            <a:ext cx="1512167" cy="270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-507" y="3465004"/>
            <a:ext cx="1512167" cy="2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0" y="3694733"/>
            <a:ext cx="1512167" cy="265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0" y="3944089"/>
            <a:ext cx="1512167" cy="264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-79303" y="4445748"/>
            <a:ext cx="1512167" cy="267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4722747"/>
            <a:ext cx="1512167" cy="26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4976169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226101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503100"/>
            <a:ext cx="1512167" cy="26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082681" y="2540"/>
          <a:ext cx="20593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7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용역업체 목록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용영업체 목록을 조회하는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559983" y="2328484"/>
          <a:ext cx="5508612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0245"/>
                <a:gridCol w="540245"/>
                <a:gridCol w="995423"/>
                <a:gridCol w="720080"/>
                <a:gridCol w="936104"/>
                <a:gridCol w="938554"/>
                <a:gridCol w="837961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용역구분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용역업체명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용역인력수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계약금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계약상태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계약중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만료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8" name="그룹 42"/>
          <p:cNvGrpSpPr/>
          <p:nvPr/>
        </p:nvGrpSpPr>
        <p:grpSpPr>
          <a:xfrm>
            <a:off x="1626161" y="2024844"/>
            <a:ext cx="246454" cy="215444"/>
            <a:chOff x="292829" y="1695755"/>
            <a:chExt cx="246454" cy="215444"/>
          </a:xfrm>
        </p:grpSpPr>
        <p:sp>
          <p:nvSpPr>
            <p:cNvPr id="39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2829" y="1695755"/>
              <a:ext cx="246454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41" name="직사각형 32"/>
          <p:cNvSpPr/>
          <p:nvPr/>
        </p:nvSpPr>
        <p:spPr>
          <a:xfrm>
            <a:off x="7344308" y="5455139"/>
            <a:ext cx="936104" cy="73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/>
              <a:t>등록</a:t>
            </a:r>
            <a:r>
              <a:rPr lang="en-US" altLang="ko-KR" sz="140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39142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공통검침정보관리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검침정보관리&gt;공통검침정보관리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공통검침정보관리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897052"/>
            <a:ext cx="1501780" cy="1260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88540" y="4149080"/>
            <a:ext cx="1404156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19319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446618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696550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973549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80528" y="4941168"/>
            <a:ext cx="1332148" cy="267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ㄴ검침정보조회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9535" y="4384159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ㄴ공통검침정보관리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4653136"/>
            <a:ext cx="1764196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ㄴ세대별검침정보관리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32219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세대별검침정보관리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검침정보관리&gt;세대별검침정보관리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세대별검침정보관리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897052"/>
            <a:ext cx="1501780" cy="1260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88540" y="4149080"/>
            <a:ext cx="1404156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19319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446618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696550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973549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80528" y="4941168"/>
            <a:ext cx="1332148" cy="267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ㄴ검침정보조회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9535" y="4384159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ㄴ공통검침정보관리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4653136"/>
            <a:ext cx="1764196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ㄴ세대별검침정보관리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0713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검침정보조회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897052"/>
            <a:ext cx="1501780" cy="1260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3655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88540" y="4149080"/>
            <a:ext cx="1404156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-52835" y="519319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446618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696550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5973549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80528" y="4941168"/>
            <a:ext cx="1332148" cy="267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ㄴ검침정보조회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9535" y="4384159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ㄴ공통검침정보관리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4653136"/>
            <a:ext cx="1764196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ㄴ세대별검침정보관리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34767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관리비전체통계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관리비조회&gt;관리비전체통계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관리비전체통계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46227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796159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07315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20" y="5085184"/>
            <a:ext cx="972108" cy="2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80528" y="4633503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ㄴ관리비전체통계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144522" y="4869160"/>
            <a:ext cx="1764194" cy="2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ㄴ세대별관리비조회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5317916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95125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세대별관리비조회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관리비조회&gt;세대별관리비조회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세대별관리비조회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46227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796159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07315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20" y="5085184"/>
            <a:ext cx="972108" cy="2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80528" y="4633503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ㄴ관리비전체통계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144522" y="4869160"/>
            <a:ext cx="1764194" cy="2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ㄴ세대별관리비조회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5317916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82043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부과기초작업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부과관리&gt;부과기초작업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부과기초작업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46227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796159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07315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252536" y="4813523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ㄴ부과기초작업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360548" y="5049180"/>
            <a:ext cx="1764194" cy="2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ㄴ부과금액조회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5317916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08109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부과금액조회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부과관리&gt;부과금액조회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부과금액조회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546227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5796159"/>
            <a:ext cx="1512167" cy="27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07315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252536" y="4813523"/>
            <a:ext cx="1657199" cy="27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ㄴ부과기초작업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360548" y="5049180"/>
            <a:ext cx="1764194" cy="2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ㄴ부과금액조회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5317916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62947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6"/>
                <a:gridCol w="498456"/>
                <a:gridCol w="1176046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수납관리&gt;수납설정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수납설정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8362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834259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6084191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361190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" y="5029547"/>
            <a:ext cx="1224646" cy="26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ㄴ수납설정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80085" y="5265204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4797152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sp>
        <p:nvSpPr>
          <p:cNvPr id="43" name="TextBox 19"/>
          <p:cNvSpPr txBox="1"/>
          <p:nvPr/>
        </p:nvSpPr>
        <p:spPr>
          <a:xfrm>
            <a:off x="-108520" y="5533412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ㄴ수납처리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16050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회원관리&gt;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회원등록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회원상세조회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06617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회원등록 양식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상세조회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나타나는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회원정보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나타나는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회원정보를 등록하거나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상세조회하는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16177" y="2008513"/>
            <a:ext cx="14755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smtClean="0"/>
              <a:t>회원등록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회원조회</a:t>
            </a:r>
            <a:endParaRPr lang="ko-KR" altLang="en-US" sz="11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215515" y="2342368"/>
          <a:ext cx="5976662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/>
                <a:gridCol w="1800200"/>
                <a:gridCol w="1260140"/>
                <a:gridCol w="1764194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계약번호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아파트코드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아파트명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세대수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관리소장명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관리소장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계약시작일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계약만료일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TextBox 45"/>
          <p:cNvSpPr txBox="1"/>
          <p:nvPr/>
        </p:nvSpPr>
        <p:spPr>
          <a:xfrm>
            <a:off x="2641888" y="4437112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등록</a:t>
            </a:r>
          </a:p>
        </p:txBody>
      </p:sp>
      <p:sp>
        <p:nvSpPr>
          <p:cNvPr id="54" name="TextBox 45"/>
          <p:cNvSpPr txBox="1"/>
          <p:nvPr/>
        </p:nvSpPr>
        <p:spPr>
          <a:xfrm>
            <a:off x="3181948" y="4437112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2641888" y="475302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수</a:t>
            </a:r>
            <a:r>
              <a:rPr lang="ko-KR" altLang="en-US" sz="900" dirty="0"/>
              <a:t>정</a:t>
            </a:r>
          </a:p>
        </p:txBody>
      </p:sp>
      <p:sp>
        <p:nvSpPr>
          <p:cNvPr id="14" name="TextBox 45"/>
          <p:cNvSpPr txBox="1"/>
          <p:nvPr/>
        </p:nvSpPr>
        <p:spPr>
          <a:xfrm>
            <a:off x="3181948" y="4761148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652816" y="2014483"/>
            <a:ext cx="240772" cy="215444"/>
            <a:chOff x="292829" y="1695755"/>
            <a:chExt cx="240772" cy="215444"/>
          </a:xfrm>
        </p:grpSpPr>
        <p:sp>
          <p:nvSpPr>
            <p:cNvPr id="16" name="타원 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15004" y="4371611"/>
            <a:ext cx="240772" cy="215444"/>
            <a:chOff x="292829" y="1695755"/>
            <a:chExt cx="240772" cy="215444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332773" y="4725724"/>
            <a:ext cx="240772" cy="215444"/>
            <a:chOff x="292829" y="1695755"/>
            <a:chExt cx="240772" cy="215444"/>
          </a:xfrm>
        </p:grpSpPr>
        <p:sp>
          <p:nvSpPr>
            <p:cNvPr id="22" name="타원 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87914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수납관리&gt;수납조회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8362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834259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6084191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361190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" y="5029547"/>
            <a:ext cx="1224646" cy="26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ㄴ수납설정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80085" y="5265204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4797152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sp>
        <p:nvSpPr>
          <p:cNvPr id="43" name="TextBox 19"/>
          <p:cNvSpPr txBox="1"/>
          <p:nvPr/>
        </p:nvSpPr>
        <p:spPr>
          <a:xfrm>
            <a:off x="-108520" y="5533412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ㄴ수납처리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50777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6"/>
                <a:gridCol w="498456"/>
                <a:gridCol w="1176046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수납관리&gt;수납처리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수납처리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077072"/>
            <a:ext cx="1501780" cy="18362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180528" y="436510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ㄴ관리비조회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-12410" y="5834259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-29233" y="6084191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-2765" y="6361190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567195"/>
            <a:ext cx="972108" cy="2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ㄴ부과관리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" y="5029547"/>
            <a:ext cx="1224646" cy="26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ㄴ수납설정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80085" y="5265204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108520" y="4797152"/>
            <a:ext cx="972108" cy="271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ㄴ수납관리 </a:t>
            </a:r>
          </a:p>
        </p:txBody>
      </p:sp>
      <p:sp>
        <p:nvSpPr>
          <p:cNvPr id="43" name="TextBox 19"/>
          <p:cNvSpPr txBox="1"/>
          <p:nvPr/>
        </p:nvSpPr>
        <p:spPr>
          <a:xfrm>
            <a:off x="-108520" y="5533412"/>
            <a:ext cx="1303713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ㄴ수납처리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69026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인사기본정보등록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인사관리&gt;인사기본정보등록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인사기본정보등록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476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7802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26468" y="605729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885094"/>
            <a:ext cx="1692187" cy="266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ㄴ인사기본정보등록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8520" y="557432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5353392"/>
            <a:ext cx="1080120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ㄴ직원조회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36512" y="5121188"/>
            <a:ext cx="1403648" cy="2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ㄴ입/퇴사자조회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십자형 1"/>
          <p:cNvSpPr/>
          <p:nvPr/>
        </p:nvSpPr>
        <p:spPr>
          <a:xfrm>
            <a:off x="2447764" y="2754556"/>
            <a:ext cx="2808312" cy="2130538"/>
          </a:xfrm>
          <a:prstGeom prst="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66923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6"/>
                <a:gridCol w="498456"/>
                <a:gridCol w="1176046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입/퇴사자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인사관리&gt;입/퇴사자 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입/퇴사자 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476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7802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26468" y="605729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885094"/>
            <a:ext cx="1692187" cy="266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ㄴ인사기본정보등록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8520" y="557432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5353392"/>
            <a:ext cx="1080120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ㄴ직원조회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36512" y="5121188"/>
            <a:ext cx="1403648" cy="2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ㄴ입/퇴사자조회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00498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인사관리&gt;직원조회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476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7802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26468" y="605729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08519" y="4885094"/>
            <a:ext cx="1692187" cy="266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ㄴ인사기본정보등록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8520" y="557432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72516" y="5353392"/>
            <a:ext cx="1080120" cy="27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ㄴ직원조회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-36512" y="5121188"/>
            <a:ext cx="1403648" cy="2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ㄴ입/퇴사자조회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57810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6"/>
                <a:gridCol w="498456"/>
                <a:gridCol w="1176046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근태현황조회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근태관리&gt;근태현황조회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근태현황조회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476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7802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26468" y="605729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36512" y="5121188"/>
            <a:ext cx="1403648" cy="26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ㄴ근태현황조회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8520" y="4869160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36512" y="5353392"/>
            <a:ext cx="1404156" cy="264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ㄴ휴가일수계산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108012" y="5570039"/>
            <a:ext cx="1403648" cy="27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ㄴ현장직원근무표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23211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휴가일수계산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근태관리&gt;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휴가일수계산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휴가일수계산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476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7802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26468" y="605729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36512" y="5121188"/>
            <a:ext cx="1403648" cy="26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ㄴ근태현황조회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8520" y="4869160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36512" y="5353392"/>
            <a:ext cx="1404156" cy="264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ㄴ휴가일수계산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108012" y="5570039"/>
            <a:ext cx="1403648" cy="27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ㄴ현장직원근무표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67122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현장직원근무표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인사/근태관리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근태관리&gt;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현장직원근무표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현장직원근무표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365104"/>
            <a:ext cx="1501780" cy="1476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324544" y="4617132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ㄴ인사관리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57802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26468" y="6057292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36512" y="5121188"/>
            <a:ext cx="1403648" cy="26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ㄴ근태현황조회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-108520" y="4869160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ㄴ근태관리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-36512" y="5353392"/>
            <a:ext cx="1404156" cy="264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ㄴ휴가일수계산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108012" y="5570039"/>
            <a:ext cx="1403648" cy="27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ㄴ현장직원근무표 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36591"/>
              </p:ext>
            </p:extLst>
          </p:nvPr>
        </p:nvGraphicFramePr>
        <p:xfrm>
          <a:off x="0" y="14144"/>
          <a:ext cx="7056276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046"/>
                <a:gridCol w="1176046"/>
                <a:gridCol w="1176046"/>
                <a:gridCol w="1853636"/>
                <a:gridCol w="498456"/>
                <a:gridCol w="1176046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급여기본정보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급여/정산관리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급여관리&gt;급여기본정보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급여기본정보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617132"/>
            <a:ext cx="1501780" cy="11521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16532" y="549721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ㄴ정산관리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5733256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72008" y="5049180"/>
            <a:ext cx="1403648" cy="26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ㄴ급여기본정보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79715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72008" y="5281384"/>
            <a:ext cx="1404156" cy="271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ㄴ급여지급대장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35491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급여지급대장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급여/정산관리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급여관리&gt;급여지급대장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급여지급대장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617132"/>
            <a:ext cx="1501780" cy="11521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16532" y="5497214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ㄴ정산관리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5733256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72008" y="5049180"/>
            <a:ext cx="1403648" cy="26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ㄴ급여기본정보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79715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ㄴ급여관리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72008" y="5281384"/>
            <a:ext cx="1404156" cy="271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ㄴ급여지급대장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35992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목록 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목록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82660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문의하기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 및 프로그램 이용관련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조회하고 문의하기로 이동할 수 있는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216177" y="2008513"/>
            <a:ext cx="1141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smtClean="0"/>
              <a:t>문의 및 답변</a:t>
            </a:r>
            <a:endParaRPr lang="ko-KR" altLang="en-US" sz="1100" dirty="0"/>
          </a:p>
        </p:txBody>
      </p:sp>
      <p:sp>
        <p:nvSpPr>
          <p:cNvPr id="14" name="TextBox 45"/>
          <p:cNvSpPr txBox="1"/>
          <p:nvPr/>
        </p:nvSpPr>
        <p:spPr>
          <a:xfrm>
            <a:off x="2555776" y="5004943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&lt; 1, 2, 3, 4, 5, 6, 7 &gt;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61425"/>
              </p:ext>
            </p:extLst>
          </p:nvPr>
        </p:nvGraphicFramePr>
        <p:xfrm>
          <a:off x="107504" y="2342368"/>
          <a:ext cx="6192688" cy="22818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072"/>
                <a:gridCol w="3096344"/>
                <a:gridCol w="864096"/>
                <a:gridCol w="756084"/>
                <a:gridCol w="828092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45"/>
          <p:cNvSpPr txBox="1"/>
          <p:nvPr/>
        </p:nvSpPr>
        <p:spPr>
          <a:xfrm>
            <a:off x="5544108" y="2008513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문의하</a:t>
            </a:r>
            <a:r>
              <a:rPr lang="ko-KR" altLang="en-US" sz="900" dirty="0"/>
              <a:t>기</a:t>
            </a:r>
          </a:p>
        </p:txBody>
      </p:sp>
      <p:sp>
        <p:nvSpPr>
          <p:cNvPr id="17" name="TextBox 45"/>
          <p:cNvSpPr txBox="1"/>
          <p:nvPr/>
        </p:nvSpPr>
        <p:spPr>
          <a:xfrm>
            <a:off x="1753143" y="5508999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18" name="TextBox 45"/>
          <p:cNvSpPr txBox="1"/>
          <p:nvPr/>
        </p:nvSpPr>
        <p:spPr>
          <a:xfrm>
            <a:off x="1033063" y="5508999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19" name="TextBox 45"/>
          <p:cNvSpPr txBox="1"/>
          <p:nvPr/>
        </p:nvSpPr>
        <p:spPr>
          <a:xfrm>
            <a:off x="4957499" y="5508999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230447" y="2035748"/>
            <a:ext cx="240772" cy="215444"/>
            <a:chOff x="292829" y="1695755"/>
            <a:chExt cx="240772" cy="215444"/>
          </a:xfrm>
        </p:grpSpPr>
        <p:sp>
          <p:nvSpPr>
            <p:cNvPr id="21" name="타원 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257766" y="2006283"/>
            <a:ext cx="240772" cy="215444"/>
            <a:chOff x="292829" y="1695755"/>
            <a:chExt cx="240772" cy="215444"/>
          </a:xfrm>
        </p:grpSpPr>
        <p:sp>
          <p:nvSpPr>
            <p:cNvPr id="24" name="타원 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2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62316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퇴직정산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급여/정산관리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정산관리&gt;퇴직정산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퇴직정산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617132"/>
            <a:ext cx="1501780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252028" y="5013176"/>
            <a:ext cx="1187624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ㄴ정산관리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548122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35496" y="5229200"/>
            <a:ext cx="1403648" cy="26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ㄴ퇴직정산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0" y="4797152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ㄴ급여관리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0024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일반게시판관리&gt;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44524" y="5481228"/>
            <a:ext cx="1403648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ㄴ아파트소식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43508" y="5265204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-144016" y="5679314"/>
            <a:ext cx="1403648" cy="27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ㄴ자유게시판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8" y="5930014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92716"/>
              </p:ext>
            </p:extLst>
          </p:nvPr>
        </p:nvGraphicFramePr>
        <p:xfrm>
          <a:off x="1548986" y="1995212"/>
          <a:ext cx="5418733" cy="15142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9497"/>
                <a:gridCol w="534194"/>
                <a:gridCol w="1749303"/>
                <a:gridCol w="835780"/>
                <a:gridCol w="944548"/>
                <a:gridCol w="795411"/>
              </a:tblGrid>
              <a:tr h="23508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0066"/>
              </p:ext>
            </p:extLst>
          </p:nvPr>
        </p:nvGraphicFramePr>
        <p:xfrm>
          <a:off x="1654858" y="4469868"/>
          <a:ext cx="5329411" cy="1251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7357"/>
                <a:gridCol w="4302054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TextBox 45"/>
          <p:cNvSpPr txBox="1"/>
          <p:nvPr/>
        </p:nvSpPr>
        <p:spPr>
          <a:xfrm>
            <a:off x="1727684" y="4168659"/>
            <a:ext cx="646331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공</a:t>
            </a:r>
            <a:r>
              <a:rPr lang="ko-KR" altLang="en-US" sz="900" dirty="0"/>
              <a:t>지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43" name="TextBox 45"/>
          <p:cNvSpPr txBox="1"/>
          <p:nvPr/>
        </p:nvSpPr>
        <p:spPr>
          <a:xfrm>
            <a:off x="3995936" y="582646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저</a:t>
            </a:r>
            <a:r>
              <a:rPr lang="ko-KR" altLang="en-US" sz="900" dirty="0"/>
              <a:t>장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3635896" y="3600415"/>
            <a:ext cx="1267715" cy="224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&lt; 1, 2, 3, 4, 5, 6, 7 &gt;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6552220" y="1696611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49" name="TextBox 45"/>
          <p:cNvSpPr txBox="1"/>
          <p:nvPr/>
        </p:nvSpPr>
        <p:spPr>
          <a:xfrm>
            <a:off x="2879812" y="1196752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50" name="TextBox 45"/>
          <p:cNvSpPr txBox="1"/>
          <p:nvPr/>
        </p:nvSpPr>
        <p:spPr>
          <a:xfrm>
            <a:off x="2159732" y="1196752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51" name="TextBox 45"/>
          <p:cNvSpPr txBox="1"/>
          <p:nvPr/>
        </p:nvSpPr>
        <p:spPr>
          <a:xfrm>
            <a:off x="6084168" y="1196752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62764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일반게시판관리&gt;아파트소식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44524" y="5481228"/>
            <a:ext cx="1403648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ㄴ아파트소식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43508" y="5265204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-144016" y="5679314"/>
            <a:ext cx="1403648" cy="27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ㄴ자유게시판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8" y="5930014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96337" y="1809009"/>
            <a:ext cx="240772" cy="215444"/>
            <a:chOff x="292829" y="1695755"/>
            <a:chExt cx="240772" cy="215444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31459" y="2029375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31459" y="2029375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996337" y="2024453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92145" y="2010325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361807" y="2018793"/>
            <a:ext cx="9303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989401" y="20528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313599" y="204861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68194" y="207185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2021-01-22</a:t>
            </a:r>
            <a:endParaRPr lang="ko-KR" altLang="en-US" sz="900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10644"/>
              </p:ext>
            </p:extLst>
          </p:nvPr>
        </p:nvGraphicFramePr>
        <p:xfrm>
          <a:off x="1989401" y="2691929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/>
                <a:gridCol w="599179"/>
                <a:gridCol w="599179"/>
                <a:gridCol w="599179"/>
                <a:gridCol w="599179"/>
                <a:gridCol w="599179"/>
                <a:gridCol w="5991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121291" y="242082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June 2016</a:t>
            </a:r>
            <a:endParaRPr lang="en-US" altLang="ko-KR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3776315" y="3661365"/>
            <a:ext cx="599701" cy="28803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독서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384636" y="1808820"/>
            <a:ext cx="240772" cy="215444"/>
            <a:chOff x="292829" y="1695755"/>
            <a:chExt cx="240772" cy="215444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991719" y="2434161"/>
            <a:ext cx="240772" cy="21544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92141" y="4849497"/>
            <a:ext cx="599701" cy="28803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주차장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</a:t>
            </a:r>
            <a:r>
              <a:rPr lang="ko-KR" altLang="en-US" sz="900" dirty="0">
                <a:solidFill>
                  <a:schemeClr val="tx1"/>
                </a:solidFill>
              </a:rPr>
              <a:t>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20480"/>
              </p:ext>
            </p:extLst>
          </p:nvPr>
        </p:nvGraphicFramePr>
        <p:xfrm>
          <a:off x="0" y="14144"/>
          <a:ext cx="7128283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47"/>
                <a:gridCol w="1188047"/>
                <a:gridCol w="1188047"/>
                <a:gridCol w="1872552"/>
                <a:gridCol w="503543"/>
                <a:gridCol w="1188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일반게시판관리&gt;아파트소식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44524" y="5481228"/>
            <a:ext cx="1403648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ㄴ아파트소식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43508" y="5265204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-144016" y="5679314"/>
            <a:ext cx="1403648" cy="27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ㄴ자유게시판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8" y="5930014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90852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96337" y="1809009"/>
            <a:ext cx="240772" cy="215444"/>
            <a:chOff x="292829" y="1695755"/>
            <a:chExt cx="240772" cy="215444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31459" y="2029375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31459" y="2029375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996337" y="2024453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92145" y="2010325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361807" y="2018793"/>
            <a:ext cx="9303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989401" y="20528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313599" y="204861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68194" y="207185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2021-01-22</a:t>
            </a:r>
            <a:endParaRPr lang="ko-KR" altLang="en-US" sz="900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06827"/>
              </p:ext>
            </p:extLst>
          </p:nvPr>
        </p:nvGraphicFramePr>
        <p:xfrm>
          <a:off x="1989401" y="2691929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/>
                <a:gridCol w="599179"/>
                <a:gridCol w="599179"/>
                <a:gridCol w="599179"/>
                <a:gridCol w="599179"/>
                <a:gridCol w="599179"/>
                <a:gridCol w="5991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121291" y="242082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June 2016</a:t>
            </a:r>
            <a:endParaRPr lang="en-US" altLang="ko-KR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2384636" y="1808820"/>
            <a:ext cx="240772" cy="215444"/>
            <a:chOff x="292829" y="1695755"/>
            <a:chExt cx="240772" cy="215444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991719" y="2434161"/>
            <a:ext cx="240772" cy="215444"/>
            <a:chOff x="292829" y="1695755"/>
            <a:chExt cx="240772" cy="215444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1929547" y="2000436"/>
            <a:ext cx="4370645" cy="4145602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288" y="2979971"/>
            <a:ext cx="2978593" cy="206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86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78319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일반게시판관리&gt;자유게시판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18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144524" y="5481228"/>
            <a:ext cx="1403648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ㄴ아파트소식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43508" y="5265204"/>
            <a:ext cx="971597" cy="27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ㄴ공지사항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-144016" y="5679314"/>
            <a:ext cx="1403648" cy="27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ㄴ자유게시판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8" y="5930014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6146038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43" y="2592723"/>
            <a:ext cx="6161357" cy="350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5"/>
          <p:cNvSpPr txBox="1"/>
          <p:nvPr/>
        </p:nvSpPr>
        <p:spPr>
          <a:xfrm>
            <a:off x="6984268" y="2836464"/>
            <a:ext cx="389850" cy="2154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</a:p>
        </p:txBody>
      </p:sp>
      <p:sp>
        <p:nvSpPr>
          <p:cNvPr id="41" name="TextBox 45"/>
          <p:cNvSpPr txBox="1"/>
          <p:nvPr/>
        </p:nvSpPr>
        <p:spPr>
          <a:xfrm>
            <a:off x="6984268" y="3069540"/>
            <a:ext cx="389850" cy="2154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</a:p>
        </p:txBody>
      </p:sp>
      <p:sp>
        <p:nvSpPr>
          <p:cNvPr id="42" name="TextBox 45"/>
          <p:cNvSpPr txBox="1"/>
          <p:nvPr/>
        </p:nvSpPr>
        <p:spPr>
          <a:xfrm>
            <a:off x="6984268" y="3285564"/>
            <a:ext cx="389850" cy="2154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</a:p>
        </p:txBody>
      </p:sp>
      <p:sp>
        <p:nvSpPr>
          <p:cNvPr id="43" name="TextBox 45"/>
          <p:cNvSpPr txBox="1"/>
          <p:nvPr/>
        </p:nvSpPr>
        <p:spPr>
          <a:xfrm>
            <a:off x="6984268" y="3501588"/>
            <a:ext cx="389850" cy="2154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6984268" y="3717612"/>
            <a:ext cx="389850" cy="2154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6984268" y="3933636"/>
            <a:ext cx="389850" cy="2154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</a:p>
        </p:txBody>
      </p:sp>
      <p:sp>
        <p:nvSpPr>
          <p:cNvPr id="49" name="TextBox 45"/>
          <p:cNvSpPr txBox="1"/>
          <p:nvPr/>
        </p:nvSpPr>
        <p:spPr>
          <a:xfrm>
            <a:off x="6984268" y="4149660"/>
            <a:ext cx="389850" cy="2154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</a:p>
        </p:txBody>
      </p:sp>
      <p:sp>
        <p:nvSpPr>
          <p:cNvPr id="50" name="TextBox 45"/>
          <p:cNvSpPr txBox="1"/>
          <p:nvPr/>
        </p:nvSpPr>
        <p:spPr>
          <a:xfrm>
            <a:off x="6984268" y="4365684"/>
            <a:ext cx="389850" cy="2154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72077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문의게시판목록조회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 목록조회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920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45" name="TextBox 19"/>
          <p:cNvSpPr txBox="1"/>
          <p:nvPr/>
        </p:nvSpPr>
        <p:spPr>
          <a:xfrm>
            <a:off x="143508" y="5445224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5713990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82" y="1764329"/>
            <a:ext cx="55149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53962"/>
              </p:ext>
            </p:extLst>
          </p:nvPr>
        </p:nvGraphicFramePr>
        <p:xfrm>
          <a:off x="0" y="14144"/>
          <a:ext cx="7092282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047"/>
                <a:gridCol w="1182047"/>
                <a:gridCol w="1182047"/>
                <a:gridCol w="1863094"/>
                <a:gridCol w="501000"/>
                <a:gridCol w="1182047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문의게시판답변등록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민원관리&gt;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문의게시판 답변등록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797152"/>
            <a:ext cx="1501780" cy="920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016732"/>
            <a:ext cx="1502524" cy="58412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37677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996375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512167" cy="2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013176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880828"/>
            <a:ext cx="1512167" cy="2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132856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397638"/>
            <a:ext cx="1512167" cy="2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618654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628800"/>
            <a:ext cx="1512167" cy="27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851319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04964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356992"/>
            <a:ext cx="1512167" cy="272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612211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881023"/>
            <a:ext cx="1512167" cy="27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113076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345303"/>
            <a:ext cx="1512167" cy="2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581128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813018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45" name="TextBox 19"/>
          <p:cNvSpPr txBox="1"/>
          <p:nvPr/>
        </p:nvSpPr>
        <p:spPr>
          <a:xfrm>
            <a:off x="143508" y="5445224"/>
            <a:ext cx="1403648" cy="27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ㄴ문의게시판관리 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245938"/>
            <a:ext cx="1044116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8" y="5713990"/>
            <a:ext cx="1656184" cy="45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71842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127982"/>
            <a:ext cx="5364596" cy="280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5"/>
          <p:cNvSpPr txBox="1"/>
          <p:nvPr/>
        </p:nvSpPr>
        <p:spPr>
          <a:xfrm>
            <a:off x="2303748" y="1360274"/>
            <a:ext cx="936104" cy="21544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택배 수령 문의</a:t>
            </a:r>
            <a:endParaRPr lang="ko-KR" altLang="en-US" sz="800" dirty="0"/>
          </a:p>
        </p:txBody>
      </p:sp>
      <p:sp>
        <p:nvSpPr>
          <p:cNvPr id="38" name="TextBox 45"/>
          <p:cNvSpPr txBox="1"/>
          <p:nvPr/>
        </p:nvSpPr>
        <p:spPr>
          <a:xfrm>
            <a:off x="2303748" y="1809400"/>
            <a:ext cx="936104" cy="21544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800" dirty="0" smtClean="0"/>
              <a:t>HC4051042</a:t>
            </a:r>
            <a:endParaRPr lang="ko-KR" altLang="en-US" sz="800" dirty="0"/>
          </a:p>
        </p:txBody>
      </p:sp>
      <p:sp>
        <p:nvSpPr>
          <p:cNvPr id="39" name="TextBox 45"/>
          <p:cNvSpPr txBox="1"/>
          <p:nvPr/>
        </p:nvSpPr>
        <p:spPr>
          <a:xfrm>
            <a:off x="2303748" y="2241447"/>
            <a:ext cx="2520280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800" dirty="0" smtClean="0"/>
              <a:t>경비실에 택배 맡겨달라고 했는데 </a:t>
            </a:r>
            <a:r>
              <a:rPr lang="en-US" altLang="ko-KR" sz="800" dirty="0" smtClean="0"/>
              <a:t>405</a:t>
            </a:r>
            <a:r>
              <a:rPr lang="ko-KR" altLang="en-US" sz="800" dirty="0" smtClean="0"/>
              <a:t>동 </a:t>
            </a:r>
            <a:r>
              <a:rPr lang="en-US" altLang="ko-KR" sz="800" dirty="0" smtClean="0"/>
              <a:t>1043</a:t>
            </a:r>
            <a:r>
              <a:rPr lang="ko-KR" altLang="en-US" sz="800" dirty="0" smtClean="0"/>
              <a:t>호로 가져다 주실 수 있나요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12052"/>
              </p:ext>
            </p:extLst>
          </p:nvPr>
        </p:nvGraphicFramePr>
        <p:xfrm>
          <a:off x="1726865" y="4829908"/>
          <a:ext cx="5329411" cy="1251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7357"/>
                <a:gridCol w="4302054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경비실에 오셔서 찾아가시길 바랍니다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경비실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문앞에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놓았으니 직접 찾아가시길 바랍니다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Box 45"/>
          <p:cNvSpPr txBox="1"/>
          <p:nvPr/>
        </p:nvSpPr>
        <p:spPr>
          <a:xfrm>
            <a:off x="1799691" y="4494312"/>
            <a:ext cx="415498" cy="2308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답</a:t>
            </a:r>
            <a:r>
              <a:rPr lang="ko-KR" altLang="en-US" sz="900" dirty="0"/>
              <a:t>변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3652445" y="618650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수</a:t>
            </a:r>
            <a:r>
              <a:rPr lang="ko-KR" altLang="en-US" sz="900" dirty="0"/>
              <a:t>정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4139952" y="6186500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취</a:t>
            </a:r>
            <a:r>
              <a:rPr lang="ko-KR" altLang="en-US" sz="900" dirty="0"/>
              <a:t>소</a:t>
            </a:r>
          </a:p>
        </p:txBody>
      </p:sp>
      <p:sp>
        <p:nvSpPr>
          <p:cNvPr id="49" name="TextBox 45"/>
          <p:cNvSpPr txBox="1"/>
          <p:nvPr/>
        </p:nvSpPr>
        <p:spPr>
          <a:xfrm>
            <a:off x="3827145" y="4037333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답변등</a:t>
            </a:r>
            <a:r>
              <a:rPr lang="ko-KR" altLang="en-US" sz="900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8447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84902"/>
              </p:ext>
            </p:extLst>
          </p:nvPr>
        </p:nvGraphicFramePr>
        <p:xfrm>
          <a:off x="0" y="14144"/>
          <a:ext cx="7092281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575"/>
                <a:gridCol w="1182575"/>
                <a:gridCol w="1182575"/>
                <a:gridCol w="1860758"/>
                <a:gridCol w="501223"/>
                <a:gridCol w="1182575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예약현황조회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 예약관리&gt;예약현황조회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예약현황조회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941168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60748"/>
            <a:ext cx="1502524" cy="52925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469137"/>
            <a:ext cx="1512167" cy="272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1088740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289117"/>
            <a:ext cx="1512167" cy="27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105541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973193"/>
            <a:ext cx="1512167" cy="27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225221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490003"/>
            <a:ext cx="1512167" cy="27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711019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721165"/>
            <a:ext cx="1512167" cy="271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943684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97329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449357"/>
            <a:ext cx="1512167" cy="27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70457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/>
              <a:t>계약관리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5497" y="3973388"/>
            <a:ext cx="1512167" cy="27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205441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 dirty="0"/>
              <a:t>관리비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1501" y="4437668"/>
            <a:ext cx="1512167" cy="271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6734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905383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508" y="6201308"/>
            <a:ext cx="1403648" cy="27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ㄴ예약일정관리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969637"/>
            <a:ext cx="1295633" cy="27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ㄴ예약현황조회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338303"/>
            <a:ext cx="1044116" cy="27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7" y="5573593"/>
            <a:ext cx="1656183" cy="45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37699"/>
              </p:ext>
            </p:extLst>
          </p:nvPr>
        </p:nvGraphicFramePr>
        <p:xfrm>
          <a:off x="0" y="14144"/>
          <a:ext cx="7128284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578"/>
                <a:gridCol w="1188578"/>
                <a:gridCol w="1188578"/>
                <a:gridCol w="1870204"/>
                <a:gridCol w="503768"/>
                <a:gridCol w="1188578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예약일정관리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커뮤니티시설 예약관리&gt;예약일정관리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예약일정관리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4941168"/>
            <a:ext cx="1501780" cy="1512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014" y="1160748"/>
            <a:ext cx="1502524" cy="52925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28" y="1469137"/>
            <a:ext cx="1512167" cy="272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계정설정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0" y="1088740"/>
            <a:ext cx="1512167" cy="2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Main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289117"/>
            <a:ext cx="1512167" cy="27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메뉴얼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-72516" y="5105541"/>
            <a:ext cx="1403648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ㄴ일반게시판관리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76" y="1973193"/>
            <a:ext cx="1512167" cy="27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전자결재</a:t>
            </a:r>
            <a:endParaRPr lang="en-US" altLang="ko-KR" sz="1200"/>
          </a:p>
        </p:txBody>
      </p:sp>
      <p:sp>
        <p:nvSpPr>
          <p:cNvPr id="22" name="TextBox 21"/>
          <p:cNvSpPr txBox="1"/>
          <p:nvPr/>
        </p:nvSpPr>
        <p:spPr>
          <a:xfrm>
            <a:off x="14576" y="2225221"/>
            <a:ext cx="1512167" cy="27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일반문서함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35497" y="2490003"/>
            <a:ext cx="1512167" cy="27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입주민관리</a:t>
            </a:r>
            <a:endParaRPr lang="en-US" altLang="ko-KR" sz="1200"/>
          </a:p>
        </p:txBody>
      </p:sp>
      <p:sp>
        <p:nvSpPr>
          <p:cNvPr id="24" name="TextBox 23"/>
          <p:cNvSpPr txBox="1"/>
          <p:nvPr/>
        </p:nvSpPr>
        <p:spPr>
          <a:xfrm>
            <a:off x="9970" y="2711019"/>
            <a:ext cx="1512167" cy="27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차량관리</a:t>
            </a:r>
            <a:endParaRPr lang="en-US" altLang="ko-KR" sz="1200"/>
          </a:p>
        </p:txBody>
      </p:sp>
      <p:sp>
        <p:nvSpPr>
          <p:cNvPr id="27" name="TextBox 26"/>
          <p:cNvSpPr txBox="1"/>
          <p:nvPr/>
        </p:nvSpPr>
        <p:spPr>
          <a:xfrm>
            <a:off x="-11658" y="1721165"/>
            <a:ext cx="1512167" cy="271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단지설정</a:t>
            </a:r>
            <a:endParaRPr lang="en-US" altLang="ko-KR" sz="1200"/>
          </a:p>
        </p:txBody>
      </p:sp>
      <p:sp>
        <p:nvSpPr>
          <p:cNvPr id="28" name="TextBox 27"/>
          <p:cNvSpPr txBox="1"/>
          <p:nvPr/>
        </p:nvSpPr>
        <p:spPr>
          <a:xfrm>
            <a:off x="-12552" y="2943684"/>
            <a:ext cx="1512167" cy="27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공사</a:t>
            </a:r>
            <a:r>
              <a:rPr lang="en-US" altLang="ko-KR" sz="1200"/>
              <a:t>/</a:t>
            </a:r>
            <a:r>
              <a:rPr lang="ko-KR" altLang="en-US" sz="1200"/>
              <a:t>수선관리</a:t>
            </a:r>
            <a:endParaRPr lang="en-US" altLang="ko-KR" sz="1200"/>
          </a:p>
        </p:txBody>
      </p:sp>
      <p:sp>
        <p:nvSpPr>
          <p:cNvPr id="29" name="TextBox 28"/>
          <p:cNvSpPr txBox="1"/>
          <p:nvPr/>
        </p:nvSpPr>
        <p:spPr>
          <a:xfrm>
            <a:off x="34990" y="3197329"/>
            <a:ext cx="1512167" cy="27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회계관리</a:t>
            </a:r>
            <a:endParaRPr lang="en-US" altLang="ko-KR" sz="1200"/>
          </a:p>
        </p:txBody>
      </p:sp>
      <p:sp>
        <p:nvSpPr>
          <p:cNvPr id="31" name="TextBox 30"/>
          <p:cNvSpPr txBox="1"/>
          <p:nvPr/>
        </p:nvSpPr>
        <p:spPr>
          <a:xfrm>
            <a:off x="34990" y="3449357"/>
            <a:ext cx="1512167" cy="27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자산관리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35497" y="3704576"/>
            <a:ext cx="1512167" cy="272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계약관리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5497" y="3973388"/>
            <a:ext cx="1512167" cy="27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검침관리</a:t>
            </a:r>
            <a:endParaRPr lang="en-US" altLang="ko-KR" sz="1200"/>
          </a:p>
        </p:txBody>
      </p:sp>
      <p:sp>
        <p:nvSpPr>
          <p:cNvPr id="34" name="TextBox 33"/>
          <p:cNvSpPr txBox="1"/>
          <p:nvPr/>
        </p:nvSpPr>
        <p:spPr>
          <a:xfrm>
            <a:off x="0" y="4205441"/>
            <a:ext cx="1512167" cy="2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관리비</a:t>
            </a:r>
            <a:endParaRPr lang="en-US" altLang="ko-KR" sz="1200"/>
          </a:p>
        </p:txBody>
      </p:sp>
      <p:sp>
        <p:nvSpPr>
          <p:cNvPr id="35" name="TextBox 34"/>
          <p:cNvSpPr txBox="1"/>
          <p:nvPr/>
        </p:nvSpPr>
        <p:spPr>
          <a:xfrm>
            <a:off x="71501" y="4437668"/>
            <a:ext cx="1512167" cy="271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인사</a:t>
            </a:r>
            <a:r>
              <a:rPr lang="en-US" altLang="ko-KR" sz="1200"/>
              <a:t>/</a:t>
            </a:r>
            <a:r>
              <a:rPr lang="ko-KR" altLang="en-US" sz="1200"/>
              <a:t>근태관리</a:t>
            </a:r>
            <a:endParaRPr lang="en-US" altLang="ko-KR" sz="1200"/>
          </a:p>
        </p:txBody>
      </p:sp>
      <p:sp>
        <p:nvSpPr>
          <p:cNvPr id="36" name="TextBox 35"/>
          <p:cNvSpPr txBox="1"/>
          <p:nvPr/>
        </p:nvSpPr>
        <p:spPr>
          <a:xfrm>
            <a:off x="0" y="4673493"/>
            <a:ext cx="1512167" cy="27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급여</a:t>
            </a:r>
            <a:r>
              <a:rPr lang="en-US" altLang="ko-KR" sz="1200"/>
              <a:t>/</a:t>
            </a:r>
            <a:r>
              <a:rPr lang="ko-KR" altLang="en-US" sz="1200"/>
              <a:t>정산관리</a:t>
            </a:r>
            <a:endParaRPr lang="en-US" altLang="ko-KR" sz="1200"/>
          </a:p>
        </p:txBody>
      </p:sp>
      <p:sp>
        <p:nvSpPr>
          <p:cNvPr id="37" name="TextBox 36"/>
          <p:cNvSpPr txBox="1"/>
          <p:nvPr/>
        </p:nvSpPr>
        <p:spPr>
          <a:xfrm>
            <a:off x="0" y="4905383"/>
            <a:ext cx="1512167" cy="2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사이트관리</a:t>
            </a:r>
            <a:endParaRPr lang="en-US" altLang="ko-KR" sz="1200"/>
          </a:p>
        </p:txBody>
      </p:sp>
      <p:sp>
        <p:nvSpPr>
          <p:cNvPr id="38" name="TextBox 19"/>
          <p:cNvSpPr txBox="1"/>
          <p:nvPr/>
        </p:nvSpPr>
        <p:spPr>
          <a:xfrm>
            <a:off x="-508" y="6201308"/>
            <a:ext cx="1403648" cy="27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ㄴ예약일정관리 </a:t>
            </a:r>
          </a:p>
        </p:txBody>
      </p:sp>
      <p:sp>
        <p:nvSpPr>
          <p:cNvPr id="39" name="TextBox 19"/>
          <p:cNvSpPr txBox="1"/>
          <p:nvPr/>
        </p:nvSpPr>
        <p:spPr>
          <a:xfrm>
            <a:off x="108015" y="5969637"/>
            <a:ext cx="1295633" cy="27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ㄴ예약현황조회</a:t>
            </a:r>
          </a:p>
        </p:txBody>
      </p:sp>
      <p:sp>
        <p:nvSpPr>
          <p:cNvPr id="46" name="TextBox 19"/>
          <p:cNvSpPr txBox="1"/>
          <p:nvPr/>
        </p:nvSpPr>
        <p:spPr>
          <a:xfrm>
            <a:off x="-180527" y="5338303"/>
            <a:ext cx="1044116" cy="27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ㄴ민원관리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-180527" y="5573593"/>
            <a:ext cx="1656183" cy="45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/>
              <a:t>ㄴ커뮤니티시설예약관리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5787"/>
              </p:ext>
            </p:extLst>
          </p:nvPr>
        </p:nvGraphicFramePr>
        <p:xfrm>
          <a:off x="7082681" y="2540"/>
          <a:ext cx="206182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"/>
                <a:gridCol w="172129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입주민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8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50918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문의하기&gt;문의 글 등록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21880"/>
              </p:ext>
            </p:extLst>
          </p:nvPr>
        </p:nvGraphicFramePr>
        <p:xfrm>
          <a:off x="6444208" y="2540"/>
          <a:ext cx="261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문의등록 양식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문의등록 양식을 작성하여 문의하는 화면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16177" y="1952836"/>
            <a:ext cx="791425" cy="26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 smtClean="0"/>
              <a:t>문</a:t>
            </a:r>
            <a:r>
              <a:rPr lang="ko-KR" altLang="en-US" sz="1100" dirty="0"/>
              <a:t>의</a:t>
            </a:r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52166"/>
              </p:ext>
            </p:extLst>
          </p:nvPr>
        </p:nvGraphicFramePr>
        <p:xfrm>
          <a:off x="215515" y="3397364"/>
          <a:ext cx="5976662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/>
                <a:gridCol w="4824534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TextBox 45"/>
          <p:cNvSpPr txBox="1"/>
          <p:nvPr/>
        </p:nvSpPr>
        <p:spPr>
          <a:xfrm>
            <a:off x="2879812" y="5185068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등록</a:t>
            </a:r>
          </a:p>
        </p:txBody>
      </p:sp>
      <p:sp>
        <p:nvSpPr>
          <p:cNvPr id="54" name="TextBox 45"/>
          <p:cNvSpPr txBox="1"/>
          <p:nvPr/>
        </p:nvSpPr>
        <p:spPr>
          <a:xfrm>
            <a:off x="3419872" y="5185068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  <p:sp>
        <p:nvSpPr>
          <p:cNvPr id="13" name="TextBox 45"/>
          <p:cNvSpPr txBox="1"/>
          <p:nvPr/>
        </p:nvSpPr>
        <p:spPr>
          <a:xfrm>
            <a:off x="216177" y="2270378"/>
            <a:ext cx="1331487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카테고리 선택</a:t>
            </a:r>
            <a:endParaRPr lang="ko-KR" altLang="en-US" sz="900" dirty="0"/>
          </a:p>
        </p:txBody>
      </p:sp>
      <p:sp>
        <p:nvSpPr>
          <p:cNvPr id="14" name="TextBox 45"/>
          <p:cNvSpPr txBox="1"/>
          <p:nvPr/>
        </p:nvSpPr>
        <p:spPr>
          <a:xfrm>
            <a:off x="287524" y="2501210"/>
            <a:ext cx="118747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일반문</a:t>
            </a:r>
            <a:r>
              <a:rPr lang="ko-KR" altLang="en-US" sz="900" dirty="0"/>
              <a:t>의</a:t>
            </a:r>
          </a:p>
        </p:txBody>
      </p:sp>
      <p:sp>
        <p:nvSpPr>
          <p:cNvPr id="15" name="TextBox 45"/>
          <p:cNvSpPr txBox="1"/>
          <p:nvPr/>
        </p:nvSpPr>
        <p:spPr>
          <a:xfrm>
            <a:off x="287524" y="2735683"/>
            <a:ext cx="118747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기능문</a:t>
            </a:r>
            <a:r>
              <a:rPr lang="ko-KR" altLang="en-US" sz="900" dirty="0"/>
              <a:t>의</a:t>
            </a:r>
          </a:p>
        </p:txBody>
      </p:sp>
      <p:sp>
        <p:nvSpPr>
          <p:cNvPr id="16" name="TextBox 45"/>
          <p:cNvSpPr txBox="1"/>
          <p:nvPr/>
        </p:nvSpPr>
        <p:spPr>
          <a:xfrm>
            <a:off x="287524" y="2966515"/>
            <a:ext cx="118747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계약문</a:t>
            </a:r>
            <a:r>
              <a:rPr lang="ko-KR" altLang="en-US" sz="900" dirty="0"/>
              <a:t>의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976046"/>
            <a:ext cx="240772" cy="215444"/>
            <a:chOff x="292829" y="1695755"/>
            <a:chExt cx="240772" cy="215444"/>
          </a:xfrm>
        </p:grpSpPr>
        <p:sp>
          <p:nvSpPr>
            <p:cNvPr id="18" name="타원 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9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메인화면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메인 화면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 메인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67358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사이트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미리보기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및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바로가기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사이트로 로그인 성공 시 처음 나오는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메인화면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96752"/>
            <a:ext cx="6288632" cy="39975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907" y="4653136"/>
            <a:ext cx="6291230" cy="130644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" name="그룹 5"/>
          <p:cNvGrpSpPr/>
          <p:nvPr/>
        </p:nvGrpSpPr>
        <p:grpSpPr>
          <a:xfrm>
            <a:off x="1691680" y="1067525"/>
            <a:ext cx="240772" cy="258454"/>
            <a:chOff x="292829" y="1695755"/>
            <a:chExt cx="240772" cy="215444"/>
          </a:xfrm>
        </p:grpSpPr>
        <p:sp>
          <p:nvSpPr>
            <p:cNvPr id="7" name="타원 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5858" y="4545414"/>
            <a:ext cx="240772" cy="215444"/>
            <a:chOff x="292829" y="1695755"/>
            <a:chExt cx="240772" cy="215444"/>
          </a:xfrm>
        </p:grpSpPr>
        <p:sp>
          <p:nvSpPr>
            <p:cNvPr id="10" name="타원 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6414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관리비조회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7101"/>
              </p:ext>
            </p:extLst>
          </p:nvPr>
        </p:nvGraphicFramePr>
        <p:xfrm>
          <a:off x="6444208" y="2540"/>
          <a:ext cx="261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조회할 관리비 달 선택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납부 마감일 및 납부금액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비교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항목 상세 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내역을 조회하고 비교할 수 있는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1192"/>
            <a:ext cx="6372200" cy="547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627784" y="2456892"/>
            <a:ext cx="240772" cy="258454"/>
            <a:chOff x="292829" y="1695755"/>
            <a:chExt cx="240772" cy="215444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652120" y="2960947"/>
            <a:ext cx="240772" cy="229869"/>
            <a:chOff x="292829" y="1695755"/>
            <a:chExt cx="240772" cy="191616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29" y="1695755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63588" y="3501007"/>
            <a:ext cx="240772" cy="229869"/>
            <a:chOff x="292829" y="1695755"/>
            <a:chExt cx="240772" cy="191616"/>
          </a:xfrm>
        </p:grpSpPr>
        <p:sp>
          <p:nvSpPr>
            <p:cNvPr id="12" name="타원 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829" y="1695755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891332" y="4545123"/>
            <a:ext cx="240772" cy="229869"/>
            <a:chOff x="292829" y="1695755"/>
            <a:chExt cx="240772" cy="191616"/>
          </a:xfrm>
        </p:grpSpPr>
        <p:sp>
          <p:nvSpPr>
            <p:cNvPr id="15" name="타원 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829" y="1695755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1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27" y="1993660"/>
            <a:ext cx="395016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7726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이번달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납부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관리비납부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이번달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관리비 납부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이번달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관리비 납부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83255"/>
              </p:ext>
            </p:extLst>
          </p:nvPr>
        </p:nvGraphicFramePr>
        <p:xfrm>
          <a:off x="6444208" y="2540"/>
          <a:ext cx="261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관리비 금액 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차트로 에너지 사용금액 비교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납입영수증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결제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고지서를 조회할 수 있고 관리비를 납부하는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2296"/>
            <a:ext cx="6354061" cy="101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97325"/>
            <a:ext cx="4398445" cy="2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065291" y="6601622"/>
            <a:ext cx="836933" cy="26057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결제하</a:t>
            </a:r>
            <a:r>
              <a:rPr lang="ko-KR" altLang="en-US" sz="900">
                <a:solidFill>
                  <a:schemeClr val="tx1"/>
                </a:solidFill>
              </a:rPr>
              <a:t>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25941" y="2751327"/>
            <a:ext cx="240772" cy="258454"/>
            <a:chOff x="292829" y="1695755"/>
            <a:chExt cx="240772" cy="215444"/>
          </a:xfrm>
        </p:grpSpPr>
        <p:sp>
          <p:nvSpPr>
            <p:cNvPr id="10" name="타원 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995936" y="2686665"/>
            <a:ext cx="240772" cy="229869"/>
            <a:chOff x="292829" y="1695755"/>
            <a:chExt cx="240772" cy="191616"/>
          </a:xfrm>
        </p:grpSpPr>
        <p:sp>
          <p:nvSpPr>
            <p:cNvPr id="13" name="타원 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829" y="1695755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99992" y="4725143"/>
            <a:ext cx="240772" cy="229869"/>
            <a:chOff x="292829" y="1695755"/>
            <a:chExt cx="240772" cy="191616"/>
          </a:xfrm>
        </p:grpSpPr>
        <p:sp>
          <p:nvSpPr>
            <p:cNvPr id="16" name="타원 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829" y="1695755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75202" y="6538018"/>
            <a:ext cx="240772" cy="229869"/>
            <a:chOff x="292829" y="1695755"/>
            <a:chExt cx="240772" cy="191616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29" y="1695755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7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74713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납부내역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관리비납부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납부내역 조회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87710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9" y="1146700"/>
            <a:ext cx="6372200" cy="102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7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7600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항목별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항목별 조회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항목별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58031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5" y="1160748"/>
            <a:ext cx="6201250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627784" y="2456892"/>
            <a:ext cx="240772" cy="258454"/>
            <a:chOff x="292829" y="1695755"/>
            <a:chExt cx="240772" cy="215444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2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97067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종류별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에너지조회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종류별 조회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에너지 종류별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02823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97114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차량조회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66288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차량 정보 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 등록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등록한 차량정보를 조회하고 차량 등록으로 이동할 수 있는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1124744"/>
            <a:ext cx="6192689" cy="334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403648" y="2888940"/>
            <a:ext cx="240772" cy="258454"/>
            <a:chOff x="292829" y="1695755"/>
            <a:chExt cx="240772" cy="215444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19572" y="4005063"/>
            <a:ext cx="240772" cy="229869"/>
            <a:chOff x="292829" y="1695755"/>
            <a:chExt cx="240772" cy="191616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29" y="1695755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2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7457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차량관리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차량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16866"/>
              </p:ext>
            </p:extLst>
          </p:nvPr>
        </p:nvGraphicFramePr>
        <p:xfrm>
          <a:off x="6444208" y="2540"/>
          <a:ext cx="261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 정보 등록 양식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차량등록 양식을 작성하여 차량을 등록하는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24744"/>
            <a:ext cx="6264696" cy="441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59532" y="2456892"/>
            <a:ext cx="240772" cy="258454"/>
            <a:chOff x="292829" y="1695756"/>
            <a:chExt cx="240772" cy="215444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829" y="169575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51457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수리신청목록조회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생활지원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 목록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84600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수리신청글을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조회하고 신청하기로 이동할 수 있는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7504" y="1124743"/>
            <a:ext cx="6300192" cy="4536505"/>
            <a:chOff x="107504" y="1124743"/>
            <a:chExt cx="6300192" cy="453650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24743"/>
              <a:ext cx="6300192" cy="4536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199" y="1736812"/>
              <a:ext cx="487633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359532" y="2659095"/>
            <a:ext cx="240772" cy="258454"/>
            <a:chOff x="292829" y="1695755"/>
            <a:chExt cx="240772" cy="215444"/>
          </a:xfrm>
        </p:grpSpPr>
        <p:sp>
          <p:nvSpPr>
            <p:cNvPr id="8" name="타원 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03300" y="3107467"/>
            <a:ext cx="240772" cy="229869"/>
            <a:chOff x="292829" y="1695755"/>
            <a:chExt cx="240772" cy="191616"/>
          </a:xfrm>
        </p:grpSpPr>
        <p:sp>
          <p:nvSpPr>
            <p:cNvPr id="11" name="타원 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29" y="1695755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048164" y="2590583"/>
            <a:ext cx="240772" cy="229869"/>
            <a:chOff x="292829" y="1695755"/>
            <a:chExt cx="240772" cy="191616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829" y="1695755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20493"/>
            <a:ext cx="4572000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9713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생활지원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신청하기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96294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 양식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 신청할 시설 선택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 양식을 작성하여 신청하는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" y="1118594"/>
            <a:ext cx="6272833" cy="465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31540" y="2456892"/>
            <a:ext cx="240772" cy="258454"/>
            <a:chOff x="292829" y="1695755"/>
            <a:chExt cx="240772" cy="215444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07916" y="2852936"/>
            <a:ext cx="836933" cy="26057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결제하</a:t>
            </a:r>
            <a:r>
              <a:rPr lang="ko-KR" altLang="en-US" sz="900">
                <a:solidFill>
                  <a:schemeClr val="tx1"/>
                </a:solidFill>
              </a:rPr>
              <a:t>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" y="2456892"/>
            <a:ext cx="62728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79512" y="2312876"/>
            <a:ext cx="240772" cy="258454"/>
            <a:chOff x="292829" y="1695756"/>
            <a:chExt cx="240772" cy="215444"/>
          </a:xfrm>
        </p:grpSpPr>
        <p:sp>
          <p:nvSpPr>
            <p:cNvPr id="11" name="타원 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29" y="169575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979712" y="2594482"/>
            <a:ext cx="240772" cy="258454"/>
            <a:chOff x="292829" y="1695756"/>
            <a:chExt cx="240772" cy="215444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829" y="169575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85515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문의하기&gt;문의 글 상세조회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49703"/>
              </p:ext>
            </p:extLst>
          </p:nvPr>
        </p:nvGraphicFramePr>
        <p:xfrm>
          <a:off x="6444208" y="2540"/>
          <a:ext cx="261595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답변이 없을 시 나타나는 양식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답변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답변이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없을시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나타나는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글 상세내용을 조회할 수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관리자의 답변이 있으면 답변을 출력하고 없으면 답변하기 버튼이 나온다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90"/>
          <p:cNvSpPr/>
          <p:nvPr/>
        </p:nvSpPr>
        <p:spPr>
          <a:xfrm>
            <a:off x="35496" y="1232756"/>
            <a:ext cx="6264696" cy="4320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89"/>
          <p:cNvSpPr txBox="1"/>
          <p:nvPr/>
        </p:nvSpPr>
        <p:spPr>
          <a:xfrm>
            <a:off x="1772821" y="1329010"/>
            <a:ext cx="782955" cy="224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프로그램 소개</a:t>
            </a:r>
          </a:p>
        </p:txBody>
      </p:sp>
      <p:sp>
        <p:nvSpPr>
          <p:cNvPr id="40" name="TextBox 89"/>
          <p:cNvSpPr txBox="1"/>
          <p:nvPr/>
        </p:nvSpPr>
        <p:spPr>
          <a:xfrm>
            <a:off x="2777894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회원관리</a:t>
            </a:r>
          </a:p>
        </p:txBody>
      </p:sp>
      <p:sp>
        <p:nvSpPr>
          <p:cNvPr id="41" name="TextBox 89"/>
          <p:cNvSpPr txBox="1"/>
          <p:nvPr/>
        </p:nvSpPr>
        <p:spPr>
          <a:xfrm>
            <a:off x="35613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문의하기</a:t>
            </a:r>
          </a:p>
        </p:txBody>
      </p:sp>
      <p:sp>
        <p:nvSpPr>
          <p:cNvPr id="42" name="TextBox 89"/>
          <p:cNvSpPr txBox="1"/>
          <p:nvPr/>
        </p:nvSpPr>
        <p:spPr>
          <a:xfrm>
            <a:off x="4285297" y="1334889"/>
            <a:ext cx="573405" cy="224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900" b="1" spc="-150"/>
              <a:t>공지사항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16177" y="2008513"/>
            <a:ext cx="11874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 err="1" smtClean="0"/>
              <a:t>문의글</a:t>
            </a:r>
            <a:r>
              <a:rPr lang="ko-KR" altLang="en-US" sz="1100" dirty="0" smtClean="0"/>
              <a:t> 조회</a:t>
            </a:r>
            <a:endParaRPr lang="ko-KR" altLang="en-US" sz="11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54732"/>
              </p:ext>
            </p:extLst>
          </p:nvPr>
        </p:nvGraphicFramePr>
        <p:xfrm>
          <a:off x="215515" y="2342368"/>
          <a:ext cx="5976662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/>
                <a:gridCol w="1608178"/>
                <a:gridCol w="1608178"/>
                <a:gridCol w="1608178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5"/>
          <p:cNvSpPr txBox="1"/>
          <p:nvPr/>
        </p:nvSpPr>
        <p:spPr>
          <a:xfrm>
            <a:off x="2673906" y="6265188"/>
            <a:ext cx="415079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/>
              <a:t>등록</a:t>
            </a:r>
          </a:p>
        </p:txBody>
      </p:sp>
      <p:sp>
        <p:nvSpPr>
          <p:cNvPr id="54" name="TextBox 45"/>
          <p:cNvSpPr txBox="1"/>
          <p:nvPr/>
        </p:nvSpPr>
        <p:spPr>
          <a:xfrm>
            <a:off x="3212332" y="6265188"/>
            <a:ext cx="417944" cy="2241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취소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09497"/>
              </p:ext>
            </p:extLst>
          </p:nvPr>
        </p:nvGraphicFramePr>
        <p:xfrm>
          <a:off x="224001" y="4549492"/>
          <a:ext cx="5976662" cy="1507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/>
                <a:gridCol w="1608178"/>
                <a:gridCol w="1608178"/>
                <a:gridCol w="1608178"/>
              </a:tblGrid>
              <a:tr h="22253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33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45"/>
          <p:cNvSpPr txBox="1"/>
          <p:nvPr/>
        </p:nvSpPr>
        <p:spPr>
          <a:xfrm>
            <a:off x="216176" y="4247510"/>
            <a:ext cx="11874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 dirty="0" smtClean="0"/>
              <a:t>답변</a:t>
            </a:r>
            <a:endParaRPr lang="ko-KR" altLang="en-US" sz="1100" dirty="0"/>
          </a:p>
        </p:txBody>
      </p:sp>
      <p:sp>
        <p:nvSpPr>
          <p:cNvPr id="15" name="TextBox 45"/>
          <p:cNvSpPr txBox="1"/>
          <p:nvPr/>
        </p:nvSpPr>
        <p:spPr>
          <a:xfrm>
            <a:off x="2879812" y="3954252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/>
              <a:t>답변하</a:t>
            </a:r>
            <a:r>
              <a:rPr lang="ko-KR" altLang="en-US" sz="900" dirty="0"/>
              <a:t>기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265704" y="1995650"/>
            <a:ext cx="240772" cy="215444"/>
            <a:chOff x="292829" y="1695755"/>
            <a:chExt cx="240772" cy="215444"/>
          </a:xfrm>
        </p:grpSpPr>
        <p:sp>
          <p:nvSpPr>
            <p:cNvPr id="17" name="타원 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37122" y="3954252"/>
            <a:ext cx="240772" cy="215444"/>
            <a:chOff x="292829" y="1695755"/>
            <a:chExt cx="240772" cy="215444"/>
          </a:xfrm>
        </p:grpSpPr>
        <p:sp>
          <p:nvSpPr>
            <p:cNvPr id="20" name="타원 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09911" y="4247510"/>
            <a:ext cx="240772" cy="215444"/>
            <a:chOff x="292829" y="1695755"/>
            <a:chExt cx="240772" cy="215444"/>
          </a:xfrm>
        </p:grpSpPr>
        <p:sp>
          <p:nvSpPr>
            <p:cNvPr id="23" name="타원 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315004" y="6265188"/>
            <a:ext cx="240772" cy="215444"/>
            <a:chOff x="292829" y="1695755"/>
            <a:chExt cx="240772" cy="215444"/>
          </a:xfrm>
        </p:grpSpPr>
        <p:sp>
          <p:nvSpPr>
            <p:cNvPr id="26" name="타원 2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2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50210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나의수리신청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내역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생활지원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수리신청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수리신청내역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수리신청 내역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39751"/>
              </p:ext>
            </p:extLst>
          </p:nvPr>
        </p:nvGraphicFramePr>
        <p:xfrm>
          <a:off x="6444208" y="2540"/>
          <a:ext cx="261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수리신청 내역 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내가 신청한 수리 내역을 조회하고 접수상태를 확인하는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" y="1133117"/>
            <a:ext cx="6262349" cy="524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65545" y="2270447"/>
            <a:ext cx="240772" cy="258454"/>
            <a:chOff x="292829" y="1695756"/>
            <a:chExt cx="240772" cy="215444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829" y="169575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5" y="2528901"/>
            <a:ext cx="617065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3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9661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신고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생활지원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신고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리모델링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신고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24081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목록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 관리 메인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연도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(select)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선택하여 해당 연도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회차의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지원자 리스트를 출력하는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3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06848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입주민공간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81604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목록 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화면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조회하고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등록으로 이동할 수 있는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17265"/>
            <a:ext cx="6300824" cy="259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46" y="5129173"/>
            <a:ext cx="1836204" cy="41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45"/>
          <p:cNvSpPr txBox="1"/>
          <p:nvPr/>
        </p:nvSpPr>
        <p:spPr>
          <a:xfrm>
            <a:off x="1919099" y="5797031"/>
            <a:ext cx="2988332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검색키워드 입력</a:t>
            </a:r>
          </a:p>
        </p:txBody>
      </p:sp>
      <p:sp>
        <p:nvSpPr>
          <p:cNvPr id="7" name="TextBox 45"/>
          <p:cNvSpPr txBox="1"/>
          <p:nvPr/>
        </p:nvSpPr>
        <p:spPr>
          <a:xfrm>
            <a:off x="1199019" y="5797031"/>
            <a:ext cx="649389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분류선택</a:t>
            </a:r>
          </a:p>
        </p:txBody>
      </p:sp>
      <p:sp>
        <p:nvSpPr>
          <p:cNvPr id="8" name="TextBox 45"/>
          <p:cNvSpPr txBox="1"/>
          <p:nvPr/>
        </p:nvSpPr>
        <p:spPr>
          <a:xfrm>
            <a:off x="5123455" y="5797031"/>
            <a:ext cx="420653" cy="22425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/>
              <a:t>검색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15624"/>
            <a:ext cx="604867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25441"/>
            <a:ext cx="604867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21485"/>
            <a:ext cx="604867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441905" y="2636912"/>
            <a:ext cx="240772" cy="258454"/>
            <a:chOff x="292829" y="1695756"/>
            <a:chExt cx="240772" cy="215444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829" y="169575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02188" y="2587777"/>
            <a:ext cx="240772" cy="229868"/>
            <a:chOff x="292829" y="1695756"/>
            <a:chExt cx="240772" cy="191615"/>
          </a:xfrm>
        </p:grpSpPr>
        <p:sp>
          <p:nvSpPr>
            <p:cNvPr id="17" name="타원 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39852" y="3127124"/>
            <a:ext cx="240772" cy="229868"/>
            <a:chOff x="292829" y="1695756"/>
            <a:chExt cx="240772" cy="191615"/>
          </a:xfrm>
        </p:grpSpPr>
        <p:sp>
          <p:nvSpPr>
            <p:cNvPr id="23" name="타원 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3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81396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입주민공간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96532"/>
              </p:ext>
            </p:extLst>
          </p:nvPr>
        </p:nvGraphicFramePr>
        <p:xfrm>
          <a:off x="6444208" y="2540"/>
          <a:ext cx="261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양식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양식을 작성하여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24744"/>
            <a:ext cx="6300700" cy="442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47564" y="2357909"/>
            <a:ext cx="240772" cy="229868"/>
            <a:chOff x="292829" y="1695756"/>
            <a:chExt cx="240772" cy="191615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7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35057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입주민공간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문의하기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95034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문의하기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조회화면 이동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목록을 조회하고 문의하기로 이동할 수 있는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7504" y="1124744"/>
            <a:ext cx="6264696" cy="5000017"/>
            <a:chOff x="107504" y="1124744"/>
            <a:chExt cx="6264696" cy="500001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24744"/>
              <a:ext cx="6264696" cy="2841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08" y="3753036"/>
              <a:ext cx="6216592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3771154"/>
              <a:ext cx="4476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7" y="4135098"/>
              <a:ext cx="4476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352" y="4525623"/>
              <a:ext cx="4476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5267332" y="2695076"/>
            <a:ext cx="240772" cy="229868"/>
            <a:chOff x="292829" y="1695756"/>
            <a:chExt cx="240772" cy="191615"/>
          </a:xfrm>
        </p:grpSpPr>
        <p:sp>
          <p:nvSpPr>
            <p:cNvPr id="11" name="타원 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7544" y="2824314"/>
            <a:ext cx="240772" cy="229868"/>
            <a:chOff x="292829" y="1695756"/>
            <a:chExt cx="240772" cy="191615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303748" y="3284984"/>
            <a:ext cx="240772" cy="229868"/>
            <a:chOff x="292829" y="1695756"/>
            <a:chExt cx="240772" cy="191615"/>
          </a:xfrm>
        </p:grpSpPr>
        <p:sp>
          <p:nvSpPr>
            <p:cNvPr id="17" name="타원 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3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4682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 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입주민공간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문의하기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문의목록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01621"/>
              </p:ext>
            </p:extLst>
          </p:nvPr>
        </p:nvGraphicFramePr>
        <p:xfrm>
          <a:off x="6444208" y="2540"/>
          <a:ext cx="261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 양식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양식을 작성하여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문의글을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6" y="1109439"/>
            <a:ext cx="6274814" cy="397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75556" y="2616385"/>
            <a:ext cx="240772" cy="229868"/>
            <a:chOff x="292829" y="1695756"/>
            <a:chExt cx="240772" cy="191615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0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50699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알림마당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33437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목록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세부조회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목록을 조회하는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24744"/>
            <a:ext cx="63007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9" y="3212976"/>
            <a:ext cx="61800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8" y="3465004"/>
            <a:ext cx="61800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9" y="3700264"/>
            <a:ext cx="61800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8" y="3897052"/>
            <a:ext cx="627569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21188"/>
            <a:ext cx="5364596" cy="86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54764" y="2530059"/>
            <a:ext cx="240772" cy="229868"/>
            <a:chOff x="292829" y="1695756"/>
            <a:chExt cx="240772" cy="191615"/>
          </a:xfrm>
        </p:grpSpPr>
        <p:sp>
          <p:nvSpPr>
            <p:cNvPr id="11" name="타원 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195736" y="2988356"/>
            <a:ext cx="240772" cy="229868"/>
            <a:chOff x="292829" y="1695756"/>
            <a:chExt cx="240772" cy="191615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3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87754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알림마당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상세조회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99234"/>
              </p:ext>
            </p:extLst>
          </p:nvPr>
        </p:nvGraphicFramePr>
        <p:xfrm>
          <a:off x="6444208" y="2540"/>
          <a:ext cx="261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상세조회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세부내용을 조회하는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24744"/>
            <a:ext cx="6300700" cy="458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940839" y="2397650"/>
            <a:ext cx="240772" cy="229868"/>
            <a:chOff x="292829" y="1695756"/>
            <a:chExt cx="240772" cy="191615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39652" y="5157192"/>
            <a:ext cx="240772" cy="229868"/>
            <a:chOff x="292829" y="1695756"/>
            <a:chExt cx="240772" cy="191615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29" y="1695756"/>
              <a:ext cx="240772" cy="179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49551"/>
              </p:ext>
            </p:extLst>
          </p:nvPr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알림마당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아파트소식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9269"/>
              </p:ext>
            </p:extLst>
          </p:nvPr>
        </p:nvGraphicFramePr>
        <p:xfrm>
          <a:off x="6444208" y="2540"/>
          <a:ext cx="261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조회할 날짜 선택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캘린더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일정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등록된 아파트일정을 조회하는 화면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71600" y="2240868"/>
            <a:ext cx="4728532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180251" y="2260720"/>
            <a:ext cx="240772" cy="215444"/>
            <a:chOff x="292829" y="1695755"/>
            <a:chExt cx="240772" cy="215444"/>
          </a:xfrm>
        </p:grpSpPr>
        <p:sp>
          <p:nvSpPr>
            <p:cNvPr id="12" name="타원 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115373" y="2481086"/>
            <a:ext cx="4368733" cy="40802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373" y="2481086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0251" y="2476164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76059" y="2462036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45721" y="2470504"/>
            <a:ext cx="9303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3315" y="25045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◀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97513" y="250032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▶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552108" y="2523567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2021-01-22</a:t>
            </a:r>
            <a:endParaRPr lang="ko-KR" altLang="en-US" sz="9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0765"/>
              </p:ext>
            </p:extLst>
          </p:nvPr>
        </p:nvGraphicFramePr>
        <p:xfrm>
          <a:off x="1173315" y="3143640"/>
          <a:ext cx="4194253" cy="327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79"/>
                <a:gridCol w="599179"/>
                <a:gridCol w="599179"/>
                <a:gridCol w="599179"/>
                <a:gridCol w="599179"/>
                <a:gridCol w="599179"/>
                <a:gridCol w="5991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Tue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Wed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Thu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Fri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Sat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</a:tr>
              <a:tr h="596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</a:tr>
              <a:tr h="6729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305205" y="287253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June 2016</a:t>
            </a:r>
            <a:endParaRPr lang="en-US" altLang="ko-KR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2960229" y="4113076"/>
            <a:ext cx="599701" cy="28803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독서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940903" y="3897632"/>
            <a:ext cx="240772" cy="215444"/>
            <a:chOff x="292829" y="1695755"/>
            <a:chExt cx="240772" cy="215444"/>
          </a:xfrm>
        </p:grpSpPr>
        <p:sp>
          <p:nvSpPr>
            <p:cNvPr id="43" name="타원 4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175633" y="2885872"/>
            <a:ext cx="240772" cy="215444"/>
            <a:chOff x="292829" y="1695755"/>
            <a:chExt cx="240772" cy="215444"/>
          </a:xfrm>
        </p:grpSpPr>
        <p:sp>
          <p:nvSpPr>
            <p:cNvPr id="55" name="타원 5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82206"/>
            <a:ext cx="6300700" cy="117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1776055" y="5301208"/>
            <a:ext cx="599701" cy="288032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주차장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</a:t>
            </a:r>
            <a:r>
              <a:rPr lang="ko-KR" altLang="en-US" sz="900" dirty="0">
                <a:solidFill>
                  <a:schemeClr val="tx1"/>
                </a:solidFill>
              </a:rPr>
              <a:t>사</a:t>
            </a:r>
          </a:p>
        </p:txBody>
      </p:sp>
    </p:spTree>
    <p:extLst>
      <p:ext uri="{BB962C8B-B14F-4D97-AF65-F5344CB8AC3E}">
        <p14:creationId xmlns:p14="http://schemas.microsoft.com/office/powerpoint/2010/main" val="32245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4"/>
          <a:ext cx="6372198" cy="100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673933"/>
                <a:gridCol w="450133"/>
                <a:gridCol w="1062033"/>
              </a:tblGrid>
              <a:tr h="288032"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SS-RC-03-00-01</a:t>
                      </a:r>
                    </a:p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커뮤니티센터</a:t>
                      </a: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8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시설예약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444208" y="2540"/>
          <a:ext cx="26159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시설선택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예약할 달 선택</a:t>
                      </a: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 일정 캘린더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예약불가 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예약자 정보 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시설과 시간을 선택하고 예약자 정보를 입력하여 예약하는 화면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496" y="1052736"/>
            <a:ext cx="6301079" cy="1044116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73313" y="2960947"/>
          <a:ext cx="3938746" cy="287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678"/>
                <a:gridCol w="562678"/>
                <a:gridCol w="562678"/>
                <a:gridCol w="562678"/>
                <a:gridCol w="562678"/>
                <a:gridCol w="562678"/>
                <a:gridCol w="562678"/>
              </a:tblGrid>
              <a:tr h="21644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Sun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Mon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Tue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Wed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Thu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Fri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800"/>
                        <a:t>Sat</a:t>
                      </a:r>
                      <a:endParaRPr lang="ko-KR" altLang="en-US" sz="800"/>
                    </a:p>
                  </a:txBody>
                  <a:tcPr/>
                </a:tc>
              </a:tr>
              <a:tr h="518905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/>
                </a:tc>
              </a:tr>
              <a:tr h="518905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11</a:t>
                      </a:r>
                      <a:endParaRPr lang="ko-KR" altLang="en-US" sz="800"/>
                    </a:p>
                  </a:txBody>
                  <a:tcPr/>
                </a:tc>
              </a:tr>
              <a:tr h="518905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18</a:t>
                      </a:r>
                      <a:endParaRPr lang="ko-KR" altLang="en-US" sz="800"/>
                    </a:p>
                  </a:txBody>
                  <a:tcPr/>
                </a:tc>
              </a:tr>
              <a:tr h="518905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19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25</a:t>
                      </a:r>
                      <a:endParaRPr lang="ko-KR" altLang="en-US" sz="800"/>
                    </a:p>
                  </a:txBody>
                  <a:tcPr/>
                </a:tc>
              </a:tr>
              <a:tr h="585122"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29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/>
                        <a:t>30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16487" y="2719953"/>
            <a:ext cx="1512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/>
              <a:t>June 2016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9812" y="3785907"/>
            <a:ext cx="540059" cy="14401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700">
                <a:solidFill>
                  <a:schemeClr val="tx1"/>
                </a:solidFill>
              </a:rPr>
              <a:t>예약불가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75633" y="2781508"/>
            <a:ext cx="240772" cy="215444"/>
            <a:chOff x="292829" y="1695755"/>
            <a:chExt cx="240772" cy="215444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829" y="1695755"/>
              <a:ext cx="24930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2068" y="5913276"/>
            <a:ext cx="5028633" cy="933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604" y="1987314"/>
            <a:ext cx="1238250" cy="219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4572000" y="4361971"/>
            <a:ext cx="540059" cy="144016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700">
                <a:solidFill>
                  <a:schemeClr val="tx1"/>
                </a:solidFill>
              </a:rPr>
              <a:t>예약불가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766832" y="2007932"/>
            <a:ext cx="240772" cy="229868"/>
            <a:chOff x="292829" y="1695756"/>
            <a:chExt cx="240772" cy="191615"/>
          </a:xfrm>
        </p:grpSpPr>
        <p:sp>
          <p:nvSpPr>
            <p:cNvPr id="16" name="타원 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829" y="1695756"/>
              <a:ext cx="248532" cy="1795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98644" y="3553162"/>
            <a:ext cx="240772" cy="229868"/>
            <a:chOff x="292829" y="1695756"/>
            <a:chExt cx="240772" cy="191615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29" y="1695756"/>
              <a:ext cx="245545" cy="1795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94327" y="5951934"/>
            <a:ext cx="240772" cy="229868"/>
            <a:chOff x="292829" y="1695756"/>
            <a:chExt cx="240772" cy="191615"/>
          </a:xfrm>
        </p:grpSpPr>
        <p:sp>
          <p:nvSpPr>
            <p:cNvPr id="22" name="타원 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2829" y="1695755"/>
              <a:ext cx="244812" cy="1795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15312" y="2407176"/>
            <a:ext cx="4368733" cy="3129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80190" y="2402254"/>
            <a:ext cx="342289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75998" y="2388126"/>
            <a:ext cx="3686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45660" y="2396594"/>
            <a:ext cx="930338" cy="3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3254" y="2430607"/>
            <a:ext cx="33263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97452" y="2426415"/>
            <a:ext cx="33241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▶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2047" y="2449657"/>
            <a:ext cx="793807" cy="215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/>
              <a:t>2021-01-22</a:t>
            </a:r>
            <a:endParaRPr lang="ko-KR" altLang="en-US" sz="900"/>
          </a:p>
        </p:txBody>
      </p:sp>
      <p:grpSp>
        <p:nvGrpSpPr>
          <p:cNvPr id="32" name="그룹 31"/>
          <p:cNvGrpSpPr/>
          <p:nvPr/>
        </p:nvGrpSpPr>
        <p:grpSpPr>
          <a:xfrm>
            <a:off x="694824" y="2457472"/>
            <a:ext cx="240772" cy="215444"/>
            <a:chOff x="292829" y="1695755"/>
            <a:chExt cx="240772" cy="215444"/>
          </a:xfrm>
        </p:grpSpPr>
        <p:sp>
          <p:nvSpPr>
            <p:cNvPr id="33" name="타원 3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29" y="1695755"/>
              <a:ext cx="24434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8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7375</Words>
  <Application>Microsoft Office PowerPoint</Application>
  <PresentationFormat>화면 슬라이드 쇼(4:3)</PresentationFormat>
  <Paragraphs>4199</Paragraphs>
  <Slides>101</Slides>
  <Notes>96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2" baseType="lpstr">
      <vt:lpstr>Office 테마</vt:lpstr>
      <vt:lpstr>PowerPoint 프레젠테이션</vt:lpstr>
      <vt:lpstr>PowerPoint 프레젠테이션</vt:lpstr>
      <vt:lpstr>벤더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관리사무소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입주민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PC-NEW03</cp:lastModifiedBy>
  <cp:revision>594</cp:revision>
  <dcterms:created xsi:type="dcterms:W3CDTF">2016-02-22T11:51:01Z</dcterms:created>
  <dcterms:modified xsi:type="dcterms:W3CDTF">2021-01-23T02:04:46Z</dcterms:modified>
</cp:coreProperties>
</file>