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328" r:id="rId10"/>
    <p:sldId id="330" r:id="rId11"/>
    <p:sldId id="331" r:id="rId12"/>
    <p:sldId id="329" r:id="rId13"/>
    <p:sldId id="332" r:id="rId14"/>
    <p:sldId id="333" r:id="rId15"/>
    <p:sldId id="265" r:id="rId16"/>
    <p:sldId id="266" r:id="rId17"/>
    <p:sldId id="354" r:id="rId18"/>
    <p:sldId id="355" r:id="rId19"/>
    <p:sldId id="267" r:id="rId20"/>
    <p:sldId id="268" r:id="rId21"/>
    <p:sldId id="269" r:id="rId22"/>
    <p:sldId id="270" r:id="rId23"/>
    <p:sldId id="356" r:id="rId24"/>
    <p:sldId id="271" r:id="rId25"/>
    <p:sldId id="357" r:id="rId26"/>
    <p:sldId id="272" r:id="rId27"/>
    <p:sldId id="273" r:id="rId28"/>
    <p:sldId id="274" r:id="rId29"/>
    <p:sldId id="275" r:id="rId30"/>
    <p:sldId id="358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8" r:id="rId63"/>
    <p:sldId id="309" r:id="rId64"/>
    <p:sldId id="375" r:id="rId65"/>
    <p:sldId id="310" r:id="rId66"/>
    <p:sldId id="359" r:id="rId67"/>
    <p:sldId id="311" r:id="rId68"/>
    <p:sldId id="312" r:id="rId69"/>
    <p:sldId id="313" r:id="rId70"/>
    <p:sldId id="372" r:id="rId71"/>
    <p:sldId id="373" r:id="rId72"/>
    <p:sldId id="315" r:id="rId73"/>
    <p:sldId id="374" r:id="rId74"/>
    <p:sldId id="316" r:id="rId75"/>
    <p:sldId id="363" r:id="rId76"/>
    <p:sldId id="360" r:id="rId77"/>
    <p:sldId id="362" r:id="rId78"/>
    <p:sldId id="317" r:id="rId79"/>
    <p:sldId id="364" r:id="rId80"/>
    <p:sldId id="365" r:id="rId81"/>
    <p:sldId id="318" r:id="rId82"/>
    <p:sldId id="367" r:id="rId83"/>
    <p:sldId id="369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34" r:id="rId93"/>
    <p:sldId id="327" r:id="rId94"/>
    <p:sldId id="335" r:id="rId95"/>
    <p:sldId id="336" r:id="rId96"/>
    <p:sldId id="340" r:id="rId97"/>
    <p:sldId id="341" r:id="rId98"/>
    <p:sldId id="342" r:id="rId99"/>
    <p:sldId id="337" r:id="rId100"/>
    <p:sldId id="343" r:id="rId101"/>
    <p:sldId id="338" r:id="rId102"/>
    <p:sldId id="344" r:id="rId103"/>
    <p:sldId id="339" r:id="rId104"/>
    <p:sldId id="345" r:id="rId105"/>
    <p:sldId id="346" r:id="rId106"/>
    <p:sldId id="347" r:id="rId107"/>
    <p:sldId id="352" r:id="rId108"/>
    <p:sldId id="353" r:id="rId10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4"/>
    <p:restoredTop sz="93053"/>
  </p:normalViewPr>
  <p:slideViewPr>
    <p:cSldViewPr>
      <p:cViewPr varScale="1">
        <p:scale>
          <a:sx n="97" d="100"/>
          <a:sy n="97" d="100"/>
        </p:scale>
        <p:origin x="1092" y="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8C1F309-D22E-4CDF-AB42-66C4745DE351}" type="datetime1">
              <a:rPr lang="ko-KR" altLang="en-US"/>
              <a:pPr lvl="0">
                <a:defRPr lang="ko-KR" altLang="en-US"/>
              </a:pPr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C6C931-4147-4059-A1FC-F65C816E86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66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</a:t>
            </a:r>
            <a:r>
              <a:rPr lang="ko-KR" altLang="en-US"/>
              <a:t>번 오타수정 해주세요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9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427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3460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356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1789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0595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743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735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487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4638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1345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6772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mailto:asdf@daum.net" TargetMode="External"/><Relationship Id="rId3" Type="http://schemas.openxmlformats.org/officeDocument/2006/relationships/image" Target="../media/image44.png"/><Relationship Id="rId7" Type="http://schemas.openxmlformats.org/officeDocument/2006/relationships/hyperlink" Target="mailto:gbga@naver.com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bc@gmail.com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mailto:asdf@icloud.com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아파트고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5250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2021.01.21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50918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문의하기&gt;문의 글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1952836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문의등록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52166"/>
              </p:ext>
            </p:extLst>
          </p:nvPr>
        </p:nvGraphicFramePr>
        <p:xfrm>
          <a:off x="215515" y="3397364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879812" y="5185068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419872" y="5185068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270378"/>
            <a:ext cx="1331487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카테고리 선택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287524" y="2501210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일반문의</a:t>
            </a:r>
          </a:p>
        </p:txBody>
      </p:sp>
      <p:sp>
        <p:nvSpPr>
          <p:cNvPr id="15" name="TextBox 45"/>
          <p:cNvSpPr txBox="1"/>
          <p:nvPr/>
        </p:nvSpPr>
        <p:spPr>
          <a:xfrm>
            <a:off x="287524" y="2735683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기능문의</a:t>
            </a:r>
          </a:p>
        </p:txBody>
      </p:sp>
      <p:sp>
        <p:nvSpPr>
          <p:cNvPr id="16" name="TextBox 45"/>
          <p:cNvSpPr txBox="1"/>
          <p:nvPr/>
        </p:nvSpPr>
        <p:spPr>
          <a:xfrm>
            <a:off x="287524" y="2966515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계약문의</a:t>
            </a:r>
          </a:p>
        </p:txBody>
      </p:sp>
    </p:spTree>
    <p:extLst>
      <p:ext uri="{BB962C8B-B14F-4D97-AF65-F5344CB8AC3E}">
        <p14:creationId xmlns:p14="http://schemas.microsoft.com/office/powerpoint/2010/main" val="26019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813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7720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4744"/>
            <a:ext cx="6300700" cy="442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731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350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24035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7504" y="1124744"/>
            <a:ext cx="6264696" cy="5000017"/>
            <a:chOff x="107504" y="1124744"/>
            <a:chExt cx="6264696" cy="50000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4744"/>
              <a:ext cx="6264696" cy="284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8" y="3753036"/>
              <a:ext cx="6216592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771154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7" y="4135098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352" y="4525623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4682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01222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" y="1109439"/>
            <a:ext cx="6274814" cy="397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917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069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24035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24744"/>
            <a:ext cx="63007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9" y="3212976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8" y="3465004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9" y="3700264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8" y="3897052"/>
            <a:ext cx="627569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21188"/>
            <a:ext cx="5364596" cy="86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8775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2459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5722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4955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99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2240868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80251" y="2260720"/>
            <a:ext cx="240772" cy="215444"/>
            <a:chOff x="292829" y="1695755"/>
            <a:chExt cx="240772" cy="215444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15373" y="2481086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373" y="2481086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0251" y="2476164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6059" y="2462036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45721" y="2470504"/>
            <a:ext cx="9303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3315" y="25045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7513" y="250032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2108" y="252356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2021-01-22</a:t>
            </a:r>
            <a:endParaRPr lang="ko-KR" altLang="en-US" sz="9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0765"/>
              </p:ext>
            </p:extLst>
          </p:nvPr>
        </p:nvGraphicFramePr>
        <p:xfrm>
          <a:off x="1173315" y="3143640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305205" y="28725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960229" y="4113076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독서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568550" y="2260531"/>
            <a:ext cx="240772" cy="215444"/>
            <a:chOff x="292829" y="1695755"/>
            <a:chExt cx="240772" cy="215444"/>
          </a:xfrm>
        </p:grpSpPr>
        <p:sp>
          <p:nvSpPr>
            <p:cNvPr id="43" name="타원 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175633" y="2885872"/>
            <a:ext cx="240772" cy="215444"/>
            <a:chOff x="292829" y="1695755"/>
            <a:chExt cx="240772" cy="215444"/>
          </a:xfrm>
        </p:grpSpPr>
        <p:sp>
          <p:nvSpPr>
            <p:cNvPr id="55" name="타원 5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82206"/>
            <a:ext cx="6300700" cy="117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776055" y="5301208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주차장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</a:t>
            </a:r>
          </a:p>
        </p:txBody>
      </p:sp>
    </p:spTree>
    <p:extLst>
      <p:ext uri="{BB962C8B-B14F-4D97-AF65-F5344CB8AC3E}">
        <p14:creationId xmlns:p14="http://schemas.microsoft.com/office/powerpoint/2010/main" val="32245695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3319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51988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6301079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85158"/>
              </p:ext>
            </p:extLst>
          </p:nvPr>
        </p:nvGraphicFramePr>
        <p:xfrm>
          <a:off x="1173313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6487" y="21762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9812" y="3429000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예약불가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75633" y="2237800"/>
            <a:ext cx="240772" cy="215444"/>
            <a:chOff x="292829" y="1695755"/>
            <a:chExt cx="240772" cy="215444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2" y="5595027"/>
            <a:ext cx="502863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987314"/>
            <a:ext cx="1238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572000" y="4005064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예약불가</a:t>
            </a:r>
          </a:p>
        </p:txBody>
      </p:sp>
    </p:spTree>
    <p:extLst>
      <p:ext uri="{BB962C8B-B14F-4D97-AF65-F5344CB8AC3E}">
        <p14:creationId xmlns:p14="http://schemas.microsoft.com/office/powerpoint/2010/main" val="24877942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9926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395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6301079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14556"/>
              </p:ext>
            </p:extLst>
          </p:nvPr>
        </p:nvGraphicFramePr>
        <p:xfrm>
          <a:off x="1173313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6487" y="21762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9812" y="3429000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예약불가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75633" y="2237800"/>
            <a:ext cx="240772" cy="215444"/>
            <a:chOff x="292829" y="1695755"/>
            <a:chExt cx="240772" cy="215444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2" y="5595027"/>
            <a:ext cx="502863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987314"/>
            <a:ext cx="1238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7731" y="1961456"/>
            <a:ext cx="5992441" cy="4743908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71986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97217"/>
              </p:ext>
            </p:extLst>
          </p:nvPr>
        </p:nvGraphicFramePr>
        <p:xfrm>
          <a:off x="4688868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6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예약시간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정보입력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7"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강감찬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hlinkClick r:id="rId6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hlinkClick r:id="rId7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hlinkClick r:id="rId8"/>
                        </a:rPr>
                        <a:t>asdf@daum.net</a:t>
                      </a:r>
                      <a:endParaRPr lang="en-US" altLang="ko-KR" sz="700" dirty="0"/>
                    </a:p>
                    <a:p>
                      <a:pPr latinLnBrk="1"/>
                      <a:endParaRPr lang="en-US" altLang="ko-K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hlinkClick r:id="rId9"/>
                        </a:rPr>
                        <a:t>asdf@icloud.com</a:t>
                      </a:r>
                      <a:endParaRPr lang="en-US" altLang="ko-KR" sz="700" dirty="0"/>
                    </a:p>
                    <a:p>
                      <a:pPr latinLnBrk="1"/>
                      <a:endParaRPr lang="en-US" altLang="ko-K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4735602" y="2961347"/>
            <a:ext cx="240772" cy="215444"/>
            <a:chOff x="292829" y="1695755"/>
            <a:chExt cx="240772" cy="215444"/>
          </a:xfrm>
        </p:grpSpPr>
        <p:sp>
          <p:nvSpPr>
            <p:cNvPr id="29" name="타원 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040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2542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0385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" y="1120722"/>
            <a:ext cx="6336196" cy="12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6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85515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문의하기&gt;문의 글 상세조회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23820"/>
              </p:ext>
            </p:extLst>
          </p:nvPr>
        </p:nvGraphicFramePr>
        <p:xfrm>
          <a:off x="6444208" y="2540"/>
          <a:ext cx="261595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상세내용을 조회할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관리자의 답변이 있으면 답변을 출력하고 없으면 답변하기 버튼이 나온다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err="1"/>
              <a:t>문의글</a:t>
            </a:r>
            <a:r>
              <a:rPr lang="ko-KR" altLang="en-US" sz="1100" dirty="0"/>
              <a:t> 조회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4732"/>
              </p:ext>
            </p:extLst>
          </p:nvPr>
        </p:nvGraphicFramePr>
        <p:xfrm>
          <a:off x="215515" y="2342368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673906" y="6265188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212332" y="6265188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09497"/>
              </p:ext>
            </p:extLst>
          </p:nvPr>
        </p:nvGraphicFramePr>
        <p:xfrm>
          <a:off x="224001" y="4549492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45"/>
          <p:cNvSpPr txBox="1"/>
          <p:nvPr/>
        </p:nvSpPr>
        <p:spPr>
          <a:xfrm>
            <a:off x="216176" y="4247510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답변</a:t>
            </a:r>
          </a:p>
        </p:txBody>
      </p:sp>
      <p:sp>
        <p:nvSpPr>
          <p:cNvPr id="15" name="TextBox 45"/>
          <p:cNvSpPr txBox="1"/>
          <p:nvPr/>
        </p:nvSpPr>
        <p:spPr>
          <a:xfrm>
            <a:off x="2879812" y="3954252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답변하기</a:t>
            </a:r>
          </a:p>
        </p:txBody>
      </p:sp>
    </p:spTree>
    <p:extLst>
      <p:ext uri="{BB962C8B-B14F-4D97-AF65-F5344CB8AC3E}">
        <p14:creationId xmlns:p14="http://schemas.microsoft.com/office/powerpoint/2010/main" val="35772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1683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008513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공지사항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88851"/>
              </p:ext>
            </p:extLst>
          </p:nvPr>
        </p:nvGraphicFramePr>
        <p:xfrm>
          <a:off x="107504" y="2342368"/>
          <a:ext cx="6192688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5544108" y="200851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17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18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130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4720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765003" y="4133813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21" name="TextBox 45"/>
          <p:cNvSpPr txBox="1"/>
          <p:nvPr/>
        </p:nvSpPr>
        <p:spPr>
          <a:xfrm>
            <a:off x="3303429" y="4133813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1823"/>
              </p:ext>
            </p:extLst>
          </p:nvPr>
        </p:nvGraphicFramePr>
        <p:xfrm>
          <a:off x="315098" y="2478689"/>
          <a:ext cx="5976662" cy="15263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ckeditor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45"/>
          <p:cNvSpPr txBox="1"/>
          <p:nvPr/>
        </p:nvSpPr>
        <p:spPr>
          <a:xfrm>
            <a:off x="307273" y="2116135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err="1"/>
              <a:t>공지글</a:t>
            </a:r>
            <a:r>
              <a:rPr lang="ko-KR" altLang="en-US" sz="11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21216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740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765003" y="474634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21" name="TextBox 45"/>
          <p:cNvSpPr txBox="1"/>
          <p:nvPr/>
        </p:nvSpPr>
        <p:spPr>
          <a:xfrm>
            <a:off x="3303429" y="474634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80097"/>
              </p:ext>
            </p:extLst>
          </p:nvPr>
        </p:nvGraphicFramePr>
        <p:xfrm>
          <a:off x="315098" y="2478689"/>
          <a:ext cx="5976662" cy="19835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ckeditor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45"/>
          <p:cNvSpPr txBox="1"/>
          <p:nvPr/>
        </p:nvSpPr>
        <p:spPr>
          <a:xfrm>
            <a:off x="307273" y="2116135"/>
            <a:ext cx="14655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공지사항 상세조회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904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관리사무소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340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508" y="1080079"/>
            <a:ext cx="1501780" cy="270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1559131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508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179276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044227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293583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254351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2785812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01847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252113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3503573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375292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0028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27986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453328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478321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06021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45"/>
          <p:cNvSpPr txBox="1"/>
          <p:nvPr/>
        </p:nvSpPr>
        <p:spPr>
          <a:xfrm>
            <a:off x="2195736" y="1617345"/>
            <a:ext cx="3679205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관리사무소 정보</a:t>
            </a:r>
            <a:r>
              <a:rPr lang="en-US" altLang="ko-KR" sz="900" dirty="0"/>
              <a:t>, </a:t>
            </a:r>
            <a:r>
              <a:rPr lang="ko-KR" altLang="en-US" sz="900" dirty="0"/>
              <a:t>아파트 정보 </a:t>
            </a:r>
            <a:r>
              <a:rPr lang="en-US" altLang="ko-KR" sz="900" dirty="0"/>
              <a:t>– </a:t>
            </a:r>
            <a:r>
              <a:rPr lang="ko-KR" altLang="en-US" sz="900" dirty="0"/>
              <a:t>주소</a:t>
            </a:r>
            <a:r>
              <a:rPr lang="en-US" altLang="ko-KR" sz="900" dirty="0"/>
              <a:t>, </a:t>
            </a:r>
            <a:r>
              <a:rPr lang="ko-KR" altLang="en-US" sz="900" dirty="0" err="1"/>
              <a:t>세대수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sp>
        <p:nvSpPr>
          <p:cNvPr id="38" name="TextBox 45"/>
          <p:cNvSpPr txBox="1"/>
          <p:nvPr/>
        </p:nvSpPr>
        <p:spPr>
          <a:xfrm>
            <a:off x="2195735" y="2224713"/>
            <a:ext cx="3679205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9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445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54315"/>
              </p:ext>
            </p:extLst>
          </p:nvPr>
        </p:nvGraphicFramePr>
        <p:xfrm>
          <a:off x="0" y="14144"/>
          <a:ext cx="7056276" cy="1059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341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97" y="132827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2190904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7097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24245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676000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925356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317528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3417585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275" y="16414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ㄴ문의하기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7097" y="1924142"/>
            <a:ext cx="1512167" cy="26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65025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883886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4135346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438470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63463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9116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516505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541498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6919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28021"/>
              </p:ext>
            </p:extLst>
          </p:nvPr>
        </p:nvGraphicFramePr>
        <p:xfrm>
          <a:off x="7046677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45"/>
          <p:cNvSpPr txBox="1"/>
          <p:nvPr/>
        </p:nvSpPr>
        <p:spPr>
          <a:xfrm>
            <a:off x="1692341" y="1772816"/>
            <a:ext cx="1141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문의 및 답변</a:t>
            </a:r>
            <a:endParaRPr lang="ko-KR" altLang="en-US" sz="1100" dirty="0"/>
          </a:p>
        </p:txBody>
      </p:sp>
      <p:sp>
        <p:nvSpPr>
          <p:cNvPr id="39" name="TextBox 45"/>
          <p:cNvSpPr txBox="1"/>
          <p:nvPr/>
        </p:nvSpPr>
        <p:spPr>
          <a:xfrm>
            <a:off x="3682445" y="463346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9074"/>
              </p:ext>
            </p:extLst>
          </p:nvPr>
        </p:nvGraphicFramePr>
        <p:xfrm>
          <a:off x="1583668" y="2106671"/>
          <a:ext cx="5270647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TextBox 45"/>
          <p:cNvSpPr txBox="1"/>
          <p:nvPr/>
        </p:nvSpPr>
        <p:spPr>
          <a:xfrm>
            <a:off x="6192180" y="1772816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문의하기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2879812" y="513751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2159732" y="513751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6084168" y="513751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2526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75952"/>
              </p:ext>
            </p:extLst>
          </p:nvPr>
        </p:nvGraphicFramePr>
        <p:xfrm>
          <a:off x="0" y="14144"/>
          <a:ext cx="7056276" cy="1059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341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문의하기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97" y="132827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2190904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7097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24245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676000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925356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317528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3417585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275" y="16414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ㄴ문의하기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7097" y="1924142"/>
            <a:ext cx="1512167" cy="26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65025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883886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4135346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438470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63463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9116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516505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541498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6919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05635"/>
              </p:ext>
            </p:extLst>
          </p:nvPr>
        </p:nvGraphicFramePr>
        <p:xfrm>
          <a:off x="7046677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5"/>
          <p:cNvSpPr txBox="1"/>
          <p:nvPr/>
        </p:nvSpPr>
        <p:spPr>
          <a:xfrm>
            <a:off x="1620336" y="1592796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문의등록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87102"/>
              </p:ext>
            </p:extLst>
          </p:nvPr>
        </p:nvGraphicFramePr>
        <p:xfrm>
          <a:off x="1619674" y="2240868"/>
          <a:ext cx="5328590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5"/>
          <p:cNvSpPr txBox="1"/>
          <p:nvPr/>
        </p:nvSpPr>
        <p:spPr>
          <a:xfrm>
            <a:off x="3743908" y="402857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4283968" y="4028572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3173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9677"/>
              </p:ext>
            </p:extLst>
          </p:nvPr>
        </p:nvGraphicFramePr>
        <p:xfrm>
          <a:off x="0" y="14144"/>
          <a:ext cx="712828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4007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5496" y="130505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40" y="105630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452" y="216768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0503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6" y="13273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857" y="24013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7" y="26527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6857" y="29021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034" y="31520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58" y="33943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74" y="161824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ㄴ문의하기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496" y="190092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ㄴ공지사항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36" y="362703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41" y="386066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41" y="411212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41" y="436148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-82" y="461141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386" y="48884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1" y="51418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88" y="539176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456" y="566876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sp>
        <p:nvSpPr>
          <p:cNvPr id="25" name="TextBox 45"/>
          <p:cNvSpPr txBox="1"/>
          <p:nvPr/>
        </p:nvSpPr>
        <p:spPr>
          <a:xfrm>
            <a:off x="1836357" y="1663281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공지사항</a:t>
            </a:r>
          </a:p>
        </p:txBody>
      </p:sp>
      <p:sp>
        <p:nvSpPr>
          <p:cNvPr id="38" name="TextBox 45"/>
          <p:cNvSpPr txBox="1"/>
          <p:nvPr/>
        </p:nvSpPr>
        <p:spPr>
          <a:xfrm>
            <a:off x="3826461" y="4559932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53393"/>
              </p:ext>
            </p:extLst>
          </p:nvPr>
        </p:nvGraphicFramePr>
        <p:xfrm>
          <a:off x="1727684" y="1997136"/>
          <a:ext cx="5184575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45"/>
          <p:cNvSpPr txBox="1"/>
          <p:nvPr/>
        </p:nvSpPr>
        <p:spPr>
          <a:xfrm>
            <a:off x="6372507" y="162880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1" name="TextBox 45"/>
          <p:cNvSpPr txBox="1"/>
          <p:nvPr/>
        </p:nvSpPr>
        <p:spPr>
          <a:xfrm>
            <a:off x="3023828" y="5063988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2303748" y="5063988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6228184" y="5063988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539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28642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2021.01.21 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94987"/>
              </p:ext>
            </p:extLst>
          </p:nvPr>
        </p:nvGraphicFramePr>
        <p:xfrm>
          <a:off x="0" y="14144"/>
          <a:ext cx="709227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계정설정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224" y="1605383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82" y="1058699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853" y="16019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538" y="10527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83" y="13128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224" y="220124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224" y="24527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224" y="27020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01" y="29519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225" y="31942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" y="190331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ㄴ비밀번호</a:t>
            </a:r>
            <a:r>
              <a:rPr lang="ko-KR" altLang="en-US" sz="1200" dirty="0"/>
              <a:t> 변경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703" y="342695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108" y="36605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108" y="391205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08" y="41614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285" y="44113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753" y="46883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5178" y="49417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355" y="51916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4823" y="54686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0366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99339"/>
              </p:ext>
            </p:extLst>
          </p:nvPr>
        </p:nvGraphicFramePr>
        <p:xfrm>
          <a:off x="2303748" y="2613868"/>
          <a:ext cx="3564396" cy="7077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기존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5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새로운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0986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96334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단지설정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910" y="1914482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38" y="1090800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580" y="163748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94" y="10848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39" y="13449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80" y="223335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ㄴ단지정보관리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80" y="248481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580" y="273416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57" y="298409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581" y="32263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94" y="19354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059" y="34590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464" y="36926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464" y="39441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464" y="41935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41" y="44434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5109" y="47204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34" y="49738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11" y="52237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5179" y="55007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010"/>
              </p:ext>
            </p:extLst>
          </p:nvPr>
        </p:nvGraphicFramePr>
        <p:xfrm>
          <a:off x="1654858" y="2251434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전용면적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/>
                        <a:t>분양면적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난방종류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45"/>
          <p:cNvSpPr txBox="1"/>
          <p:nvPr/>
        </p:nvSpPr>
        <p:spPr>
          <a:xfrm>
            <a:off x="3779912" y="389705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0" name="TextBox 45"/>
          <p:cNvSpPr txBox="1"/>
          <p:nvPr/>
        </p:nvSpPr>
        <p:spPr>
          <a:xfrm>
            <a:off x="4391980" y="389705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취소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9051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75059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기안문작성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5926" y="2218675"/>
            <a:ext cx="1501780" cy="93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094721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538" y="16414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52" y="10887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" y="134882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137" y="2239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97" y="24929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52" y="1939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-11046" y="3103973"/>
            <a:ext cx="1588706" cy="3043629"/>
            <a:chOff x="-1401" y="3232836"/>
            <a:chExt cx="1588706" cy="3043629"/>
          </a:xfrm>
        </p:grpSpPr>
        <p:sp>
          <p:nvSpPr>
            <p:cNvPr id="46" name="TextBox 45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2775303"/>
            <a:ext cx="10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66359"/>
              </p:ext>
            </p:extLst>
          </p:nvPr>
        </p:nvGraphicFramePr>
        <p:xfrm>
          <a:off x="7082681" y="3748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90811"/>
              </p:ext>
            </p:extLst>
          </p:nvPr>
        </p:nvGraphicFramePr>
        <p:xfrm>
          <a:off x="7082681" y="862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099688"/>
            <a:ext cx="5273588" cy="55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8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1997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 결재선 지정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견재선지정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기안문작성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결재선지정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5926" y="2218675"/>
            <a:ext cx="1501780" cy="93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094721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538" y="16414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52" y="10887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" y="134882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137" y="2239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97" y="24929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52" y="1939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-11046" y="3103973"/>
            <a:ext cx="1588706" cy="3043629"/>
            <a:chOff x="-1401" y="3232836"/>
            <a:chExt cx="1588706" cy="3043629"/>
          </a:xfrm>
        </p:grpSpPr>
        <p:sp>
          <p:nvSpPr>
            <p:cNvPr id="46" name="TextBox 45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2775303"/>
            <a:ext cx="10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31414"/>
              </p:ext>
            </p:extLst>
          </p:nvPr>
        </p:nvGraphicFramePr>
        <p:xfrm>
          <a:off x="7082681" y="3748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0884"/>
              </p:ext>
            </p:extLst>
          </p:nvPr>
        </p:nvGraphicFramePr>
        <p:xfrm>
          <a:off x="7082681" y="862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099688"/>
            <a:ext cx="5273588" cy="55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727684" y="1147929"/>
            <a:ext cx="5076564" cy="5498783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2067103"/>
            <a:ext cx="4680520" cy="235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98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93195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ㄴ수신함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ㄴ상신함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ㄴ전체문서함</a:t>
            </a:r>
            <a:endParaRPr lang="en-US" altLang="ko-KR" sz="12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80175" y="1840779"/>
            <a:ext cx="6348792" cy="2402268"/>
            <a:chOff x="1580175" y="1840779"/>
            <a:chExt cx="6348792" cy="240226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175" y="1840779"/>
              <a:ext cx="5440097" cy="15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2919072"/>
              <a:ext cx="1628775" cy="1323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89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96041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 문서상세조회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 문서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ㄴ수신함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ㄴ상신함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ㄴ전체문서함</a:t>
            </a:r>
            <a:endParaRPr lang="en-US" altLang="ko-KR" sz="12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23771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307671"/>
            <a:ext cx="5112568" cy="537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35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26178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ㄴ수신함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ㄴ상신함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ㄴ전체문서함</a:t>
            </a:r>
            <a:endParaRPr lang="en-US" altLang="ko-KR" sz="12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75" y="1840779"/>
            <a:ext cx="5440097" cy="153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3814"/>
            <a:ext cx="461391" cy="2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70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110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ㄴ기안문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일반문서함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/>
                <a:t>입주민관리</a:t>
              </a:r>
              <a:endParaRPr lang="en-US" altLang="ko-KR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차량관리</a:t>
              </a:r>
              <a:endParaRPr lang="en-US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공사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수선관리</a:t>
              </a:r>
              <a:endParaRPr lang="en-US" altLang="ko-K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회계관리</a:t>
              </a:r>
              <a:endParaRPr lang="en-US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자산관리</a:t>
              </a:r>
              <a:endParaRPr lang="en-US" altLang="ko-KR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계약관리</a:t>
              </a:r>
              <a:endParaRPr lang="en-US" altLang="ko-K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검침관리</a:t>
              </a:r>
              <a:endParaRPr lang="en-US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관리비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인사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근태관리</a:t>
              </a:r>
              <a:endParaRPr lang="en-US" altLang="ko-KR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급여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정산관리</a:t>
              </a:r>
              <a:endParaRPr lang="en-US" altLang="ko-K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사이트관리</a:t>
              </a:r>
              <a:endParaRPr lang="en-US" altLang="ko-KR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ㄴ결재함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ㄴ수신함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ㄴ상신함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ㄴ전체문서함</a:t>
            </a:r>
            <a:endParaRPr lang="en-US" altLang="ko-KR" sz="12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75" y="2062341"/>
            <a:ext cx="6286165" cy="137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14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94008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문서함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416" y="2467955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416" y="27372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ㄴ일반문서관리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6836" y="300768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-32363" y="322869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-54885" y="34613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-62480" y="3695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-62480" y="39464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-62480" y="41958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4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17962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입주자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입주자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805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598" y="2994333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ㄴ입주관리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2" y="35370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-7280" y="376967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-14875" y="40033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-14875" y="425477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-14875" y="450412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-31698" y="475406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-5230" y="50310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95" y="528448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72" y="553441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840" y="58114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6255" y="3251678"/>
            <a:ext cx="99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ㄴ전출관리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74" y="1742659"/>
            <a:ext cx="5548109" cy="360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상담스케줄관리</a:t>
            </a:r>
            <a:endParaRPr lang="en-US" altLang="ko-KR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지원자 관리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서류전형관리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면접전형관리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면접위원위촉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면접평가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최종합격자 관리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69980"/>
              </p:ext>
            </p:extLst>
          </p:nvPr>
        </p:nvGraphicFramePr>
        <p:xfrm>
          <a:off x="0" y="0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메인사이트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92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7" name="직사각형 6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76" name="직사각형 75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기수별모집현황</a:t>
            </a:r>
            <a:endParaRPr lang="en-US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기수별과정인지도</a:t>
            </a:r>
            <a:endParaRPr lang="en-US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기수별선행학습정도</a:t>
            </a:r>
            <a:endParaRPr lang="en-US" altLang="ko-KR" sz="900" dirty="0"/>
          </a:p>
          <a:p>
            <a:r>
              <a:rPr lang="ko-KR" altLang="en-US" sz="900" dirty="0"/>
              <a:t>평가결과</a:t>
            </a:r>
            <a:endParaRPr lang="en-US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인성평가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연령별</a:t>
            </a:r>
            <a:endParaRPr lang="en-US" altLang="ko-KR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학력별</a:t>
            </a:r>
            <a:endParaRPr lang="en-US" altLang="ko-KR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0" name="직사각형 9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205</a:t>
              </a:r>
              <a:r>
                <a:rPr lang="ko-KR" altLang="en-US" sz="900" dirty="0"/>
                <a:t>호</a:t>
              </a:r>
              <a:endParaRPr lang="en-US" altLang="ko-KR" sz="9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취업률</a:t>
              </a:r>
              <a:endParaRPr lang="en-US" altLang="ko-KR" sz="9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27" name="직사각형 126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205</a:t>
              </a:r>
              <a:r>
                <a:rPr lang="ko-KR" altLang="en-US" sz="900" dirty="0"/>
                <a:t>호</a:t>
              </a:r>
              <a:endParaRPr lang="en-US" altLang="ko-KR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외모</a:t>
              </a:r>
              <a:endParaRPr lang="en-US" altLang="ko-KR" sz="9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모집전형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학사관리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학급관리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교직원관리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업무지원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취업</a:t>
            </a:r>
            <a:r>
              <a:rPr lang="en-US" altLang="ko-KR" sz="700" b="1" spc="-150" dirty="0"/>
              <a:t>/</a:t>
            </a:r>
            <a:r>
              <a:rPr lang="ko-KR" altLang="en-US" sz="700" b="1" spc="-150" dirty="0"/>
              <a:t>이직지원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/>
              <a:t>MyMenu</a:t>
            </a:r>
            <a:endParaRPr lang="ko-KR" altLang="en-US" sz="700" b="1" spc="-1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커뮤니티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/>
              <a:t>SMS/</a:t>
            </a:r>
            <a:r>
              <a:rPr lang="ko-KR" altLang="en-US" sz="700" b="1" spc="-150" dirty="0"/>
              <a:t>메일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기본설정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/>
              <a:t>O </a:t>
            </a:r>
            <a:r>
              <a:rPr lang="en-US" altLang="ko-KR" sz="700" b="1" spc="-150" dirty="0" err="1"/>
              <a:t>O</a:t>
            </a:r>
            <a:r>
              <a:rPr lang="en-US" altLang="ko-KR" sz="700" b="1" spc="-150" dirty="0"/>
              <a:t> </a:t>
            </a:r>
            <a:r>
              <a:rPr lang="ko-KR" altLang="en-US" sz="700" b="1" spc="-150" dirty="0"/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51802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7595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8760" y="2741671"/>
            <a:ext cx="1501780" cy="805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3" y="13239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메뉴얼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4598" y="2994333"/>
            <a:ext cx="123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ㄴ입주관리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8722" y="19144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일반문서함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58" y="274167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입주민관리</a:t>
            </a:r>
            <a:endParaRPr lang="en-US" altLang="ko-KR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242" y="35370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차량관리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-7280" y="376967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공사</a:t>
            </a:r>
            <a:r>
              <a:rPr lang="en-US" altLang="ko-KR" sz="1200" dirty="0"/>
              <a:t>/</a:t>
            </a:r>
            <a:r>
              <a:rPr lang="ko-KR" altLang="en-US" sz="1200" dirty="0"/>
              <a:t>수선관리</a:t>
            </a:r>
            <a:endParaRPr lang="en-US" altLang="ko-K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14875" y="40033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회계관리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-14875" y="425477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자산관리</a:t>
            </a:r>
            <a:endParaRPr lang="en-US" altLang="ko-KR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-14875" y="450412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-31698" y="475406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검침관리</a:t>
            </a:r>
            <a:endParaRPr lang="en-US" altLang="ko-K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-5230" y="50310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95" y="528448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인사</a:t>
            </a:r>
            <a:r>
              <a:rPr lang="en-US" altLang="ko-KR" sz="1200" dirty="0"/>
              <a:t>/</a:t>
            </a:r>
            <a:r>
              <a:rPr lang="ko-KR" altLang="en-US" sz="1200" dirty="0"/>
              <a:t>근태관리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8372" y="553441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4840" y="58114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사이트관리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96255" y="3251678"/>
            <a:ext cx="99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/>
              <a:t>ㄴ전출관리</a:t>
            </a:r>
            <a:r>
              <a:rPr lang="ko-KR" altLang="en-US" sz="1200" dirty="0"/>
              <a:t>    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367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81604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전출자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전출자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007985"/>
            <a:ext cx="1151620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20472" y="4222839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143508" y="3296008"/>
            <a:ext cx="994973" cy="26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15516" y="3537012"/>
            <a:ext cx="104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ㄴ전출관리</a:t>
            </a:r>
            <a:r>
              <a:rPr lang="ko-KR" altLang="en-US" sz="1200" dirty="0"/>
              <a:t>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5516" y="3825044"/>
            <a:ext cx="1260140" cy="45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ㄴ확인서 조회 및 발급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22136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확인서 조회 및 발급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전출관리&gt;확인서 조회 및 발급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확인서 조회 및 발급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007985"/>
            <a:ext cx="1151620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20472" y="4222839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143508" y="3296008"/>
            <a:ext cx="994973" cy="26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15516" y="3537012"/>
            <a:ext cx="104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ㄴ전출관리</a:t>
            </a:r>
            <a:r>
              <a:rPr lang="ko-KR" altLang="en-US" sz="1200" dirty="0"/>
              <a:t>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179512" y="3825044"/>
            <a:ext cx="1260140" cy="44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ㄴ확인서 조회 및 발급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6492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등록차량조회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차량관리&gt;등록차량조회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등록차량조회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957694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전자결재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295645"/>
            <a:ext cx="1367644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0" y="358366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012" y="380789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107504" y="4058563"/>
            <a:ext cx="1260140" cy="2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ㄴ전출차량관리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6142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입주민차량관리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차량관리&gt;입주민차량관리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입주민차량관리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957694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295645"/>
            <a:ext cx="1367644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0" y="358366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012" y="380789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107504" y="4058563"/>
            <a:ext cx="1260140" cy="2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ㄴ전출차량관리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26935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차량관리&gt;방문차량관리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957694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295645"/>
            <a:ext cx="1367644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0" y="358366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012" y="380789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107504" y="4058563"/>
            <a:ext cx="1260140" cy="2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ㄴ전출차량관리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8882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전출차량관리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차량관리&gt;전출차량관리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전출차량관리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957694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295645"/>
            <a:ext cx="1367644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0" y="358366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012" y="380789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107504" y="4058563"/>
            <a:ext cx="1260140" cy="2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ㄴ전출차량관리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93647"/>
              </p:ext>
            </p:extLst>
          </p:nvPr>
        </p:nvGraphicFramePr>
        <p:xfrm>
          <a:off x="0" y="14144"/>
          <a:ext cx="7128284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83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전체공사일정관리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공사/수선관리&gt;전체공사관리&gt;전체공사일정관리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전체공사일정관리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7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771329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22789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272145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22077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799076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052498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02430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579429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524" y="4123701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2516" y="4380515"/>
            <a:ext cx="1620180" cy="45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ㄴ입주민실내공사신고내역관리 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0" y="356766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ㄴ전체공사일정관리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-508" y="384024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ㄴ전체수선내역관리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81723"/>
              </p:ext>
            </p:extLst>
          </p:nvPr>
        </p:nvGraphicFramePr>
        <p:xfrm>
          <a:off x="0" y="14144"/>
          <a:ext cx="7128284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전체수선내역관리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공사/수선관리&gt;전체공사관리&gt;전체수선내역관리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전체수선내역관리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1501" y="6579429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41" name="직사각형 5"/>
          <p:cNvSpPr/>
          <p:nvPr/>
        </p:nvSpPr>
        <p:spPr>
          <a:xfrm>
            <a:off x="0" y="3032956"/>
            <a:ext cx="1547664" cy="17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4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5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6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7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48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49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0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1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2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3" name="TextBox 28"/>
          <p:cNvSpPr txBox="1"/>
          <p:nvPr/>
        </p:nvSpPr>
        <p:spPr>
          <a:xfrm>
            <a:off x="11786" y="4771329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4" name="TextBox 30"/>
          <p:cNvSpPr txBox="1"/>
          <p:nvPr/>
        </p:nvSpPr>
        <p:spPr>
          <a:xfrm>
            <a:off x="11786" y="5022789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55" name="TextBox 31"/>
          <p:cNvSpPr txBox="1"/>
          <p:nvPr/>
        </p:nvSpPr>
        <p:spPr>
          <a:xfrm>
            <a:off x="11786" y="5272145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56" name="TextBox 32"/>
          <p:cNvSpPr txBox="1"/>
          <p:nvPr/>
        </p:nvSpPr>
        <p:spPr>
          <a:xfrm>
            <a:off x="-5037" y="5522077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57" name="TextBox 33"/>
          <p:cNvSpPr txBox="1"/>
          <p:nvPr/>
        </p:nvSpPr>
        <p:spPr>
          <a:xfrm>
            <a:off x="21431" y="5799076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58" name="TextBox 34"/>
          <p:cNvSpPr txBox="1"/>
          <p:nvPr/>
        </p:nvSpPr>
        <p:spPr>
          <a:xfrm>
            <a:off x="61856" y="6052498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59" name="TextBox 35"/>
          <p:cNvSpPr txBox="1"/>
          <p:nvPr/>
        </p:nvSpPr>
        <p:spPr>
          <a:xfrm>
            <a:off x="45033" y="6302430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1" name="TextBox 24"/>
          <p:cNvSpPr txBox="1"/>
          <p:nvPr/>
        </p:nvSpPr>
        <p:spPr>
          <a:xfrm>
            <a:off x="-144524" y="4123701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62" name="TextBox 25"/>
          <p:cNvSpPr txBox="1"/>
          <p:nvPr/>
        </p:nvSpPr>
        <p:spPr>
          <a:xfrm>
            <a:off x="-72516" y="4380515"/>
            <a:ext cx="1620180" cy="45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ㄴ입주민실내공사신고내역관리       </a:t>
            </a:r>
          </a:p>
        </p:txBody>
      </p:sp>
      <p:sp>
        <p:nvSpPr>
          <p:cNvPr id="63" name="TextBox 20"/>
          <p:cNvSpPr txBox="1"/>
          <p:nvPr/>
        </p:nvSpPr>
        <p:spPr>
          <a:xfrm>
            <a:off x="0" y="356766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ㄴ전체공사일정관리</a:t>
            </a:r>
          </a:p>
        </p:txBody>
      </p:sp>
      <p:sp>
        <p:nvSpPr>
          <p:cNvPr id="64" name="TextBox 20"/>
          <p:cNvSpPr txBox="1"/>
          <p:nvPr/>
        </p:nvSpPr>
        <p:spPr>
          <a:xfrm>
            <a:off x="-508" y="384024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ㄴ전체수선내역관리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88164"/>
              </p:ext>
            </p:extLst>
          </p:nvPr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83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수리수선내역조회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입주민수선관리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&gt;수리수선내역조회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수리수선내역조회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7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771329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22789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272145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22077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799076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052498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02430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579429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2516" y="4380515"/>
            <a:ext cx="1620180" cy="45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ㄴ입주민실내공사신고내역관리 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2008" y="3785007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71500" y="4057588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상담스케줄관리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031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899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이전달 버튼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주간일정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월간일정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하루 일정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데이터를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 넣어준다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클릭하면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누르면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 및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상담내용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버튼이 출력된다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상담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요일별로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상담 내역 건수가 조회된다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버튼을 누르면 상담이 등록된다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모집전형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학사관리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학급관리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교직원관리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업무지원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취업</a:t>
            </a:r>
            <a:r>
              <a:rPr lang="en-US" altLang="ko-KR" sz="700" b="1" spc="-150" dirty="0"/>
              <a:t>/</a:t>
            </a:r>
            <a:r>
              <a:rPr lang="ko-KR" altLang="en-US" sz="700" b="1" spc="-150" dirty="0"/>
              <a:t>이직지원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커뮤니티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/>
              <a:t>SMS/</a:t>
            </a:r>
            <a:r>
              <a:rPr lang="ko-KR" altLang="en-US" sz="700" b="1" spc="-150" dirty="0"/>
              <a:t>메일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/>
              <a:t>기본설정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/>
              <a:t>O </a:t>
            </a:r>
            <a:r>
              <a:rPr lang="en-US" altLang="ko-KR" sz="700" b="1" spc="-150" dirty="0" err="1"/>
              <a:t>O</a:t>
            </a:r>
            <a:r>
              <a:rPr lang="en-US" altLang="ko-KR" sz="700" b="1" spc="-150" dirty="0"/>
              <a:t> </a:t>
            </a:r>
            <a:r>
              <a:rPr lang="ko-KR" altLang="en-US" sz="700" b="1" spc="-150" dirty="0"/>
              <a:t>님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◀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▶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month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day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week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today</a:t>
            </a:r>
            <a:endParaRPr lang="ko-KR" altLang="en-US" sz="9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239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정호성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이성준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정강훈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김현식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성연몽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김선도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한국희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황재하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문익수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이우철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지인규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96" name="타원 1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99" name="타원 1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02" name="타원 2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05" name="타원 2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30264"/>
              </p:ext>
            </p:extLst>
          </p:nvPr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83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입주민수선관리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&gt;수리수선일정관리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7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771329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22789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272145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22077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799076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052498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02430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579429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2516" y="4380515"/>
            <a:ext cx="1620180" cy="45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ㄴ입주민실내공사신고내역관리 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2008" y="3785007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71500" y="4057588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13643"/>
              </p:ext>
            </p:extLst>
          </p:nvPr>
        </p:nvGraphicFramePr>
        <p:xfrm>
          <a:off x="0" y="14144"/>
          <a:ext cx="709227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83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 실내공사 신고내역&gt;신고내역일정관리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 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4761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50912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4760580"/>
            <a:ext cx="1512167" cy="2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009936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259868"/>
            <a:ext cx="1512167" cy="27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536867"/>
            <a:ext cx="1512167" cy="27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5790289"/>
            <a:ext cx="1512167" cy="27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040221"/>
            <a:ext cx="1512167" cy="27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317220"/>
            <a:ext cx="1512167" cy="27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2516" y="3789040"/>
            <a:ext cx="1620180" cy="45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ㄴ입주민실내공사신고내역관리 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36004" y="4221088"/>
            <a:ext cx="1583668" cy="27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ㄴ신고내역일정관리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47346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회계관리&gt;계좌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705029"/>
            <a:ext cx="1512167" cy="264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ㄴ계좌관리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744924"/>
            <a:ext cx="1512167" cy="2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965940"/>
            <a:ext cx="1512167" cy="27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3198605"/>
            <a:ext cx="1512167" cy="27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465004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62480" y="394646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19581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7" cy="26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7" cy="26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7" cy="26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951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72189"/>
              </p:ext>
            </p:extLst>
          </p:nvPr>
        </p:nvGraphicFramePr>
        <p:xfrm>
          <a:off x="7082681" y="2540"/>
          <a:ext cx="2061827" cy="326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 대장 내역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대장 목록을 클릭하여 바로 수정 가능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버튼을 눌러 물품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물품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 대장에 물품의 내역 조회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기능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6CF9DCD-D25A-4C6B-8EE8-CEA993A6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84095"/>
              </p:ext>
            </p:extLst>
          </p:nvPr>
        </p:nvGraphicFramePr>
        <p:xfrm>
          <a:off x="2011491" y="2430241"/>
          <a:ext cx="4560597" cy="27067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87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물품번호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물품명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자재여부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011100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복사기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40X40X40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011102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책상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30X40X80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5">
            <a:extLst>
              <a:ext uri="{FF2B5EF4-FFF2-40B4-BE49-F238E27FC236}">
                <a16:creationId xmlns:a16="http://schemas.microsoft.com/office/drawing/2014/main" id="{79BBE080-5195-4C97-AACE-7E80DFC79797}"/>
              </a:ext>
            </a:extLst>
          </p:cNvPr>
          <p:cNvSpPr txBox="1"/>
          <p:nvPr/>
        </p:nvSpPr>
        <p:spPr>
          <a:xfrm>
            <a:off x="5637897" y="202588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5" name="TextBox 45">
            <a:extLst>
              <a:ext uri="{FF2B5EF4-FFF2-40B4-BE49-F238E27FC236}">
                <a16:creationId xmlns:a16="http://schemas.microsoft.com/office/drawing/2014/main" id="{63B045FD-1168-41DA-8080-FF100DC35BFD}"/>
              </a:ext>
            </a:extLst>
          </p:cNvPr>
          <p:cNvSpPr txBox="1"/>
          <p:nvPr/>
        </p:nvSpPr>
        <p:spPr>
          <a:xfrm>
            <a:off x="6161979" y="2021794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74E8D4-557E-4090-8057-47579C3F54C3}"/>
              </a:ext>
            </a:extLst>
          </p:cNvPr>
          <p:cNvSpPr/>
          <p:nvPr/>
        </p:nvSpPr>
        <p:spPr>
          <a:xfrm>
            <a:off x="1818196" y="275300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CD6E8DC-6F40-41BF-B85F-05AEB8A9741B}"/>
              </a:ext>
            </a:extLst>
          </p:cNvPr>
          <p:cNvSpPr/>
          <p:nvPr/>
        </p:nvSpPr>
        <p:spPr>
          <a:xfrm>
            <a:off x="3095836" y="273614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40C12F5-240E-4192-8CD6-B77AB0A3193C}"/>
              </a:ext>
            </a:extLst>
          </p:cNvPr>
          <p:cNvSpPr/>
          <p:nvPr/>
        </p:nvSpPr>
        <p:spPr>
          <a:xfrm>
            <a:off x="5554013" y="19419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C9A33C7-837D-47BF-8D05-161A17C99603}"/>
              </a:ext>
            </a:extLst>
          </p:cNvPr>
          <p:cNvSpPr/>
          <p:nvPr/>
        </p:nvSpPr>
        <p:spPr>
          <a:xfrm>
            <a:off x="6078095" y="192952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44070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FFD7199-ACC6-47B4-A4FF-E11AC889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74435"/>
              </p:ext>
            </p:extLst>
          </p:nvPr>
        </p:nvGraphicFramePr>
        <p:xfrm>
          <a:off x="7082681" y="2540"/>
          <a:ext cx="2061827" cy="39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 내역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 목록을 클릭하여 바로 수정 가능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버튼을 눌러 비품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비품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4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엑셀 파일 다운로드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6356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내역 프린트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840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 대장에서 비품의 내역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4792832-25D7-4A94-B968-1D9D0AD1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24844"/>
              </p:ext>
            </p:extLst>
          </p:nvPr>
        </p:nvGraphicFramePr>
        <p:xfrm>
          <a:off x="2011491" y="2469295"/>
          <a:ext cx="4560597" cy="27067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87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비품번호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비품명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2110000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용지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2110012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네임펜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블랙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개 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0757E84-135A-44E6-87C0-E911478378BD}"/>
              </a:ext>
            </a:extLst>
          </p:cNvPr>
          <p:cNvSpPr txBox="1"/>
          <p:nvPr/>
        </p:nvSpPr>
        <p:spPr>
          <a:xfrm>
            <a:off x="5637897" y="2064937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43B3F3E4-FF02-4791-92FD-8F2AFF744749}"/>
              </a:ext>
            </a:extLst>
          </p:cNvPr>
          <p:cNvSpPr txBox="1"/>
          <p:nvPr/>
        </p:nvSpPr>
        <p:spPr>
          <a:xfrm>
            <a:off x="6161979" y="206084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A7FC4-1AA5-41D6-88F2-018AF5C73E80}"/>
              </a:ext>
            </a:extLst>
          </p:cNvPr>
          <p:cNvSpPr txBox="1"/>
          <p:nvPr/>
        </p:nvSpPr>
        <p:spPr>
          <a:xfrm>
            <a:off x="5113815" y="2067791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63EDA1-09F8-43EA-B331-022D426331BC}"/>
              </a:ext>
            </a:extLst>
          </p:cNvPr>
          <p:cNvSpPr txBox="1"/>
          <p:nvPr/>
        </p:nvSpPr>
        <p:spPr>
          <a:xfrm>
            <a:off x="4030186" y="2060848"/>
            <a:ext cx="95731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엑셀 다운로드</a:t>
            </a:r>
            <a:endParaRPr lang="ko-KR" altLang="en-US" sz="9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32D9E63-472D-4F61-801C-37145FB41F3C}"/>
              </a:ext>
            </a:extLst>
          </p:cNvPr>
          <p:cNvSpPr/>
          <p:nvPr/>
        </p:nvSpPr>
        <p:spPr>
          <a:xfrm>
            <a:off x="1839925" y="280657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75F3CA2-B0DD-48AC-8307-AE73160B6F29}"/>
              </a:ext>
            </a:extLst>
          </p:cNvPr>
          <p:cNvSpPr/>
          <p:nvPr/>
        </p:nvSpPr>
        <p:spPr>
          <a:xfrm>
            <a:off x="2627784" y="280493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DD35D66-1F4E-40EB-9AF7-A8EA6543F56F}"/>
              </a:ext>
            </a:extLst>
          </p:cNvPr>
          <p:cNvSpPr/>
          <p:nvPr/>
        </p:nvSpPr>
        <p:spPr>
          <a:xfrm>
            <a:off x="5563452" y="196508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42957D-B93F-4A9B-9D53-D8D4B8CE316D}"/>
              </a:ext>
            </a:extLst>
          </p:cNvPr>
          <p:cNvSpPr/>
          <p:nvPr/>
        </p:nvSpPr>
        <p:spPr>
          <a:xfrm>
            <a:off x="6082371" y="196508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3DACB02-33D7-4BF0-B99C-CE46E07D1738}"/>
              </a:ext>
            </a:extLst>
          </p:cNvPr>
          <p:cNvSpPr/>
          <p:nvPr/>
        </p:nvSpPr>
        <p:spPr>
          <a:xfrm>
            <a:off x="3920069" y="193381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B1EF60F-E40E-464D-AAB0-35B03F2DC6F7}"/>
              </a:ext>
            </a:extLst>
          </p:cNvPr>
          <p:cNvSpPr/>
          <p:nvPr/>
        </p:nvSpPr>
        <p:spPr>
          <a:xfrm>
            <a:off x="5001220" y="193295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79455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032D731-3F85-430B-B652-EB25F9A0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6677"/>
              </p:ext>
            </p:extLst>
          </p:nvPr>
        </p:nvGraphicFramePr>
        <p:xfrm>
          <a:off x="7082681" y="2540"/>
          <a:ext cx="2061827" cy="409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 물품별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내역별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이력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이력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이력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9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엑셀파일 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1455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 프린트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129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물품의 수리이력 조회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기능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AF068ED-E5BC-4509-B87C-2FF5F8878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80891"/>
              </p:ext>
            </p:extLst>
          </p:nvPr>
        </p:nvGraphicFramePr>
        <p:xfrm>
          <a:off x="1977297" y="2709196"/>
          <a:ext cx="4560597" cy="27067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87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물품번호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수리내역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00000123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2021.1.23.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프린터 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AE418A6-7EB2-45CB-A047-075F9B41D11F}"/>
              </a:ext>
            </a:extLst>
          </p:cNvPr>
          <p:cNvSpPr txBox="1"/>
          <p:nvPr/>
        </p:nvSpPr>
        <p:spPr>
          <a:xfrm>
            <a:off x="5603703" y="230483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09252233-576C-4665-9654-1593C5D44C8C}"/>
              </a:ext>
            </a:extLst>
          </p:cNvPr>
          <p:cNvSpPr txBox="1"/>
          <p:nvPr/>
        </p:nvSpPr>
        <p:spPr>
          <a:xfrm>
            <a:off x="6127785" y="230074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3B279-BC0A-499E-83DD-50D3469C8447}"/>
              </a:ext>
            </a:extLst>
          </p:cNvPr>
          <p:cNvSpPr txBox="1"/>
          <p:nvPr/>
        </p:nvSpPr>
        <p:spPr>
          <a:xfrm>
            <a:off x="5079621" y="230769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9583C8-105D-485E-8CA2-C4B76D981C3E}"/>
              </a:ext>
            </a:extLst>
          </p:cNvPr>
          <p:cNvSpPr txBox="1"/>
          <p:nvPr/>
        </p:nvSpPr>
        <p:spPr>
          <a:xfrm>
            <a:off x="3513232" y="2300749"/>
            <a:ext cx="95731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엑셀 다운로드</a:t>
            </a:r>
            <a:endParaRPr lang="ko-KR" altLang="en-US" sz="900" dirty="0"/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D1FB8082-F358-43E5-806F-500CD2CB8BCD}"/>
              </a:ext>
            </a:extLst>
          </p:cNvPr>
          <p:cNvSpPr txBox="1"/>
          <p:nvPr/>
        </p:nvSpPr>
        <p:spPr>
          <a:xfrm>
            <a:off x="2858940" y="17686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2FA5AFC7-AC6A-49DC-A224-9AD951261743}"/>
              </a:ext>
            </a:extLst>
          </p:cNvPr>
          <p:cNvSpPr txBox="1"/>
          <p:nvPr/>
        </p:nvSpPr>
        <p:spPr>
          <a:xfrm>
            <a:off x="2138860" y="17686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7A9C3F0F-6651-4F31-B8CD-D5434B166786}"/>
              </a:ext>
            </a:extLst>
          </p:cNvPr>
          <p:cNvSpPr txBox="1"/>
          <p:nvPr/>
        </p:nvSpPr>
        <p:spPr>
          <a:xfrm>
            <a:off x="6063296" y="17686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검색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BD72DB7-4860-404B-AE12-1A51F6B94D91}"/>
              </a:ext>
            </a:extLst>
          </p:cNvPr>
          <p:cNvSpPr/>
          <p:nvPr/>
        </p:nvSpPr>
        <p:spPr>
          <a:xfrm>
            <a:off x="2009163" y="162001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C0B370E-41A5-436E-9896-85F907C9C897}"/>
              </a:ext>
            </a:extLst>
          </p:cNvPr>
          <p:cNvSpPr/>
          <p:nvPr/>
        </p:nvSpPr>
        <p:spPr>
          <a:xfrm>
            <a:off x="5542095" y="217125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DB4D74F-514C-4689-AB0B-24DD31A8ED7E}"/>
              </a:ext>
            </a:extLst>
          </p:cNvPr>
          <p:cNvSpPr/>
          <p:nvPr/>
        </p:nvSpPr>
        <p:spPr>
          <a:xfrm>
            <a:off x="6045606" y="214047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D0BB29-8244-4A10-90C7-C76210D5C7A6}"/>
              </a:ext>
            </a:extLst>
          </p:cNvPr>
          <p:cNvSpPr/>
          <p:nvPr/>
        </p:nvSpPr>
        <p:spPr>
          <a:xfrm>
            <a:off x="3402321" y="218189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2D3E77A-6CEF-4CEE-870E-C2AEF27C5E0F}"/>
              </a:ext>
            </a:extLst>
          </p:cNvPr>
          <p:cNvSpPr/>
          <p:nvPr/>
        </p:nvSpPr>
        <p:spPr>
          <a:xfrm>
            <a:off x="4955060" y="217125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6BD979-1152-4158-9469-AB280F066236}"/>
              </a:ext>
            </a:extLst>
          </p:cNvPr>
          <p:cNvSpPr txBox="1"/>
          <p:nvPr/>
        </p:nvSpPr>
        <p:spPr>
          <a:xfrm>
            <a:off x="4539562" y="230074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464F9FC-B3C2-46D9-84A5-310605AAE276}"/>
              </a:ext>
            </a:extLst>
          </p:cNvPr>
          <p:cNvSpPr/>
          <p:nvPr/>
        </p:nvSpPr>
        <p:spPr>
          <a:xfrm>
            <a:off x="4458456" y="217125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2887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67B041D-236A-413D-984A-383F0C5EC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02385"/>
              </p:ext>
            </p:extLst>
          </p:nvPr>
        </p:nvGraphicFramePr>
        <p:xfrm>
          <a:off x="7082681" y="2540"/>
          <a:ext cx="2061827" cy="396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업종별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상품별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엑셀파일 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559"/>
                  </a:ext>
                </a:extLst>
              </a:tr>
              <a:tr h="302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구매내역 프린트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638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물품의 구매내역 조회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기능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AC18ED1-F14D-4A7A-82D4-BFC7274A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21982"/>
              </p:ext>
            </p:extLst>
          </p:nvPr>
        </p:nvGraphicFramePr>
        <p:xfrm>
          <a:off x="2057791" y="3163007"/>
          <a:ext cx="4560597" cy="27067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87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불품분류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세부내역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사무용품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2021.1.22.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ESDF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복합기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" name="TextBox 45">
            <a:extLst>
              <a:ext uri="{FF2B5EF4-FFF2-40B4-BE49-F238E27FC236}">
                <a16:creationId xmlns:a16="http://schemas.microsoft.com/office/drawing/2014/main" id="{8777EDA7-E13F-4B25-A805-9D6FE00B90C1}"/>
              </a:ext>
            </a:extLst>
          </p:cNvPr>
          <p:cNvSpPr txBox="1"/>
          <p:nvPr/>
        </p:nvSpPr>
        <p:spPr>
          <a:xfrm>
            <a:off x="2883575" y="1936313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5E04DF93-4019-4F0C-8CD7-B0297A0C2259}"/>
              </a:ext>
            </a:extLst>
          </p:cNvPr>
          <p:cNvSpPr txBox="1"/>
          <p:nvPr/>
        </p:nvSpPr>
        <p:spPr>
          <a:xfrm>
            <a:off x="2163495" y="1936313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DA0D249E-1E60-461C-8060-037CD2F3B831}"/>
              </a:ext>
            </a:extLst>
          </p:cNvPr>
          <p:cNvSpPr txBox="1"/>
          <p:nvPr/>
        </p:nvSpPr>
        <p:spPr>
          <a:xfrm>
            <a:off x="6087931" y="1936313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2F8BAC-8350-4575-876D-205D07FC93A2}"/>
              </a:ext>
            </a:extLst>
          </p:cNvPr>
          <p:cNvSpPr/>
          <p:nvPr/>
        </p:nvSpPr>
        <p:spPr>
          <a:xfrm>
            <a:off x="2044266" y="179694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02591-520C-45BB-9C63-5671883895F5}"/>
              </a:ext>
            </a:extLst>
          </p:cNvPr>
          <p:cNvSpPr txBox="1"/>
          <p:nvPr/>
        </p:nvSpPr>
        <p:spPr>
          <a:xfrm>
            <a:off x="5603703" y="280127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FD3EF6A8-6FC5-4644-BBBE-A46B8891A0E2}"/>
              </a:ext>
            </a:extLst>
          </p:cNvPr>
          <p:cNvSpPr txBox="1"/>
          <p:nvPr/>
        </p:nvSpPr>
        <p:spPr>
          <a:xfrm>
            <a:off x="6127785" y="279718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24585-042C-4154-B8E8-165998EDC60E}"/>
              </a:ext>
            </a:extLst>
          </p:cNvPr>
          <p:cNvSpPr txBox="1"/>
          <p:nvPr/>
        </p:nvSpPr>
        <p:spPr>
          <a:xfrm>
            <a:off x="3513232" y="2797189"/>
            <a:ext cx="95731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엑셀 다운로드</a:t>
            </a:r>
            <a:endParaRPr lang="ko-KR" altLang="en-US" sz="9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651506-CC8C-483C-83E7-08E94D836EE8}"/>
              </a:ext>
            </a:extLst>
          </p:cNvPr>
          <p:cNvSpPr/>
          <p:nvPr/>
        </p:nvSpPr>
        <p:spPr>
          <a:xfrm>
            <a:off x="5542095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F38783-A907-44AD-BA01-25FD060C31BA}"/>
              </a:ext>
            </a:extLst>
          </p:cNvPr>
          <p:cNvSpPr/>
          <p:nvPr/>
        </p:nvSpPr>
        <p:spPr>
          <a:xfrm>
            <a:off x="6045606" y="263691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8857433-B70F-4106-9D1E-2E0FF66CF316}"/>
              </a:ext>
            </a:extLst>
          </p:cNvPr>
          <p:cNvSpPr/>
          <p:nvPr/>
        </p:nvSpPr>
        <p:spPr>
          <a:xfrm>
            <a:off x="3402321" y="267833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AB4E304-585E-4119-AD4B-BD4E1F4A5E2D}"/>
              </a:ext>
            </a:extLst>
          </p:cNvPr>
          <p:cNvSpPr/>
          <p:nvPr/>
        </p:nvSpPr>
        <p:spPr>
          <a:xfrm>
            <a:off x="4955060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0DE456-F5DF-4EC8-8ECD-91EE35CF3640}"/>
              </a:ext>
            </a:extLst>
          </p:cNvPr>
          <p:cNvSpPr txBox="1"/>
          <p:nvPr/>
        </p:nvSpPr>
        <p:spPr>
          <a:xfrm>
            <a:off x="4539562" y="279718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42F13E4-7A71-41FA-90C6-775DA143E5B0}"/>
              </a:ext>
            </a:extLst>
          </p:cNvPr>
          <p:cNvSpPr/>
          <p:nvPr/>
        </p:nvSpPr>
        <p:spPr>
          <a:xfrm>
            <a:off x="4458456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7A0A20-BAD8-4F0A-AD67-0249CD434D3C}"/>
              </a:ext>
            </a:extLst>
          </p:cNvPr>
          <p:cNvSpPr txBox="1"/>
          <p:nvPr/>
        </p:nvSpPr>
        <p:spPr>
          <a:xfrm>
            <a:off x="5059319" y="279309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1996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B2AB17F-C253-40BF-895A-660423F0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77161"/>
              </p:ext>
            </p:extLst>
          </p:nvPr>
        </p:nvGraphicFramePr>
        <p:xfrm>
          <a:off x="7082681" y="2540"/>
          <a:ext cx="2061827" cy="409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 시설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 시설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 시설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 시설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9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엑셀파일 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1455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 상세 정보 프린트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129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내 커뮤니티 시설 관리하는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C21848A-6A93-4FD2-A402-DCCF70284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19322"/>
              </p:ext>
            </p:extLst>
          </p:nvPr>
        </p:nvGraphicFramePr>
        <p:xfrm>
          <a:off x="1965319" y="3281022"/>
          <a:ext cx="4560597" cy="27067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87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시설분류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수용인원수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임대업자코드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수영장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CO120-1122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헬스장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SC120-1451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9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" name="TextBox 45">
            <a:extLst>
              <a:ext uri="{FF2B5EF4-FFF2-40B4-BE49-F238E27FC236}">
                <a16:creationId xmlns:a16="http://schemas.microsoft.com/office/drawing/2014/main" id="{EB3ECCEC-F674-47F4-924C-937148EA7E7A}"/>
              </a:ext>
            </a:extLst>
          </p:cNvPr>
          <p:cNvSpPr txBox="1"/>
          <p:nvPr/>
        </p:nvSpPr>
        <p:spPr>
          <a:xfrm>
            <a:off x="2883575" y="1936313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0A78DE3F-2883-4082-B15B-4A64F715CC30}"/>
              </a:ext>
            </a:extLst>
          </p:cNvPr>
          <p:cNvSpPr txBox="1"/>
          <p:nvPr/>
        </p:nvSpPr>
        <p:spPr>
          <a:xfrm>
            <a:off x="2163495" y="1936313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65" name="TextBox 45">
            <a:extLst>
              <a:ext uri="{FF2B5EF4-FFF2-40B4-BE49-F238E27FC236}">
                <a16:creationId xmlns:a16="http://schemas.microsoft.com/office/drawing/2014/main" id="{C82D3BE7-B76B-408D-B078-6EAC3C784FBE}"/>
              </a:ext>
            </a:extLst>
          </p:cNvPr>
          <p:cNvSpPr txBox="1"/>
          <p:nvPr/>
        </p:nvSpPr>
        <p:spPr>
          <a:xfrm>
            <a:off x="6087931" y="1936313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7916627-1175-42BA-BA42-B5F8B57A2B1A}"/>
              </a:ext>
            </a:extLst>
          </p:cNvPr>
          <p:cNvSpPr/>
          <p:nvPr/>
        </p:nvSpPr>
        <p:spPr>
          <a:xfrm>
            <a:off x="2044266" y="179694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F5B4C9-8C9E-48A1-83A8-E0A7967F45FB}"/>
              </a:ext>
            </a:extLst>
          </p:cNvPr>
          <p:cNvSpPr txBox="1"/>
          <p:nvPr/>
        </p:nvSpPr>
        <p:spPr>
          <a:xfrm>
            <a:off x="5603703" y="280127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68" name="TextBox 45">
            <a:extLst>
              <a:ext uri="{FF2B5EF4-FFF2-40B4-BE49-F238E27FC236}">
                <a16:creationId xmlns:a16="http://schemas.microsoft.com/office/drawing/2014/main" id="{867479F8-2119-4EF1-8B95-F4BEAFBE02A7}"/>
              </a:ext>
            </a:extLst>
          </p:cNvPr>
          <p:cNvSpPr txBox="1"/>
          <p:nvPr/>
        </p:nvSpPr>
        <p:spPr>
          <a:xfrm>
            <a:off x="6127785" y="279718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E105A6-15FF-4433-8533-9C93138F55C7}"/>
              </a:ext>
            </a:extLst>
          </p:cNvPr>
          <p:cNvSpPr txBox="1"/>
          <p:nvPr/>
        </p:nvSpPr>
        <p:spPr>
          <a:xfrm>
            <a:off x="3513232" y="2797189"/>
            <a:ext cx="95731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엑셀 다운로드</a:t>
            </a:r>
            <a:endParaRPr lang="ko-KR" altLang="en-US" sz="9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35083B0-9D9F-4B42-B56A-4AEB9F3891F6}"/>
              </a:ext>
            </a:extLst>
          </p:cNvPr>
          <p:cNvSpPr/>
          <p:nvPr/>
        </p:nvSpPr>
        <p:spPr>
          <a:xfrm>
            <a:off x="5542095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9E41F-6C2B-4DA7-B787-609757AAC333}"/>
              </a:ext>
            </a:extLst>
          </p:cNvPr>
          <p:cNvSpPr/>
          <p:nvPr/>
        </p:nvSpPr>
        <p:spPr>
          <a:xfrm>
            <a:off x="6045606" y="263691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5981033-06E1-41CE-B2DC-1EE3B332CA0B}"/>
              </a:ext>
            </a:extLst>
          </p:cNvPr>
          <p:cNvSpPr/>
          <p:nvPr/>
        </p:nvSpPr>
        <p:spPr>
          <a:xfrm>
            <a:off x="3402321" y="267833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D6B539E-4B2D-484E-8CAF-4E0031804E8C}"/>
              </a:ext>
            </a:extLst>
          </p:cNvPr>
          <p:cNvSpPr/>
          <p:nvPr/>
        </p:nvSpPr>
        <p:spPr>
          <a:xfrm>
            <a:off x="4955060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40BAFD-EAC0-42C7-839E-FA34274B6BAA}"/>
              </a:ext>
            </a:extLst>
          </p:cNvPr>
          <p:cNvSpPr txBox="1"/>
          <p:nvPr/>
        </p:nvSpPr>
        <p:spPr>
          <a:xfrm>
            <a:off x="4539562" y="279718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3D2537C-C856-4D8F-B6E1-F94708078258}"/>
              </a:ext>
            </a:extLst>
          </p:cNvPr>
          <p:cNvSpPr/>
          <p:nvPr/>
        </p:nvSpPr>
        <p:spPr>
          <a:xfrm>
            <a:off x="4458456" y="266769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D3F342-64BE-446A-BDC5-2E7001E3A4B1}"/>
              </a:ext>
            </a:extLst>
          </p:cNvPr>
          <p:cNvSpPr txBox="1"/>
          <p:nvPr/>
        </p:nvSpPr>
        <p:spPr>
          <a:xfrm>
            <a:off x="5059319" y="279309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93050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계약관리&gt;용역업체관리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913254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4208125"/>
            <a:ext cx="1512167" cy="26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ㄴ용역업체관리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744924"/>
            <a:ext cx="1512167" cy="2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965940"/>
            <a:ext cx="1512167" cy="27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3198605"/>
            <a:ext cx="1512167" cy="27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465004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0" y="3694733"/>
            <a:ext cx="1512167" cy="26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0" y="3944089"/>
            <a:ext cx="1512167" cy="264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7" cy="26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7" cy="26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7" cy="26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9142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공통검침정보관리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검침정보관리&gt;공통검침정보관리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공통검침정보관리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벤더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3221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세대별검침정보관리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검침정보관리&gt;세대별검침정보관리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세대별검침정보관리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071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34767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관리비전체통계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관리비조회&gt;관리비전체통계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관리비전체통계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20" y="5085184"/>
            <a:ext cx="972108" cy="2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80528" y="463350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ㄴ관리비전체통계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144522" y="486916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ㄴ세대별관리비조회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5125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세대별관리비조회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관리비조회&gt;세대별관리비조회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세대별관리비조회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20" y="5085184"/>
            <a:ext cx="972108" cy="2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80528" y="463350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ㄴ관리비전체통계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144522" y="486916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ㄴ세대별관리비조회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8204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부과기초작업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부과관리&gt;부과기초작업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부과기초작업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252536" y="481352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ㄴ부과기초작업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0548" y="504918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ㄴ부과금액조회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0810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부과금액조회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부과관리&gt;부과금액조회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부과금액조회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252536" y="481352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ㄴ부과기초작업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0548" y="504918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ㄴ부과금액조회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62947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수납관리&gt;수납설정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수납설정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87914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50777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수납관리&gt;수납처리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69026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인사기본정보등록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인사관리&gt;인사기본정보등록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인사기본정보등록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급여</a:t>
            </a:r>
            <a:r>
              <a:rPr lang="en-US" altLang="ko-KR" sz="1200" dirty="0"/>
              <a:t>/</a:t>
            </a:r>
            <a:r>
              <a:rPr lang="ko-KR" altLang="en-US" sz="1200" dirty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514E98F-7014-4A8D-A8FB-9007D50F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9455"/>
              </p:ext>
            </p:extLst>
          </p:nvPr>
        </p:nvGraphicFramePr>
        <p:xfrm>
          <a:off x="7082681" y="2540"/>
          <a:ext cx="2061827" cy="439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 기본 정보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 기본정보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 기본정보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 기본정보 삭제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퇴사 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 목록 프린트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559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 인사 정보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13987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930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및 용역업체 인사정보 관리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EB45432-0F21-49BC-9B85-4843A9B1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56" y="1928212"/>
            <a:ext cx="5291819" cy="300157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18AC02E-8F02-4E0E-80EB-748EB1020E8A}"/>
              </a:ext>
            </a:extLst>
          </p:cNvPr>
          <p:cNvSpPr/>
          <p:nvPr/>
        </p:nvSpPr>
        <p:spPr>
          <a:xfrm>
            <a:off x="5847618" y="266420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96C2D1-AFF0-464E-9467-4C5119C8CC52}"/>
              </a:ext>
            </a:extLst>
          </p:cNvPr>
          <p:cNvSpPr txBox="1"/>
          <p:nvPr/>
        </p:nvSpPr>
        <p:spPr>
          <a:xfrm>
            <a:off x="5994237" y="2659626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F97D2A5-571D-4587-871A-8792107A6455}"/>
              </a:ext>
            </a:extLst>
          </p:cNvPr>
          <p:cNvSpPr/>
          <p:nvPr/>
        </p:nvSpPr>
        <p:spPr>
          <a:xfrm>
            <a:off x="6401210" y="257574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634279E-9193-4A6B-B144-44E95B5A9887}"/>
              </a:ext>
            </a:extLst>
          </p:cNvPr>
          <p:cNvSpPr/>
          <p:nvPr/>
        </p:nvSpPr>
        <p:spPr>
          <a:xfrm>
            <a:off x="3480257" y="318922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0E37E-8128-4DF9-AA4E-BDF5D324D437}"/>
              </a:ext>
            </a:extLst>
          </p:cNvPr>
          <p:cNvSpPr txBox="1"/>
          <p:nvPr/>
        </p:nvSpPr>
        <p:spPr>
          <a:xfrm>
            <a:off x="5379270" y="2669287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E745332-EA78-46DC-84C0-C920D2D2E174}"/>
              </a:ext>
            </a:extLst>
          </p:cNvPr>
          <p:cNvSpPr/>
          <p:nvPr/>
        </p:nvSpPr>
        <p:spPr>
          <a:xfrm>
            <a:off x="5252842" y="262876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7D1F2-C02F-43A3-9BF4-9C50BABAD066}"/>
              </a:ext>
            </a:extLst>
          </p:cNvPr>
          <p:cNvSpPr txBox="1"/>
          <p:nvPr/>
        </p:nvSpPr>
        <p:spPr>
          <a:xfrm>
            <a:off x="6361229" y="500577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C17365-C91C-468E-AF0F-948A0E26AA93}"/>
              </a:ext>
            </a:extLst>
          </p:cNvPr>
          <p:cNvSpPr/>
          <p:nvPr/>
        </p:nvSpPr>
        <p:spPr>
          <a:xfrm>
            <a:off x="6234801" y="496524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7E8541-1709-4707-98C2-B9EB17EA49A3}"/>
              </a:ext>
            </a:extLst>
          </p:cNvPr>
          <p:cNvSpPr/>
          <p:nvPr/>
        </p:nvSpPr>
        <p:spPr>
          <a:xfrm>
            <a:off x="6361229" y="188711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B6EB81E-180C-405B-A679-A1EB3C4C7944}"/>
              </a:ext>
            </a:extLst>
          </p:cNvPr>
          <p:cNvSpPr/>
          <p:nvPr/>
        </p:nvSpPr>
        <p:spPr>
          <a:xfrm>
            <a:off x="1772086" y="293719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프로그램소개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프로그램소개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3" name="직사각형 49"/>
          <p:cNvSpPr/>
          <p:nvPr/>
        </p:nvSpPr>
        <p:spPr>
          <a:xfrm>
            <a:off x="575556" y="1850439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45"/>
          <p:cNvSpPr txBox="1"/>
          <p:nvPr/>
        </p:nvSpPr>
        <p:spPr>
          <a:xfrm>
            <a:off x="712152" y="2010036"/>
            <a:ext cx="2246312" cy="224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  <p:sp>
        <p:nvSpPr>
          <p:cNvPr id="45" name="직사각형 49"/>
          <p:cNvSpPr/>
          <p:nvPr/>
        </p:nvSpPr>
        <p:spPr>
          <a:xfrm>
            <a:off x="575556" y="3429000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5508" y="3752337"/>
            <a:ext cx="2246312" cy="2239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  <p:sp>
        <p:nvSpPr>
          <p:cNvPr id="47" name="직사각형 49"/>
          <p:cNvSpPr/>
          <p:nvPr/>
        </p:nvSpPr>
        <p:spPr>
          <a:xfrm>
            <a:off x="575555" y="5018791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5"/>
          <p:cNvSpPr txBox="1"/>
          <p:nvPr/>
        </p:nvSpPr>
        <p:spPr>
          <a:xfrm>
            <a:off x="741512" y="5185249"/>
            <a:ext cx="2246312" cy="2239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6923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입/퇴사자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인사관리&gt;입/퇴사자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입/퇴사자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924495A-BAD8-43FF-9C5F-9D3E4B27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99613"/>
              </p:ext>
            </p:extLst>
          </p:nvPr>
        </p:nvGraphicFramePr>
        <p:xfrm>
          <a:off x="7082681" y="2540"/>
          <a:ext cx="2061827" cy="25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재직구분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입사일자별 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퇴사자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입퇴사자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 프린트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8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입퇴사자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8BCD1CF-347A-4870-97FC-044ADD32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13" y="1973555"/>
            <a:ext cx="5404455" cy="2499561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C44E41B-B9CE-4518-82FD-9772626EE007}"/>
              </a:ext>
            </a:extLst>
          </p:cNvPr>
          <p:cNvSpPr/>
          <p:nvPr/>
        </p:nvSpPr>
        <p:spPr>
          <a:xfrm>
            <a:off x="1655272" y="221666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E09F94-E688-43F8-B394-EF29209FDF69}"/>
              </a:ext>
            </a:extLst>
          </p:cNvPr>
          <p:cNvSpPr txBox="1"/>
          <p:nvPr/>
        </p:nvSpPr>
        <p:spPr>
          <a:xfrm>
            <a:off x="6499398" y="2817186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E736D69-D80B-48F2-A812-D80C7DF54210}"/>
              </a:ext>
            </a:extLst>
          </p:cNvPr>
          <p:cNvSpPr/>
          <p:nvPr/>
        </p:nvSpPr>
        <p:spPr>
          <a:xfrm>
            <a:off x="6372970" y="277666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00498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인사관리&gt;직원조회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84249"/>
              </p:ext>
            </p:extLst>
          </p:nvPr>
        </p:nvGraphicFramePr>
        <p:xfrm>
          <a:off x="7082681" y="2540"/>
          <a:ext cx="2061827" cy="228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부서별 직원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 현황 인쇄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행 선택하여 직원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05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현황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075E6D05-D347-4EBD-BE0E-D90558470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6" b="56939"/>
          <a:stretch/>
        </p:blipFill>
        <p:spPr>
          <a:xfrm>
            <a:off x="1598244" y="1143353"/>
            <a:ext cx="5291819" cy="271827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AA76B21-57B3-4DF5-A3B8-AAC02DAF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78554"/>
              </p:ext>
            </p:extLst>
          </p:nvPr>
        </p:nvGraphicFramePr>
        <p:xfrm>
          <a:off x="1766136" y="1831207"/>
          <a:ext cx="5037415" cy="1143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771">
                  <a:extLst>
                    <a:ext uri="{9D8B030D-6E8A-4147-A177-3AD203B41FA5}">
                      <a16:colId xmlns:a16="http://schemas.microsoft.com/office/drawing/2014/main" val="3452663496"/>
                    </a:ext>
                  </a:extLst>
                </a:gridCol>
                <a:gridCol w="1015049">
                  <a:extLst>
                    <a:ext uri="{9D8B030D-6E8A-4147-A177-3AD203B41FA5}">
                      <a16:colId xmlns:a16="http://schemas.microsoft.com/office/drawing/2014/main" val="585940119"/>
                    </a:ext>
                  </a:extLst>
                </a:gridCol>
                <a:gridCol w="1153464">
                  <a:extLst>
                    <a:ext uri="{9D8B030D-6E8A-4147-A177-3AD203B41FA5}">
                      <a16:colId xmlns:a16="http://schemas.microsoft.com/office/drawing/2014/main" val="2535246770"/>
                    </a:ext>
                  </a:extLst>
                </a:gridCol>
              </a:tblGrid>
              <a:tr h="22390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직원번호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22390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000001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010-5555-5555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22390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000002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이경륜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010-7777-7842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0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18890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0651BAA8-8832-4ED2-87CC-07D55F130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6" b="56939"/>
          <a:stretch/>
        </p:blipFill>
        <p:spPr>
          <a:xfrm>
            <a:off x="1618194" y="3127537"/>
            <a:ext cx="5291819" cy="271827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0FC00E0-BE2E-436B-B05F-4847080C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0368"/>
              </p:ext>
            </p:extLst>
          </p:nvPr>
        </p:nvGraphicFramePr>
        <p:xfrm>
          <a:off x="1762240" y="3674812"/>
          <a:ext cx="4989078" cy="1150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3452663496"/>
                    </a:ext>
                  </a:extLst>
                </a:gridCol>
                <a:gridCol w="1820340">
                  <a:extLst>
                    <a:ext uri="{9D8B030D-6E8A-4147-A177-3AD203B41FA5}">
                      <a16:colId xmlns:a16="http://schemas.microsoft.com/office/drawing/2014/main" val="585940119"/>
                    </a:ext>
                  </a:extLst>
                </a:gridCol>
              </a:tblGrid>
              <a:tr h="23054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담당부서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꿈드림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010-7878-4444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20188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4ADF0AD9-7B62-47E6-A4A8-8F3AB6DCEC36}"/>
              </a:ext>
            </a:extLst>
          </p:cNvPr>
          <p:cNvSpPr/>
          <p:nvPr/>
        </p:nvSpPr>
        <p:spPr>
          <a:xfrm>
            <a:off x="1697637" y="1026963"/>
            <a:ext cx="762570" cy="450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78A558A-A8FB-47FE-A411-838D9A6799C9}"/>
              </a:ext>
            </a:extLst>
          </p:cNvPr>
          <p:cNvSpPr/>
          <p:nvPr/>
        </p:nvSpPr>
        <p:spPr>
          <a:xfrm>
            <a:off x="2339780" y="3051146"/>
            <a:ext cx="762570" cy="450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DB9A6A-5C2F-4DC9-A4CB-2D48164A31EF}"/>
              </a:ext>
            </a:extLst>
          </p:cNvPr>
          <p:cNvSpPr txBox="1"/>
          <p:nvPr/>
        </p:nvSpPr>
        <p:spPr>
          <a:xfrm>
            <a:off x="5622516" y="1489417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상세조회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338E4E-F229-4C71-9C6C-E61E75F61CAC}"/>
              </a:ext>
            </a:extLst>
          </p:cNvPr>
          <p:cNvSpPr txBox="1"/>
          <p:nvPr/>
        </p:nvSpPr>
        <p:spPr>
          <a:xfrm>
            <a:off x="6344509" y="148513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F78B0E-74EC-4FDB-8D92-BA2084A4F4ED}"/>
              </a:ext>
            </a:extLst>
          </p:cNvPr>
          <p:cNvSpPr txBox="1"/>
          <p:nvPr/>
        </p:nvSpPr>
        <p:spPr>
          <a:xfrm>
            <a:off x="5618620" y="3344942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상세조회</a:t>
            </a:r>
            <a:endParaRPr lang="ko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3D30D3-1E38-4581-AA25-1448D24E6C17}"/>
              </a:ext>
            </a:extLst>
          </p:cNvPr>
          <p:cNvSpPr txBox="1"/>
          <p:nvPr/>
        </p:nvSpPr>
        <p:spPr>
          <a:xfrm>
            <a:off x="6340613" y="334065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인쇄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F6CAE8-32FC-4B48-B0AC-6904B7F35AFE}"/>
              </a:ext>
            </a:extLst>
          </p:cNvPr>
          <p:cNvSpPr/>
          <p:nvPr/>
        </p:nvSpPr>
        <p:spPr>
          <a:xfrm>
            <a:off x="1659263" y="169147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75DA40-6580-416E-B983-0D9F08E71E81}"/>
              </a:ext>
            </a:extLst>
          </p:cNvPr>
          <p:cNvSpPr/>
          <p:nvPr/>
        </p:nvSpPr>
        <p:spPr>
          <a:xfrm>
            <a:off x="6255692" y="1369892"/>
            <a:ext cx="150397" cy="1446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5A4F15F-3012-42F1-9D8D-8106CD4A226C}"/>
              </a:ext>
            </a:extLst>
          </p:cNvPr>
          <p:cNvSpPr/>
          <p:nvPr/>
        </p:nvSpPr>
        <p:spPr>
          <a:xfrm>
            <a:off x="5450852" y="325538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4129CC-1963-4C66-99EA-60AE541525CB}"/>
              </a:ext>
            </a:extLst>
          </p:cNvPr>
          <p:cNvSpPr/>
          <p:nvPr/>
        </p:nvSpPr>
        <p:spPr>
          <a:xfrm>
            <a:off x="1763688" y="4993106"/>
            <a:ext cx="5832647" cy="174826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08E005-5208-4593-881C-3C73B83084CB}"/>
              </a:ext>
            </a:extLst>
          </p:cNvPr>
          <p:cNvSpPr/>
          <p:nvPr/>
        </p:nvSpPr>
        <p:spPr>
          <a:xfrm>
            <a:off x="3994449" y="5249019"/>
            <a:ext cx="2954195" cy="1404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부서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관리팀  </a:t>
            </a:r>
            <a:r>
              <a:rPr lang="en-US" altLang="ko-KR" sz="1050" dirty="0">
                <a:solidFill>
                  <a:schemeClr val="tx1"/>
                </a:solidFill>
              </a:rPr>
              <a:t>|  </a:t>
            </a:r>
            <a:r>
              <a:rPr lang="ko-KR" altLang="en-US" sz="1050" dirty="0">
                <a:solidFill>
                  <a:schemeClr val="tx1"/>
                </a:solidFill>
              </a:rPr>
              <a:t>직급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팀원  </a:t>
            </a:r>
            <a:r>
              <a:rPr lang="en-US" altLang="ko-KR" sz="1050" dirty="0">
                <a:solidFill>
                  <a:schemeClr val="tx1"/>
                </a:solidFill>
              </a:rPr>
              <a:t>|  </a:t>
            </a:r>
            <a:r>
              <a:rPr lang="ko-KR" altLang="en-US" sz="1050" dirty="0">
                <a:solidFill>
                  <a:schemeClr val="tx1"/>
                </a:solidFill>
              </a:rPr>
              <a:t>이름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이미정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나이 </a:t>
            </a:r>
            <a:r>
              <a:rPr lang="en-US" altLang="ko-KR" sz="1050" dirty="0">
                <a:solidFill>
                  <a:schemeClr val="tx1"/>
                </a:solidFill>
              </a:rPr>
              <a:t>: 24</a:t>
            </a:r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전화번호 </a:t>
            </a:r>
            <a:r>
              <a:rPr lang="en-US" altLang="ko-KR" sz="1050" dirty="0">
                <a:solidFill>
                  <a:schemeClr val="tx1"/>
                </a:solidFill>
              </a:rPr>
              <a:t>: 010-7784-8874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자격증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정보처리기사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근무 날짜 </a:t>
            </a:r>
            <a:r>
              <a:rPr lang="en-US" altLang="ko-KR" sz="1050" dirty="0">
                <a:solidFill>
                  <a:schemeClr val="tx1"/>
                </a:solidFill>
              </a:rPr>
              <a:t>: 1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개월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입사일 </a:t>
            </a:r>
            <a:r>
              <a:rPr lang="en-US" altLang="ko-KR" sz="1050" dirty="0">
                <a:solidFill>
                  <a:schemeClr val="tx1"/>
                </a:solidFill>
              </a:rPr>
              <a:t>: 2020.1.2.   </a:t>
            </a:r>
            <a:r>
              <a:rPr lang="ko-KR" altLang="en-US" sz="1050" dirty="0">
                <a:solidFill>
                  <a:schemeClr val="tx1"/>
                </a:solidFill>
              </a:rPr>
              <a:t>퇴사일</a:t>
            </a:r>
            <a:r>
              <a:rPr lang="en-US" altLang="ko-KR" sz="1050" dirty="0">
                <a:solidFill>
                  <a:schemeClr val="tx1"/>
                </a:solidFill>
              </a:rPr>
              <a:t>: - 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CBB07E-6739-4ED3-9FAA-CE44820AF506}"/>
              </a:ext>
            </a:extLst>
          </p:cNvPr>
          <p:cNvSpPr/>
          <p:nvPr/>
        </p:nvSpPr>
        <p:spPr>
          <a:xfrm>
            <a:off x="2078922" y="5165159"/>
            <a:ext cx="1402161" cy="1404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2ED515-3F93-407F-B2BF-1386975027B2}"/>
              </a:ext>
            </a:extLst>
          </p:cNvPr>
          <p:cNvSpPr/>
          <p:nvPr/>
        </p:nvSpPr>
        <p:spPr>
          <a:xfrm>
            <a:off x="1731134" y="499739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2321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휴가일수계산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휴가일수계산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휴가일수계산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163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491947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576894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9" name="TextBox 19"/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512" y="5049180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108012" y="5281693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90C5529-57F5-439D-B2BA-4ECDBB4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2932"/>
              </p:ext>
            </p:extLst>
          </p:nvPr>
        </p:nvGraphicFramePr>
        <p:xfrm>
          <a:off x="7082681" y="2540"/>
          <a:ext cx="2061827" cy="287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휴가 신청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 휴가만 신청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휴가 정보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 휴가만 수정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휴가 정보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휴가 정보 삭제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 휴가만 삭제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지나버린 날짜 삭제 불가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74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휴가일 현황 및 휴가 신청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9830314-4849-4E80-ADBB-4BD00B68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84859"/>
              </p:ext>
            </p:extLst>
          </p:nvPr>
        </p:nvGraphicFramePr>
        <p:xfrm>
          <a:off x="1725257" y="2558207"/>
          <a:ext cx="5127841" cy="15171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526634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85940119"/>
                    </a:ext>
                  </a:extLst>
                </a:gridCol>
                <a:gridCol w="849852">
                  <a:extLst>
                    <a:ext uri="{9D8B030D-6E8A-4147-A177-3AD203B41FA5}">
                      <a16:colId xmlns:a16="http://schemas.microsoft.com/office/drawing/2014/main" val="2535246770"/>
                    </a:ext>
                  </a:extLst>
                </a:gridCol>
                <a:gridCol w="849852">
                  <a:extLst>
                    <a:ext uri="{9D8B030D-6E8A-4147-A177-3AD203B41FA5}">
                      <a16:colId xmlns:a16="http://schemas.microsoft.com/office/drawing/2014/main" val="2781420795"/>
                    </a:ext>
                  </a:extLst>
                </a:gridCol>
              </a:tblGrid>
              <a:tr h="2118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연차기간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휴가일수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잔여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휴가일수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33891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2021.1.27.~2021.1.27.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2118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2021.1.25.~2021.1.25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2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30725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D2FC6A9-0AAC-4195-9DCC-BED31C8436F9}"/>
              </a:ext>
            </a:extLst>
          </p:cNvPr>
          <p:cNvGrpSpPr/>
          <p:nvPr/>
        </p:nvGrpSpPr>
        <p:grpSpPr>
          <a:xfrm>
            <a:off x="1668145" y="1410730"/>
            <a:ext cx="5291819" cy="690442"/>
            <a:chOff x="1658802" y="1971201"/>
            <a:chExt cx="5291819" cy="69044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C1BE305-F621-4707-B425-65F1B225B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6997"/>
            <a:stretch/>
          </p:blipFill>
          <p:spPr>
            <a:xfrm>
              <a:off x="1658802" y="1971201"/>
              <a:ext cx="5291819" cy="69044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6BF380D-2F03-4850-9268-55AAE41C0C87}"/>
                </a:ext>
              </a:extLst>
            </p:cNvPr>
            <p:cNvSpPr/>
            <p:nvPr/>
          </p:nvSpPr>
          <p:spPr>
            <a:xfrm>
              <a:off x="2577504" y="2276872"/>
              <a:ext cx="91437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455EB37-0371-4110-9E33-F7B8B099D124}"/>
                </a:ext>
              </a:extLst>
            </p:cNvPr>
            <p:cNvSpPr/>
            <p:nvPr/>
          </p:nvSpPr>
          <p:spPr>
            <a:xfrm>
              <a:off x="4114812" y="2271624"/>
              <a:ext cx="2185380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1B4F17BC-0583-4C81-8490-8E973938B881}"/>
              </a:ext>
            </a:extLst>
          </p:cNvPr>
          <p:cNvSpPr/>
          <p:nvPr/>
        </p:nvSpPr>
        <p:spPr>
          <a:xfrm>
            <a:off x="1676803" y="154338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0A73F1-5191-41E4-9615-F81C321C474E}"/>
              </a:ext>
            </a:extLst>
          </p:cNvPr>
          <p:cNvSpPr txBox="1"/>
          <p:nvPr/>
        </p:nvSpPr>
        <p:spPr>
          <a:xfrm>
            <a:off x="6135030" y="2233200"/>
            <a:ext cx="64807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휴가신청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B30D35-EC2F-4D75-A812-98F697B4F518}"/>
              </a:ext>
            </a:extLst>
          </p:cNvPr>
          <p:cNvSpPr/>
          <p:nvPr/>
        </p:nvSpPr>
        <p:spPr>
          <a:xfrm>
            <a:off x="1938797" y="4617132"/>
            <a:ext cx="4312575" cy="126438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455570-3AC3-4FB1-915D-9A84E99EC24D}"/>
              </a:ext>
            </a:extLst>
          </p:cNvPr>
          <p:cNvSpPr/>
          <p:nvPr/>
        </p:nvSpPr>
        <p:spPr>
          <a:xfrm>
            <a:off x="1819675" y="4671671"/>
            <a:ext cx="1013045" cy="38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휴가 신청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3C3959-E880-42FE-94D6-06EC057EA921}"/>
              </a:ext>
            </a:extLst>
          </p:cNvPr>
          <p:cNvSpPr/>
          <p:nvPr/>
        </p:nvSpPr>
        <p:spPr>
          <a:xfrm>
            <a:off x="1966851" y="5397622"/>
            <a:ext cx="1013045" cy="38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일자 선택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8C7E60-ACE8-4FD7-8186-AF16A1C1F6AC}"/>
              </a:ext>
            </a:extLst>
          </p:cNvPr>
          <p:cNvSpPr/>
          <p:nvPr/>
        </p:nvSpPr>
        <p:spPr>
          <a:xfrm>
            <a:off x="2850963" y="5364214"/>
            <a:ext cx="955819" cy="28849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591C83-57B8-4A7B-9845-7CF01FEEBEE1}"/>
              </a:ext>
            </a:extLst>
          </p:cNvPr>
          <p:cNvSpPr/>
          <p:nvPr/>
        </p:nvSpPr>
        <p:spPr>
          <a:xfrm>
            <a:off x="3480509" y="5315283"/>
            <a:ext cx="1013045" cy="38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~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469562-E6CB-4E12-8369-B3DC48F7C3EC}"/>
              </a:ext>
            </a:extLst>
          </p:cNvPr>
          <p:cNvSpPr/>
          <p:nvPr/>
        </p:nvSpPr>
        <p:spPr>
          <a:xfrm>
            <a:off x="4167281" y="5356799"/>
            <a:ext cx="955819" cy="28849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A3CD55-B92A-4CA1-B513-7C33C4C114D9}"/>
              </a:ext>
            </a:extLst>
          </p:cNvPr>
          <p:cNvSpPr/>
          <p:nvPr/>
        </p:nvSpPr>
        <p:spPr>
          <a:xfrm>
            <a:off x="2025407" y="5011264"/>
            <a:ext cx="3684177" cy="38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이미정   부여 휴가일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11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일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잔여휴가일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4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일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69EEE6-7E4F-43CD-AA6F-DDD61D040450}"/>
              </a:ext>
            </a:extLst>
          </p:cNvPr>
          <p:cNvSpPr txBox="1"/>
          <p:nvPr/>
        </p:nvSpPr>
        <p:spPr>
          <a:xfrm>
            <a:off x="5709585" y="4694132"/>
            <a:ext cx="505783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9AEA01-9D44-420C-ACF0-08A4313242C1}"/>
              </a:ext>
            </a:extLst>
          </p:cNvPr>
          <p:cNvSpPr txBox="1"/>
          <p:nvPr/>
        </p:nvSpPr>
        <p:spPr>
          <a:xfrm>
            <a:off x="4622686" y="2234477"/>
            <a:ext cx="64807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688699-BDFA-4C0E-8431-4E02FE344A74}"/>
              </a:ext>
            </a:extLst>
          </p:cNvPr>
          <p:cNvSpPr txBox="1"/>
          <p:nvPr/>
        </p:nvSpPr>
        <p:spPr>
          <a:xfrm>
            <a:off x="5385549" y="2225963"/>
            <a:ext cx="64807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A2B37F-9F94-4F65-9CFE-E87E0E4F66F0}"/>
              </a:ext>
            </a:extLst>
          </p:cNvPr>
          <p:cNvSpPr/>
          <p:nvPr/>
        </p:nvSpPr>
        <p:spPr>
          <a:xfrm>
            <a:off x="4507895" y="217745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F5A650A-C64F-4D9A-948B-01EF16CA1D3B}"/>
              </a:ext>
            </a:extLst>
          </p:cNvPr>
          <p:cNvSpPr/>
          <p:nvPr/>
        </p:nvSpPr>
        <p:spPr>
          <a:xfrm>
            <a:off x="5278054" y="214207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FC11B9-B687-4F12-A3C2-595B8A1616A8}"/>
              </a:ext>
            </a:extLst>
          </p:cNvPr>
          <p:cNvSpPr/>
          <p:nvPr/>
        </p:nvSpPr>
        <p:spPr>
          <a:xfrm>
            <a:off x="6033621" y="214207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A24D89-4DFE-4A17-AFEE-11DBB9A5E150}"/>
              </a:ext>
            </a:extLst>
          </p:cNvPr>
          <p:cNvSpPr/>
          <p:nvPr/>
        </p:nvSpPr>
        <p:spPr>
          <a:xfrm>
            <a:off x="1821639" y="450127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7122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현장직원근무표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45">
            <a:extLst>
              <a:ext uri="{FF2B5EF4-FFF2-40B4-BE49-F238E27FC236}">
                <a16:creationId xmlns:a16="http://schemas.microsoft.com/office/drawing/2014/main" id="{5B4DD68A-A65A-4BE2-9718-CF26A1BA2DA3}"/>
              </a:ext>
            </a:extLst>
          </p:cNvPr>
          <p:cNvSpPr txBox="1"/>
          <p:nvPr/>
        </p:nvSpPr>
        <p:spPr>
          <a:xfrm>
            <a:off x="2203927" y="1792223"/>
            <a:ext cx="1330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현장직원근무표</a:t>
            </a:r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36BFAF43-40C5-460C-B06B-824BDA1A3582}"/>
              </a:ext>
            </a:extLst>
          </p:cNvPr>
          <p:cNvSpPr txBox="1"/>
          <p:nvPr/>
        </p:nvSpPr>
        <p:spPr>
          <a:xfrm>
            <a:off x="3743120" y="5019546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65DEB65-CEA3-4A22-97B8-26B05392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5767"/>
              </p:ext>
            </p:extLst>
          </p:nvPr>
        </p:nvGraphicFramePr>
        <p:xfrm>
          <a:off x="2232933" y="2216089"/>
          <a:ext cx="4212315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현장직원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근무표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현장직원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근무표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2020.12.5.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" name="TextBox 45">
            <a:extLst>
              <a:ext uri="{FF2B5EF4-FFF2-40B4-BE49-F238E27FC236}">
                <a16:creationId xmlns:a16="http://schemas.microsoft.com/office/drawing/2014/main" id="{F2BC8569-3D62-47EE-BA93-B5BB07530E94}"/>
              </a:ext>
            </a:extLst>
          </p:cNvPr>
          <p:cNvSpPr txBox="1"/>
          <p:nvPr/>
        </p:nvSpPr>
        <p:spPr>
          <a:xfrm>
            <a:off x="6029217" y="185047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059C9B-11A0-4691-A152-F833700C4120}"/>
              </a:ext>
            </a:extLst>
          </p:cNvPr>
          <p:cNvSpPr txBox="1"/>
          <p:nvPr/>
        </p:nvSpPr>
        <p:spPr>
          <a:xfrm>
            <a:off x="2940487" y="5523602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AC15618F-68E0-464A-8B20-F02DBBCE78E5}"/>
              </a:ext>
            </a:extLst>
          </p:cNvPr>
          <p:cNvSpPr txBox="1"/>
          <p:nvPr/>
        </p:nvSpPr>
        <p:spPr>
          <a:xfrm>
            <a:off x="2496381" y="552360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제목</a:t>
            </a:r>
            <a:endParaRPr lang="ko-KR" altLang="en-US" sz="900" dirty="0"/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A4FCAF-A0F5-4D24-8CDE-8F768B2F0899}"/>
              </a:ext>
            </a:extLst>
          </p:cNvPr>
          <p:cNvSpPr txBox="1"/>
          <p:nvPr/>
        </p:nvSpPr>
        <p:spPr>
          <a:xfrm>
            <a:off x="6144843" y="5523602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ADB6E40B-D6DB-4C30-98A8-6780B9C7D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81342"/>
              </p:ext>
            </p:extLst>
          </p:nvPr>
        </p:nvGraphicFramePr>
        <p:xfrm>
          <a:off x="7082681" y="2540"/>
          <a:ext cx="2061827" cy="285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게시판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제목으로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등록버튼을 눌러 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429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8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현장직원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 게시판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F3BD2C5-EBA7-480B-AD4B-CA3AA1C39024}"/>
              </a:ext>
            </a:extLst>
          </p:cNvPr>
          <p:cNvSpPr/>
          <p:nvPr/>
        </p:nvSpPr>
        <p:spPr>
          <a:xfrm>
            <a:off x="0" y="4365104"/>
            <a:ext cx="1501780" cy="1163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03EE59-BCD3-4628-93FE-7F1F8A76F51B}"/>
              </a:ext>
            </a:extLst>
          </p:cNvPr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CCCEF7-0E19-40DF-8B08-891D26D02AAF}"/>
              </a:ext>
            </a:extLst>
          </p:cNvPr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5EAB4D-4104-45FC-B397-5B2F23F4AF34}"/>
              </a:ext>
            </a:extLst>
          </p:cNvPr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79BD89-3190-4AF3-BF0C-205CE3BB130B}"/>
              </a:ext>
            </a:extLst>
          </p:cNvPr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50651-80FD-4E61-98C0-607C808AF59B}"/>
              </a:ext>
            </a:extLst>
          </p:cNvPr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3737B8-53DC-4039-8905-F7616DB79456}"/>
              </a:ext>
            </a:extLst>
          </p:cNvPr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F3369C-B146-49C9-8826-210BFD385585}"/>
              </a:ext>
            </a:extLst>
          </p:cNvPr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221116-2513-4FDC-ACBE-80A6FC3131DD}"/>
              </a:ext>
            </a:extLst>
          </p:cNvPr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3A09DC-674B-49EC-92E1-256937132FEC}"/>
              </a:ext>
            </a:extLst>
          </p:cNvPr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D6DFF-ECF9-4E4D-AD3F-1359B5E6CF10}"/>
              </a:ext>
            </a:extLst>
          </p:cNvPr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62EEA8-09C0-48F1-8BDD-CCEE4A2A89FA}"/>
              </a:ext>
            </a:extLst>
          </p:cNvPr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1BC1F7-CC26-4D54-9DF7-33610EA8ACCB}"/>
              </a:ext>
            </a:extLst>
          </p:cNvPr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0D98A7-FC5D-4347-9AA0-9340C18889A8}"/>
              </a:ext>
            </a:extLst>
          </p:cNvPr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CB028-F358-46F7-B7CB-616F97892BB5}"/>
              </a:ext>
            </a:extLst>
          </p:cNvPr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7CA4B0-0D30-445A-B809-B0E069430ED0}"/>
              </a:ext>
            </a:extLst>
          </p:cNvPr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3821B6-5A9C-4389-BD15-698715767161}"/>
              </a:ext>
            </a:extLst>
          </p:cNvPr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A8FF68-698C-4604-B985-3542DD320D90}"/>
              </a:ext>
            </a:extLst>
          </p:cNvPr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C6B912-EEC9-4AF8-884E-FD51BE32275A}"/>
              </a:ext>
            </a:extLst>
          </p:cNvPr>
          <p:cNvSpPr txBox="1"/>
          <p:nvPr/>
        </p:nvSpPr>
        <p:spPr>
          <a:xfrm>
            <a:off x="0" y="5491947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640B5A-6675-48F1-9F1A-9D0263C4882B}"/>
              </a:ext>
            </a:extLst>
          </p:cNvPr>
          <p:cNvSpPr txBox="1"/>
          <p:nvPr/>
        </p:nvSpPr>
        <p:spPr>
          <a:xfrm>
            <a:off x="26468" y="576894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75" name="TextBox 19">
            <a:extLst>
              <a:ext uri="{FF2B5EF4-FFF2-40B4-BE49-F238E27FC236}">
                <a16:creationId xmlns:a16="http://schemas.microsoft.com/office/drawing/2014/main" id="{E673EFC0-8F1B-4D04-83EA-480E4C024C70}"/>
              </a:ext>
            </a:extLst>
          </p:cNvPr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76" name="TextBox 19">
            <a:extLst>
              <a:ext uri="{FF2B5EF4-FFF2-40B4-BE49-F238E27FC236}">
                <a16:creationId xmlns:a16="http://schemas.microsoft.com/office/drawing/2014/main" id="{B3517DCA-B738-4A97-A63C-B0B44D71D035}"/>
              </a:ext>
            </a:extLst>
          </p:cNvPr>
          <p:cNvSpPr txBox="1"/>
          <p:nvPr/>
        </p:nvSpPr>
        <p:spPr>
          <a:xfrm>
            <a:off x="-36512" y="5049180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77" name="TextBox 19">
            <a:extLst>
              <a:ext uri="{FF2B5EF4-FFF2-40B4-BE49-F238E27FC236}">
                <a16:creationId xmlns:a16="http://schemas.microsoft.com/office/drawing/2014/main" id="{CB999F72-E0D4-474A-9ABC-20F1501FA248}"/>
              </a:ext>
            </a:extLst>
          </p:cNvPr>
          <p:cNvSpPr txBox="1"/>
          <p:nvPr/>
        </p:nvSpPr>
        <p:spPr>
          <a:xfrm>
            <a:off x="108012" y="5281693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17F125F-0AF3-4F60-B8EA-F8C94B58A8F6}"/>
              </a:ext>
            </a:extLst>
          </p:cNvPr>
          <p:cNvSpPr/>
          <p:nvPr/>
        </p:nvSpPr>
        <p:spPr>
          <a:xfrm>
            <a:off x="2316956" y="540806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795541-77CC-4E18-8D92-65685AE4B54A}"/>
              </a:ext>
            </a:extLst>
          </p:cNvPr>
          <p:cNvSpPr/>
          <p:nvPr/>
        </p:nvSpPr>
        <p:spPr>
          <a:xfrm>
            <a:off x="3486394" y="496170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B1E84ED-E3B2-495F-ADA9-4515A0483BB9}"/>
              </a:ext>
            </a:extLst>
          </p:cNvPr>
          <p:cNvSpPr/>
          <p:nvPr/>
        </p:nvSpPr>
        <p:spPr>
          <a:xfrm>
            <a:off x="1970175" y="191354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1EA5051-9436-4A39-8CA4-64EAEA8E6485}"/>
              </a:ext>
            </a:extLst>
          </p:cNvPr>
          <p:cNvSpPr/>
          <p:nvPr/>
        </p:nvSpPr>
        <p:spPr>
          <a:xfrm>
            <a:off x="5844935" y="181875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2052E03-5E3B-4791-A986-6FEE2F9C7B72}"/>
              </a:ext>
            </a:extLst>
          </p:cNvPr>
          <p:cNvSpPr/>
          <p:nvPr/>
        </p:nvSpPr>
        <p:spPr>
          <a:xfrm>
            <a:off x="2785520" y="244499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현장직원근무표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F5BF4EC-595D-4E3C-B9DF-4B7377DC8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71" y="3451857"/>
            <a:ext cx="2061828" cy="2820377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28FF088-A96E-4302-AD43-F6EC3073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26713"/>
              </p:ext>
            </p:extLst>
          </p:nvPr>
        </p:nvGraphicFramePr>
        <p:xfrm>
          <a:off x="1619674" y="2240868"/>
          <a:ext cx="5328590" cy="21678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 현장직원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근무표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2021.1.15.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7417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 현장직원 근무표를 아래에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첨부하오니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참고해 주시기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8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[00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아파트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] 2021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근무표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pdf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4094"/>
                  </a:ext>
                </a:extLst>
              </a:tr>
            </a:tbl>
          </a:graphicData>
        </a:graphic>
      </p:graphicFrame>
      <p:sp>
        <p:nvSpPr>
          <p:cNvPr id="56" name="TextBox 45">
            <a:extLst>
              <a:ext uri="{FF2B5EF4-FFF2-40B4-BE49-F238E27FC236}">
                <a16:creationId xmlns:a16="http://schemas.microsoft.com/office/drawing/2014/main" id="{06A347D5-E17D-42A8-B4FE-25B644799CF6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57" name="TextBox 45">
            <a:extLst>
              <a:ext uri="{FF2B5EF4-FFF2-40B4-BE49-F238E27FC236}">
                <a16:creationId xmlns:a16="http://schemas.microsoft.com/office/drawing/2014/main" id="{585D80EE-9745-4229-80BC-7328CF13FA0D}"/>
              </a:ext>
            </a:extLst>
          </p:cNvPr>
          <p:cNvSpPr txBox="1"/>
          <p:nvPr/>
        </p:nvSpPr>
        <p:spPr>
          <a:xfrm>
            <a:off x="5868144" y="180563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58" name="TextBox 45">
            <a:extLst>
              <a:ext uri="{FF2B5EF4-FFF2-40B4-BE49-F238E27FC236}">
                <a16:creationId xmlns:a16="http://schemas.microsoft.com/office/drawing/2014/main" id="{4874E0D6-132D-498C-96F4-04F5F0902A7D}"/>
              </a:ext>
            </a:extLst>
          </p:cNvPr>
          <p:cNvSpPr txBox="1"/>
          <p:nvPr/>
        </p:nvSpPr>
        <p:spPr>
          <a:xfrm>
            <a:off x="6392226" y="17924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id="{741737DD-E304-42DD-919B-A26E501B0FFE}"/>
              </a:ext>
            </a:extLst>
          </p:cNvPr>
          <p:cNvSpPr txBox="1"/>
          <p:nvPr/>
        </p:nvSpPr>
        <p:spPr>
          <a:xfrm flipH="1">
            <a:off x="5068078" y="3921917"/>
            <a:ext cx="713663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다운로드</a:t>
            </a:r>
            <a:endParaRPr lang="ko-KR" altLang="en-US" sz="900" dirty="0"/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193BE157-DC03-44BE-9AB2-C29660816965}"/>
              </a:ext>
            </a:extLst>
          </p:cNvPr>
          <p:cNvSpPr txBox="1"/>
          <p:nvPr/>
        </p:nvSpPr>
        <p:spPr>
          <a:xfrm>
            <a:off x="1535007" y="1751931"/>
            <a:ext cx="1330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현장직원근무표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9B2BFB-6CAC-4378-9355-489E3F17BBAB}"/>
              </a:ext>
            </a:extLst>
          </p:cNvPr>
          <p:cNvSpPr/>
          <p:nvPr/>
        </p:nvSpPr>
        <p:spPr>
          <a:xfrm>
            <a:off x="0" y="4365104"/>
            <a:ext cx="1501780" cy="1163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2ECC56-8238-4A96-828C-51A4B1D475CE}"/>
              </a:ext>
            </a:extLst>
          </p:cNvPr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CD4B03-BEC7-45C9-951F-68490BA6C254}"/>
              </a:ext>
            </a:extLst>
          </p:cNvPr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8467B5-E42B-4D0C-AD78-EC6C43A2522F}"/>
              </a:ext>
            </a:extLst>
          </p:cNvPr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F37A1D-2DD0-4FC4-A04E-206F15649E32}"/>
              </a:ext>
            </a:extLst>
          </p:cNvPr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B126A-9974-49CE-B8FB-62BAB9B06BD4}"/>
              </a:ext>
            </a:extLst>
          </p:cNvPr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B74B68-8947-4EBD-891C-F9BF93D1C2F6}"/>
              </a:ext>
            </a:extLst>
          </p:cNvPr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6B3032-D17F-40BE-93C5-FDF2A762B3C0}"/>
              </a:ext>
            </a:extLst>
          </p:cNvPr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850378-60DC-4876-872D-4ACC8FC5F9B2}"/>
              </a:ext>
            </a:extLst>
          </p:cNvPr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C9837C-7817-43FF-A901-6EB6BD42B847}"/>
              </a:ext>
            </a:extLst>
          </p:cNvPr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60869B-306E-4030-A200-D1B68B69B6E7}"/>
              </a:ext>
            </a:extLst>
          </p:cNvPr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919C6C-43B8-499C-8F14-720575300C71}"/>
              </a:ext>
            </a:extLst>
          </p:cNvPr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869856-A277-42EB-ADF0-8547A5C0874E}"/>
              </a:ext>
            </a:extLst>
          </p:cNvPr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DE3DAD-3F0A-49CC-B4B0-2235CEE5C728}"/>
              </a:ext>
            </a:extLst>
          </p:cNvPr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5730E8-2F07-4B80-8F92-B65195DFA6D8}"/>
              </a:ext>
            </a:extLst>
          </p:cNvPr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B1CEB0-1E0E-4924-8C05-8EF7EEB1177C}"/>
              </a:ext>
            </a:extLst>
          </p:cNvPr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E28A6F-1A79-4AEA-838C-E4F0C3DCB8F7}"/>
              </a:ext>
            </a:extLst>
          </p:cNvPr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D362E3-D736-409D-84C9-E4F4EBDAD1B6}"/>
              </a:ext>
            </a:extLst>
          </p:cNvPr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69E024-E176-4D94-BFC9-AC98090D38FF}"/>
              </a:ext>
            </a:extLst>
          </p:cNvPr>
          <p:cNvSpPr txBox="1"/>
          <p:nvPr/>
        </p:nvSpPr>
        <p:spPr>
          <a:xfrm>
            <a:off x="0" y="5491947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425C66-664F-4D5C-A302-1F5F343AB1B0}"/>
              </a:ext>
            </a:extLst>
          </p:cNvPr>
          <p:cNvSpPr txBox="1"/>
          <p:nvPr/>
        </p:nvSpPr>
        <p:spPr>
          <a:xfrm>
            <a:off x="26468" y="576894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85" name="TextBox 19">
            <a:extLst>
              <a:ext uri="{FF2B5EF4-FFF2-40B4-BE49-F238E27FC236}">
                <a16:creationId xmlns:a16="http://schemas.microsoft.com/office/drawing/2014/main" id="{F032139C-98FA-4309-B756-3431F8BB1225}"/>
              </a:ext>
            </a:extLst>
          </p:cNvPr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9B2E7A7D-79F9-4308-B713-0E71AC43287F}"/>
              </a:ext>
            </a:extLst>
          </p:cNvPr>
          <p:cNvSpPr txBox="1"/>
          <p:nvPr/>
        </p:nvSpPr>
        <p:spPr>
          <a:xfrm>
            <a:off x="-36512" y="5049180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87" name="TextBox 19">
            <a:extLst>
              <a:ext uri="{FF2B5EF4-FFF2-40B4-BE49-F238E27FC236}">
                <a16:creationId xmlns:a16="http://schemas.microsoft.com/office/drawing/2014/main" id="{C2B59548-14BB-4EDD-9E77-9863DAE18660}"/>
              </a:ext>
            </a:extLst>
          </p:cNvPr>
          <p:cNvSpPr txBox="1"/>
          <p:nvPr/>
        </p:nvSpPr>
        <p:spPr>
          <a:xfrm>
            <a:off x="108012" y="5281693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D63BC7-92D4-4240-9CC2-E41639837972}"/>
              </a:ext>
            </a:extLst>
          </p:cNvPr>
          <p:cNvSpPr/>
          <p:nvPr/>
        </p:nvSpPr>
        <p:spPr>
          <a:xfrm>
            <a:off x="1639558" y="151239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444899C-8BD1-4151-BCB0-6E434963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816"/>
              </p:ext>
            </p:extLst>
          </p:nvPr>
        </p:nvGraphicFramePr>
        <p:xfrm>
          <a:off x="7082681" y="2540"/>
          <a:ext cx="2061827" cy="2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게시판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눌러 내용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42187"/>
                  </a:ext>
                </a:extLst>
              </a:tr>
              <a:tr h="36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첨부파일 다운로드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4747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현장직원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근무표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게시판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타원 89">
            <a:extLst>
              <a:ext uri="{FF2B5EF4-FFF2-40B4-BE49-F238E27FC236}">
                <a16:creationId xmlns:a16="http://schemas.microsoft.com/office/drawing/2014/main" id="{EE09B04A-FD12-4078-9BAC-A7472EF1FFA7}"/>
              </a:ext>
            </a:extLst>
          </p:cNvPr>
          <p:cNvSpPr/>
          <p:nvPr/>
        </p:nvSpPr>
        <p:spPr>
          <a:xfrm>
            <a:off x="5759560" y="173209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BAF3CD-57D6-4BA4-AFC5-01F74609C7E4}"/>
              </a:ext>
            </a:extLst>
          </p:cNvPr>
          <p:cNvSpPr/>
          <p:nvPr/>
        </p:nvSpPr>
        <p:spPr>
          <a:xfrm>
            <a:off x="6267855" y="169791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C5B0009-35DC-4D82-ABB2-B8BEBE5A0291}"/>
              </a:ext>
            </a:extLst>
          </p:cNvPr>
          <p:cNvSpPr/>
          <p:nvPr/>
        </p:nvSpPr>
        <p:spPr>
          <a:xfrm>
            <a:off x="4241735" y="474974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82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36591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급여기본정보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급여관리&gt;급여기본정보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급여기본정보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16532" y="549721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73325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72008" y="5049180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ㄴ급여기본정보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72008" y="5281384"/>
            <a:ext cx="1404156" cy="27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ㄴ급여지급대장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01682"/>
              </p:ext>
            </p:extLst>
          </p:nvPr>
        </p:nvGraphicFramePr>
        <p:xfrm>
          <a:off x="7082681" y="2540"/>
          <a:ext cx="2061827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예금주를 확인할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 버튼을 눌러 직원 기본정보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예금주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수정할 직원을 체크한 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수정은 하나만 체크 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버튼을 누르면 기본정보 수정됨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삭제할 직원을 체크한 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버튼을 누르면 기본정보 삭제됨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552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급여 기본정보 등록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3501B-6E2C-44EC-8678-90620215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86" y="1625766"/>
            <a:ext cx="5261198" cy="3871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42020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급여관리&gt;급여계산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급여계산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16532" y="549721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73325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72008" y="5049180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ㄴ급여기본정보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72008" y="5281384"/>
            <a:ext cx="1404156" cy="27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ㄴ급여지급대장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29286"/>
              </p:ext>
            </p:extLst>
          </p:nvPr>
        </p:nvGraphicFramePr>
        <p:xfrm>
          <a:off x="7082681" y="2540"/>
          <a:ext cx="2061827" cy="394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급여연월로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검색 가능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 버튼을 눌러 직원 기본정보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기본급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직책수당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식대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연장근로수당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건강보험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국민연금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고용보험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소득세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지방소득세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수정할 직원을 체크한 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수정은 하나만 체크 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버튼을 누르면 급여정보 수정됨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삭제할 직원을 체크한 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버튼을 누르면 급여정보 삭제됨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13295"/>
                  </a:ext>
                </a:extLst>
              </a:tr>
              <a:tr h="504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직원을 선택한 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명만 선택 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급여계산 버튼을 누르면 지급총액에서 공제총액을 뺀 실지급액이 계산됨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984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실지급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급여 내역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EB45135-DC2C-474C-8F00-F1E789C8E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7"/>
          <a:stretch/>
        </p:blipFill>
        <p:spPr>
          <a:xfrm>
            <a:off x="1828640" y="1802164"/>
            <a:ext cx="4903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3549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급여지급대장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급여관리&gt;급여지급대장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급여지급대장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16532" y="549721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73325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72008" y="5049180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ㄴ급여기본정보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72008" y="5281384"/>
            <a:ext cx="1404156" cy="27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ㄴ급여지급대장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CFA00C-D57A-477D-BF79-D9ABA2BA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 t="13482"/>
          <a:stretch/>
        </p:blipFill>
        <p:spPr>
          <a:xfrm>
            <a:off x="2483768" y="2026817"/>
            <a:ext cx="3837734" cy="3708412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E9F5E78-4FB3-459D-B2CE-0AF1E523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90234"/>
              </p:ext>
            </p:extLst>
          </p:nvPr>
        </p:nvGraphicFramePr>
        <p:xfrm>
          <a:off x="7082681" y="2540"/>
          <a:ext cx="2061827" cy="349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지급연월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성명으로 검색 가능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체크하여 상세보기 누르면 해당 직원의 해당 달 급여명세서를 확인할 수 있음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 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인쇄 버튼을 눌러 급여명세서 인쇄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13295"/>
                  </a:ext>
                </a:extLst>
              </a:tr>
              <a:tr h="504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닫기 버튼을 누르면 급여지급대장으로 이동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984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6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급여지급대장 확인 및 급여명세서 확인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62316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퇴직정산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정산관리&gt;퇴직정산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퇴직정산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52028" y="5013176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48122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5496" y="5229200"/>
            <a:ext cx="1403648" cy="26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ㄴ퇴직정산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39DA3-1FB7-4B6B-9F1A-A61C3C3DC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0"/>
          <a:stretch/>
        </p:blipFill>
        <p:spPr>
          <a:xfrm>
            <a:off x="1767367" y="1880828"/>
            <a:ext cx="5039658" cy="3799280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A12E43B-90EA-48F8-AC6F-B5D204C0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07713"/>
              </p:ext>
            </p:extLst>
          </p:nvPr>
        </p:nvGraphicFramePr>
        <p:xfrm>
          <a:off x="7082681" y="2540"/>
          <a:ext cx="2061827" cy="412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퇴직일자는 마지막으로 근무한 날의 다음날짜를 기재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A. 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개월간 임금총액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세전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개월 임금총액 합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시간당 통상임금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개월간 임금총액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/3)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209(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근로시간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통상임금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시간당 통상임금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 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근로시간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통상임금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미사용 연차일수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가산액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연차수당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 (3/12)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평균임금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퇴직일 이전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개월간 지급받은 임금총액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(A+B) /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퇴직일 이전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개월간의 총 일수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13295"/>
                  </a:ext>
                </a:extLst>
              </a:tr>
              <a:tr h="504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퇴직금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평균임금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 30(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*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재직일수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/365)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984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6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소속 직원 급여내역을 기초로 한 퇴직금 정산 내역 확인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AE27EA27-497A-4125-8604-852DABE901D6}"/>
              </a:ext>
            </a:extLst>
          </p:cNvPr>
          <p:cNvSpPr/>
          <p:nvPr/>
        </p:nvSpPr>
        <p:spPr>
          <a:xfrm>
            <a:off x="3378373" y="195416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BE72FB5-9064-4827-9713-BF7BE31FA7D0}"/>
              </a:ext>
            </a:extLst>
          </p:cNvPr>
          <p:cNvSpPr/>
          <p:nvPr/>
        </p:nvSpPr>
        <p:spPr>
          <a:xfrm>
            <a:off x="2339752" y="384265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FB20F0-9E18-49D2-928E-ACB8AF71FE2B}"/>
              </a:ext>
            </a:extLst>
          </p:cNvPr>
          <p:cNvSpPr/>
          <p:nvPr/>
        </p:nvSpPr>
        <p:spPr>
          <a:xfrm>
            <a:off x="2339752" y="414295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EE90575-44DB-4084-8354-09D96531FE50}"/>
              </a:ext>
            </a:extLst>
          </p:cNvPr>
          <p:cNvSpPr/>
          <p:nvPr/>
        </p:nvSpPr>
        <p:spPr>
          <a:xfrm>
            <a:off x="2255868" y="506143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2CEA5F1-DD09-4526-8F85-6FAC03C7011B}"/>
              </a:ext>
            </a:extLst>
          </p:cNvPr>
          <p:cNvSpPr/>
          <p:nvPr/>
        </p:nvSpPr>
        <p:spPr>
          <a:xfrm>
            <a:off x="2255868" y="544664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60406"/>
              </p:ext>
            </p:extLst>
          </p:nvPr>
        </p:nvGraphicFramePr>
        <p:xfrm>
          <a:off x="0" y="14144"/>
          <a:ext cx="7056450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1894"/>
              </p:ext>
            </p:extLst>
          </p:nvPr>
        </p:nvGraphicFramePr>
        <p:xfrm>
          <a:off x="7082681" y="2540"/>
          <a:ext cx="2061827" cy="285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등록버튼을 눌러 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429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8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45">
            <a:extLst>
              <a:ext uri="{FF2B5EF4-FFF2-40B4-BE49-F238E27FC236}">
                <a16:creationId xmlns:a16="http://schemas.microsoft.com/office/drawing/2014/main" id="{6F98270B-22CB-4E17-AC0C-78D21C952029}"/>
              </a:ext>
            </a:extLst>
          </p:cNvPr>
          <p:cNvSpPr txBox="1"/>
          <p:nvPr/>
        </p:nvSpPr>
        <p:spPr>
          <a:xfrm>
            <a:off x="2183978" y="1634909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공지사항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F67933CA-1352-482C-AD75-5CA505A319A7}"/>
              </a:ext>
            </a:extLst>
          </p:cNvPr>
          <p:cNvSpPr txBox="1"/>
          <p:nvPr/>
        </p:nvSpPr>
        <p:spPr>
          <a:xfrm>
            <a:off x="3694165" y="4785804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192F110-493C-4E8A-BD4B-B12F3071F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36631"/>
              </p:ext>
            </p:extLst>
          </p:nvPr>
        </p:nvGraphicFramePr>
        <p:xfrm>
          <a:off x="2183978" y="1982347"/>
          <a:ext cx="4212315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홈페이지 리뉴얼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2021.1.10.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입주민 사이트 점검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2021.1.5.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TextBox 45">
            <a:extLst>
              <a:ext uri="{FF2B5EF4-FFF2-40B4-BE49-F238E27FC236}">
                <a16:creationId xmlns:a16="http://schemas.microsoft.com/office/drawing/2014/main" id="{39B3ABAE-B5CA-457A-9527-AF55BB909FA1}"/>
              </a:ext>
            </a:extLst>
          </p:cNvPr>
          <p:cNvSpPr txBox="1"/>
          <p:nvPr/>
        </p:nvSpPr>
        <p:spPr>
          <a:xfrm>
            <a:off x="5980262" y="1616736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E13622F8-9BE1-4D05-BF12-6F9162389834}"/>
              </a:ext>
            </a:extLst>
          </p:cNvPr>
          <p:cNvSpPr txBox="1"/>
          <p:nvPr/>
        </p:nvSpPr>
        <p:spPr>
          <a:xfrm>
            <a:off x="2891532" y="5289860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E0597FAE-E2ED-4242-A6EF-75D62530DC31}"/>
              </a:ext>
            </a:extLst>
          </p:cNvPr>
          <p:cNvSpPr txBox="1"/>
          <p:nvPr/>
        </p:nvSpPr>
        <p:spPr>
          <a:xfrm>
            <a:off x="2171452" y="5289860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9D7B6A9B-9D65-4271-AF08-518731675F5F}"/>
              </a:ext>
            </a:extLst>
          </p:cNvPr>
          <p:cNvSpPr txBox="1"/>
          <p:nvPr/>
        </p:nvSpPr>
        <p:spPr>
          <a:xfrm>
            <a:off x="6095888" y="5289860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B750121-144D-49D9-92BF-764050CF6F86}"/>
              </a:ext>
            </a:extLst>
          </p:cNvPr>
          <p:cNvSpPr/>
          <p:nvPr/>
        </p:nvSpPr>
        <p:spPr>
          <a:xfrm>
            <a:off x="1919211" y="198507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BE368D6-33A5-46D3-B9F1-0E6219B45381}"/>
              </a:ext>
            </a:extLst>
          </p:cNvPr>
          <p:cNvSpPr/>
          <p:nvPr/>
        </p:nvSpPr>
        <p:spPr>
          <a:xfrm>
            <a:off x="1926252" y="512407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F41964-23E6-4286-A74E-25F3AE10EE73}"/>
              </a:ext>
            </a:extLst>
          </p:cNvPr>
          <p:cNvSpPr/>
          <p:nvPr/>
        </p:nvSpPr>
        <p:spPr>
          <a:xfrm>
            <a:off x="5896378" y="149006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6B7A86-7EB6-4C48-AF25-882846019F2C}"/>
              </a:ext>
            </a:extLst>
          </p:cNvPr>
          <p:cNvSpPr/>
          <p:nvPr/>
        </p:nvSpPr>
        <p:spPr>
          <a:xfrm>
            <a:off x="3598624" y="467085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F67E4BE-916B-4B01-8110-251C3D741BA9}"/>
              </a:ext>
            </a:extLst>
          </p:cNvPr>
          <p:cNvSpPr/>
          <p:nvPr/>
        </p:nvSpPr>
        <p:spPr>
          <a:xfrm>
            <a:off x="2723764" y="222128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회원관리&gt;회원목록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회원목록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07504" y="2342368"/>
          <a:ext cx="6300694" cy="235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아파트코드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아파트명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관리소장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계약시작일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계약만료일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5544108" y="2008513"/>
            <a:ext cx="643332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회원등록</a:t>
            </a:r>
          </a:p>
        </p:txBody>
      </p:sp>
      <p:sp>
        <p:nvSpPr>
          <p:cNvPr id="51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52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53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450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60702"/>
              </p:ext>
            </p:extLst>
          </p:nvPr>
        </p:nvGraphicFramePr>
        <p:xfrm>
          <a:off x="7082681" y="2540"/>
          <a:ext cx="2061827" cy="254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눌러 내용 수정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421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5">
            <a:extLst>
              <a:ext uri="{FF2B5EF4-FFF2-40B4-BE49-F238E27FC236}">
                <a16:creationId xmlns:a16="http://schemas.microsoft.com/office/drawing/2014/main" id="{7D9DA91D-E666-4608-BE37-5C072170BE63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공지사항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E9ADFBD-7DAC-4979-8895-95671E6B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67980"/>
              </p:ext>
            </p:extLst>
          </p:nvPr>
        </p:nvGraphicFramePr>
        <p:xfrm>
          <a:off x="1619674" y="2240868"/>
          <a:ext cx="5328590" cy="193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입주민 사이트 점검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2021.1.15.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입주민 사이트 점검이 있을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예정이오니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참고바랍니다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TextBox 45">
            <a:extLst>
              <a:ext uri="{FF2B5EF4-FFF2-40B4-BE49-F238E27FC236}">
                <a16:creationId xmlns:a16="http://schemas.microsoft.com/office/drawing/2014/main" id="{75B35842-1E75-4134-AD18-1AE920AAEDA3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F542BF1A-C759-40A8-B3C3-5FD338EDA989}"/>
              </a:ext>
            </a:extLst>
          </p:cNvPr>
          <p:cNvSpPr txBox="1"/>
          <p:nvPr/>
        </p:nvSpPr>
        <p:spPr>
          <a:xfrm>
            <a:off x="5868144" y="180563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688008A4-12CE-49DE-9BB1-7828847F348C}"/>
              </a:ext>
            </a:extLst>
          </p:cNvPr>
          <p:cNvSpPr txBox="1"/>
          <p:nvPr/>
        </p:nvSpPr>
        <p:spPr>
          <a:xfrm>
            <a:off x="6392226" y="17924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71AF1D4-A61E-4116-95D3-BC891EB800B3}"/>
              </a:ext>
            </a:extLst>
          </p:cNvPr>
          <p:cNvSpPr/>
          <p:nvPr/>
        </p:nvSpPr>
        <p:spPr>
          <a:xfrm>
            <a:off x="1553530" y="209796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358B58-978E-4646-8520-C46AA1BBF07D}"/>
              </a:ext>
            </a:extLst>
          </p:cNvPr>
          <p:cNvSpPr/>
          <p:nvPr/>
        </p:nvSpPr>
        <p:spPr>
          <a:xfrm>
            <a:off x="5784260" y="170853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083A8C-CAF1-4353-B567-BF5B2D994F08}"/>
              </a:ext>
            </a:extLst>
          </p:cNvPr>
          <p:cNvSpPr/>
          <p:nvPr/>
        </p:nvSpPr>
        <p:spPr>
          <a:xfrm>
            <a:off x="6295227" y="168044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97022B6-1623-4C89-B44A-C5C4C8C056B1}"/>
              </a:ext>
            </a:extLst>
          </p:cNvPr>
          <p:cNvSpPr/>
          <p:nvPr/>
        </p:nvSpPr>
        <p:spPr>
          <a:xfrm>
            <a:off x="4208498" y="471733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60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일반게시판관리&gt;아파트소식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8630"/>
              </p:ext>
            </p:extLst>
          </p:nvPr>
        </p:nvGraphicFramePr>
        <p:xfrm>
          <a:off x="7082681" y="2540"/>
          <a:ext cx="2061827" cy="254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아파트 일정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풀캘린더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날짜의 일정 클릭하여 소식 상세 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232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시설 유지보수 일정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단지 내 행사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A1A6775-8F54-4DD6-80FF-3790FF9B8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5473"/>
              </p:ext>
            </p:extLst>
          </p:nvPr>
        </p:nvGraphicFramePr>
        <p:xfrm>
          <a:off x="2305272" y="1474570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565BFC2-385E-4CDD-BF1E-ABFF75E5A9B1}"/>
              </a:ext>
            </a:extLst>
          </p:cNvPr>
          <p:cNvSpPr txBox="1"/>
          <p:nvPr/>
        </p:nvSpPr>
        <p:spPr>
          <a:xfrm>
            <a:off x="3148446" y="115524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614651-954B-4208-9F41-6DD7CA7D686C}"/>
              </a:ext>
            </a:extLst>
          </p:cNvPr>
          <p:cNvSpPr/>
          <p:nvPr/>
        </p:nvSpPr>
        <p:spPr>
          <a:xfrm>
            <a:off x="3974012" y="2408002"/>
            <a:ext cx="612839" cy="29304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천장 공사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B86886-2552-4F83-BFA7-6B0C1322A17D}"/>
              </a:ext>
            </a:extLst>
          </p:cNvPr>
          <p:cNvSpPr/>
          <p:nvPr/>
        </p:nvSpPr>
        <p:spPr>
          <a:xfrm>
            <a:off x="5518782" y="5085184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EE83B-433E-4AC3-AE05-847161101281}"/>
              </a:ext>
            </a:extLst>
          </p:cNvPr>
          <p:cNvSpPr/>
          <p:nvPr/>
        </p:nvSpPr>
        <p:spPr>
          <a:xfrm>
            <a:off x="2305272" y="5013176"/>
            <a:ext cx="3938746" cy="129958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r>
              <a:rPr lang="ko-KR" altLang="en-US" sz="1050" dirty="0">
                <a:solidFill>
                  <a:schemeClr val="tx1"/>
                </a:solidFill>
              </a:rPr>
              <a:t>일 오후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r>
              <a:rPr lang="en-US" altLang="ko-KR" sz="1050" dirty="0">
                <a:solidFill>
                  <a:schemeClr val="tx1"/>
                </a:solidFill>
              </a:rPr>
              <a:t>~5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101</a:t>
            </a:r>
            <a:r>
              <a:rPr lang="ko-KR" altLang="en-US" sz="1050" dirty="0">
                <a:solidFill>
                  <a:schemeClr val="tx1"/>
                </a:solidFill>
              </a:rPr>
              <a:t>동 </a:t>
            </a:r>
            <a:r>
              <a:rPr lang="en-US" altLang="ko-KR" sz="1050" dirty="0">
                <a:solidFill>
                  <a:schemeClr val="tx1"/>
                </a:solidFill>
              </a:rPr>
              <a:t>202</a:t>
            </a:r>
            <a:r>
              <a:rPr lang="ko-KR" altLang="en-US" sz="1050" dirty="0">
                <a:solidFill>
                  <a:schemeClr val="tx1"/>
                </a:solidFill>
              </a:rPr>
              <a:t>호 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천장 공사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천장 </a:t>
            </a:r>
            <a:r>
              <a:rPr lang="ko-KR" altLang="en-US" sz="1050" dirty="0" err="1">
                <a:solidFill>
                  <a:schemeClr val="tx1"/>
                </a:solidFill>
              </a:rPr>
              <a:t>공사하오니</a:t>
            </a:r>
            <a:r>
              <a:rPr lang="ko-KR" altLang="en-US" sz="1050" dirty="0">
                <a:solidFill>
                  <a:schemeClr val="tx1"/>
                </a:solidFill>
              </a:rPr>
              <a:t> 양해해주시기 바랍니다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8A426E-9A40-4F79-A3A0-DAD022E5062C}"/>
              </a:ext>
            </a:extLst>
          </p:cNvPr>
          <p:cNvSpPr/>
          <p:nvPr/>
        </p:nvSpPr>
        <p:spPr>
          <a:xfrm>
            <a:off x="4824028" y="5085184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086A69-47CB-4ECC-AC56-789E744CAAA7}"/>
              </a:ext>
            </a:extLst>
          </p:cNvPr>
          <p:cNvSpPr/>
          <p:nvPr/>
        </p:nvSpPr>
        <p:spPr>
          <a:xfrm>
            <a:off x="5632934" y="2987284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외벽 공사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E78B20-2925-4775-A858-8BEA8BB1AA7F}"/>
              </a:ext>
            </a:extLst>
          </p:cNvPr>
          <p:cNvSpPr/>
          <p:nvPr/>
        </p:nvSpPr>
        <p:spPr>
          <a:xfrm>
            <a:off x="2053436" y="124849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AB8D471-49A3-4726-8EE2-589A8E5F7997}"/>
              </a:ext>
            </a:extLst>
          </p:cNvPr>
          <p:cNvSpPr/>
          <p:nvPr/>
        </p:nvSpPr>
        <p:spPr>
          <a:xfrm>
            <a:off x="2147891" y="493711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9C48AF6-30E6-4D0F-9479-D1E5B4787907}"/>
              </a:ext>
            </a:extLst>
          </p:cNvPr>
          <p:cNvSpPr/>
          <p:nvPr/>
        </p:nvSpPr>
        <p:spPr>
          <a:xfrm>
            <a:off x="4740144" y="498873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EAA0735-62AC-4B2E-B992-6CF9F63A86C2}"/>
              </a:ext>
            </a:extLst>
          </p:cNvPr>
          <p:cNvSpPr/>
          <p:nvPr/>
        </p:nvSpPr>
        <p:spPr>
          <a:xfrm>
            <a:off x="5393063" y="496327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81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7831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30" name="TextBox 45">
            <a:extLst>
              <a:ext uri="{FF2B5EF4-FFF2-40B4-BE49-F238E27FC236}">
                <a16:creationId xmlns:a16="http://schemas.microsoft.com/office/drawing/2014/main" id="{2B41E535-D13B-47CF-A351-BC0959724806}"/>
              </a:ext>
            </a:extLst>
          </p:cNvPr>
          <p:cNvSpPr txBox="1"/>
          <p:nvPr/>
        </p:nvSpPr>
        <p:spPr>
          <a:xfrm>
            <a:off x="2183978" y="1634909"/>
            <a:ext cx="1271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자유게시판</a:t>
            </a:r>
            <a:endParaRPr lang="ko-KR" altLang="en-US" sz="1100" dirty="0"/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5EA93464-61CB-4248-85ED-BEC2E59D1525}"/>
              </a:ext>
            </a:extLst>
          </p:cNvPr>
          <p:cNvSpPr txBox="1"/>
          <p:nvPr/>
        </p:nvSpPr>
        <p:spPr>
          <a:xfrm>
            <a:off x="3694165" y="4785804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31AC6FD-4B42-48AD-9255-2BD5F227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0676"/>
              </p:ext>
            </p:extLst>
          </p:nvPr>
        </p:nvGraphicFramePr>
        <p:xfrm>
          <a:off x="2183978" y="1982347"/>
          <a:ext cx="4212315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이사왔어요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박정민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이경륜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5">
            <a:extLst>
              <a:ext uri="{FF2B5EF4-FFF2-40B4-BE49-F238E27FC236}">
                <a16:creationId xmlns:a16="http://schemas.microsoft.com/office/drawing/2014/main" id="{3CF7895B-7392-4B43-B5B5-7F4A7CA5B213}"/>
              </a:ext>
            </a:extLst>
          </p:cNvPr>
          <p:cNvSpPr txBox="1"/>
          <p:nvPr/>
        </p:nvSpPr>
        <p:spPr>
          <a:xfrm>
            <a:off x="2891532" y="5289860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5C2BFFA-5E9B-4994-93CA-5FC0FE28EE5B}"/>
              </a:ext>
            </a:extLst>
          </p:cNvPr>
          <p:cNvSpPr txBox="1"/>
          <p:nvPr/>
        </p:nvSpPr>
        <p:spPr>
          <a:xfrm>
            <a:off x="2171452" y="5289860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DF7EC749-3B8F-4433-AF3A-BF087775EBB2}"/>
              </a:ext>
            </a:extLst>
          </p:cNvPr>
          <p:cNvSpPr txBox="1"/>
          <p:nvPr/>
        </p:nvSpPr>
        <p:spPr>
          <a:xfrm>
            <a:off x="6095888" y="5289860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D047967-D3EC-4C0C-B295-5F50AACD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12323"/>
              </p:ext>
            </p:extLst>
          </p:nvPr>
        </p:nvGraphicFramePr>
        <p:xfrm>
          <a:off x="7082681" y="2540"/>
          <a:ext cx="2061827" cy="243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17CDCA0D-AAE8-49F9-8BE6-195EA562F3CB}"/>
              </a:ext>
            </a:extLst>
          </p:cNvPr>
          <p:cNvSpPr/>
          <p:nvPr/>
        </p:nvSpPr>
        <p:spPr>
          <a:xfrm>
            <a:off x="1969056" y="195149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694C8-58C6-4A15-9553-DA56AB7921F0}"/>
              </a:ext>
            </a:extLst>
          </p:cNvPr>
          <p:cNvSpPr/>
          <p:nvPr/>
        </p:nvSpPr>
        <p:spPr>
          <a:xfrm>
            <a:off x="1967300" y="523349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22A457-4AD7-4ACC-8C6C-1356FB295991}"/>
              </a:ext>
            </a:extLst>
          </p:cNvPr>
          <p:cNvSpPr/>
          <p:nvPr/>
        </p:nvSpPr>
        <p:spPr>
          <a:xfrm>
            <a:off x="3531841" y="471124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16EEC3-8815-4D60-837E-0FBD065FF16B}"/>
              </a:ext>
            </a:extLst>
          </p:cNvPr>
          <p:cNvSpPr/>
          <p:nvPr/>
        </p:nvSpPr>
        <p:spPr>
          <a:xfrm>
            <a:off x="2660706" y="250151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AFCBC2A4-A4B5-4B26-9853-D0BB1639B5E3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자유게시판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340C5B2-A744-4896-B4A4-81D7C0B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93483"/>
              </p:ext>
            </p:extLst>
          </p:nvPr>
        </p:nvGraphicFramePr>
        <p:xfrm>
          <a:off x="1619674" y="2240868"/>
          <a:ext cx="5328590" cy="193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아파트 주변 세탁소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2021.1.15.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아파트 주변 세탁소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어디있나요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TextBox 45">
            <a:extLst>
              <a:ext uri="{FF2B5EF4-FFF2-40B4-BE49-F238E27FC236}">
                <a16:creationId xmlns:a16="http://schemas.microsoft.com/office/drawing/2014/main" id="{390B63AF-054E-40C4-8A02-D9E9492F88E4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F868A73C-CA1F-4D8F-83CF-4BE6436D6BA1}"/>
              </a:ext>
            </a:extLst>
          </p:cNvPr>
          <p:cNvSpPr txBox="1"/>
          <p:nvPr/>
        </p:nvSpPr>
        <p:spPr>
          <a:xfrm>
            <a:off x="6392226" y="17924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BE6FE11-70FC-49C2-BCF6-DB3F242E0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12088"/>
              </p:ext>
            </p:extLst>
          </p:nvPr>
        </p:nvGraphicFramePr>
        <p:xfrm>
          <a:off x="7082681" y="254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부적절한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2CB04618-7E5B-42F2-B6C9-64605D601313}"/>
              </a:ext>
            </a:extLst>
          </p:cNvPr>
          <p:cNvSpPr/>
          <p:nvPr/>
        </p:nvSpPr>
        <p:spPr>
          <a:xfrm>
            <a:off x="1583668" y="210545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0C2E45-91C8-4393-92E4-06ABCD61E774}"/>
              </a:ext>
            </a:extLst>
          </p:cNvPr>
          <p:cNvSpPr/>
          <p:nvPr/>
        </p:nvSpPr>
        <p:spPr>
          <a:xfrm>
            <a:off x="6250691" y="181597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FCB6B1-D4DE-41F9-BFB1-025E0EADE72B}"/>
              </a:ext>
            </a:extLst>
          </p:cNvPr>
          <p:cNvSpPr/>
          <p:nvPr/>
        </p:nvSpPr>
        <p:spPr>
          <a:xfrm>
            <a:off x="4267590" y="468883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01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15109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24865"/>
              </p:ext>
            </p:extLst>
          </p:nvPr>
        </p:nvGraphicFramePr>
        <p:xfrm>
          <a:off x="7082681" y="254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요청 접수 내역으로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일정 캘린더로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처리내역으로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세부 메뉴로 이동하는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09C9983-AE37-461B-A5C9-5466B591781A}"/>
              </a:ext>
            </a:extLst>
          </p:cNvPr>
          <p:cNvSpPr/>
          <p:nvPr/>
        </p:nvSpPr>
        <p:spPr>
          <a:xfrm>
            <a:off x="1686452" y="2250768"/>
            <a:ext cx="1555898" cy="2366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수선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접수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48C0AED-792E-4741-A688-8975DE196FCA}"/>
              </a:ext>
            </a:extLst>
          </p:cNvPr>
          <p:cNvSpPr/>
          <p:nvPr/>
        </p:nvSpPr>
        <p:spPr>
          <a:xfrm>
            <a:off x="3416635" y="2286530"/>
            <a:ext cx="1800200" cy="2366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수선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캘린더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FE4A58-B78F-4B33-9B69-5DE41573E8F1}"/>
              </a:ext>
            </a:extLst>
          </p:cNvPr>
          <p:cNvSpPr/>
          <p:nvPr/>
        </p:nvSpPr>
        <p:spPr>
          <a:xfrm>
            <a:off x="5352165" y="2272987"/>
            <a:ext cx="1725910" cy="2379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7E793C7-970E-4692-8A83-118128B37529}"/>
              </a:ext>
            </a:extLst>
          </p:cNvPr>
          <p:cNvSpPr/>
          <p:nvPr/>
        </p:nvSpPr>
        <p:spPr>
          <a:xfrm>
            <a:off x="1673398" y="204897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8D90D4-2838-4057-9683-C1C43647360F}"/>
              </a:ext>
            </a:extLst>
          </p:cNvPr>
          <p:cNvSpPr/>
          <p:nvPr/>
        </p:nvSpPr>
        <p:spPr>
          <a:xfrm>
            <a:off x="3353823" y="202104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183CD3E-4329-4EB0-BEB2-3DB269973446}"/>
              </a:ext>
            </a:extLst>
          </p:cNvPr>
          <p:cNvSpPr/>
          <p:nvPr/>
        </p:nvSpPr>
        <p:spPr>
          <a:xfrm>
            <a:off x="5256189" y="202104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22032117-6AF5-46A3-9595-6DFBBE9A854D}"/>
              </a:ext>
            </a:extLst>
          </p:cNvPr>
          <p:cNvSpPr txBox="1"/>
          <p:nvPr/>
        </p:nvSpPr>
        <p:spPr>
          <a:xfrm>
            <a:off x="2131913" y="1448780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수리수선 요청 </a:t>
            </a:r>
          </a:p>
        </p:txBody>
      </p:sp>
      <p:sp>
        <p:nvSpPr>
          <p:cNvPr id="51" name="TextBox 45">
            <a:extLst>
              <a:ext uri="{FF2B5EF4-FFF2-40B4-BE49-F238E27FC236}">
                <a16:creationId xmlns:a16="http://schemas.microsoft.com/office/drawing/2014/main" id="{5B83A3E2-E5FD-4E0D-9289-3C27B19A7FA9}"/>
              </a:ext>
            </a:extLst>
          </p:cNvPr>
          <p:cNvSpPr txBox="1"/>
          <p:nvPr/>
        </p:nvSpPr>
        <p:spPr>
          <a:xfrm>
            <a:off x="3642100" y="4599675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CDC839D-EC24-4812-B299-50B1149EF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1891"/>
              </p:ext>
            </p:extLst>
          </p:nvPr>
        </p:nvGraphicFramePr>
        <p:xfrm>
          <a:off x="1994878" y="1836781"/>
          <a:ext cx="4692278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014">
                  <a:extLst>
                    <a:ext uri="{9D8B030D-6E8A-4147-A177-3AD203B41FA5}">
                      <a16:colId xmlns:a16="http://schemas.microsoft.com/office/drawing/2014/main" val="273058388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접수여부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수선 신청합니다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박정민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2021.1.22.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미접수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수선 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박지수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미접수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Box 45">
            <a:extLst>
              <a:ext uri="{FF2B5EF4-FFF2-40B4-BE49-F238E27FC236}">
                <a16:creationId xmlns:a16="http://schemas.microsoft.com/office/drawing/2014/main" id="{583570AB-636A-44E8-8911-89FDE8FBCC83}"/>
              </a:ext>
            </a:extLst>
          </p:cNvPr>
          <p:cNvSpPr txBox="1"/>
          <p:nvPr/>
        </p:nvSpPr>
        <p:spPr>
          <a:xfrm>
            <a:off x="2839467" y="5103731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FBC2DAD0-C297-46AC-BAB0-3022608487E6}"/>
              </a:ext>
            </a:extLst>
          </p:cNvPr>
          <p:cNvSpPr txBox="1"/>
          <p:nvPr/>
        </p:nvSpPr>
        <p:spPr>
          <a:xfrm>
            <a:off x="2119387" y="5103731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56" name="TextBox 45">
            <a:extLst>
              <a:ext uri="{FF2B5EF4-FFF2-40B4-BE49-F238E27FC236}">
                <a16:creationId xmlns:a16="http://schemas.microsoft.com/office/drawing/2014/main" id="{3C7079CB-9C3E-4E75-97CF-1EF7ABED1091}"/>
              </a:ext>
            </a:extLst>
          </p:cNvPr>
          <p:cNvSpPr txBox="1"/>
          <p:nvPr/>
        </p:nvSpPr>
        <p:spPr>
          <a:xfrm>
            <a:off x="6043823" y="5103731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DF4D411-2A27-47D8-B715-8DD4CE314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52844"/>
              </p:ext>
            </p:extLst>
          </p:nvPr>
        </p:nvGraphicFramePr>
        <p:xfrm>
          <a:off x="7082681" y="2540"/>
          <a:ext cx="2061827" cy="243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요청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 글 목록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93109B8B-8050-43B2-A530-5C0EAE3D42F7}"/>
              </a:ext>
            </a:extLst>
          </p:cNvPr>
          <p:cNvSpPr/>
          <p:nvPr/>
        </p:nvSpPr>
        <p:spPr>
          <a:xfrm>
            <a:off x="1800876" y="188082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28EA5A4-5F5A-41F7-BEFB-E4A266479111}"/>
              </a:ext>
            </a:extLst>
          </p:cNvPr>
          <p:cNvSpPr/>
          <p:nvPr/>
        </p:nvSpPr>
        <p:spPr>
          <a:xfrm>
            <a:off x="1910994" y="511670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96EDB4-9F15-49AB-97AA-A7928C89391C}"/>
              </a:ext>
            </a:extLst>
          </p:cNvPr>
          <p:cNvSpPr/>
          <p:nvPr/>
        </p:nvSpPr>
        <p:spPr>
          <a:xfrm>
            <a:off x="3551958" y="460211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7560BB8-6790-4E99-97C4-1A326B23F90C}"/>
              </a:ext>
            </a:extLst>
          </p:cNvPr>
          <p:cNvSpPr/>
          <p:nvPr/>
        </p:nvSpPr>
        <p:spPr>
          <a:xfrm>
            <a:off x="3239852" y="210909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87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D8A1AC14-2EBD-43EA-A4B2-E716DDA4CFBD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수리수선 요청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E5F2DE2-BC66-4560-86C9-E2929859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95386"/>
              </p:ext>
            </p:extLst>
          </p:nvPr>
        </p:nvGraphicFramePr>
        <p:xfrm>
          <a:off x="1619674" y="2240868"/>
          <a:ext cx="5328590" cy="216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수선신청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2021.1.16.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689109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천장에 작은 흠이 생겼어요 수리 요청합니다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TextBox 45">
            <a:extLst>
              <a:ext uri="{FF2B5EF4-FFF2-40B4-BE49-F238E27FC236}">
                <a16:creationId xmlns:a16="http://schemas.microsoft.com/office/drawing/2014/main" id="{01145E7D-A72A-49DD-98BC-1FCB0C1FB795}"/>
              </a:ext>
            </a:extLst>
          </p:cNvPr>
          <p:cNvSpPr txBox="1"/>
          <p:nvPr/>
        </p:nvSpPr>
        <p:spPr>
          <a:xfrm>
            <a:off x="4154155" y="479715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E662C886-EBB9-4CB4-AE5F-C26333D026F9}"/>
              </a:ext>
            </a:extLst>
          </p:cNvPr>
          <p:cNvSpPr txBox="1"/>
          <p:nvPr/>
        </p:nvSpPr>
        <p:spPr>
          <a:xfrm>
            <a:off x="5868144" y="184779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접수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1CF7B237-CF93-46E2-8210-CE75F950E27A}"/>
              </a:ext>
            </a:extLst>
          </p:cNvPr>
          <p:cNvSpPr txBox="1"/>
          <p:nvPr/>
        </p:nvSpPr>
        <p:spPr>
          <a:xfrm>
            <a:off x="6444208" y="1847799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6FB466-FCDD-4AA8-8F55-2E5B9D7C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01786"/>
              </p:ext>
            </p:extLst>
          </p:nvPr>
        </p:nvGraphicFramePr>
        <p:xfrm>
          <a:off x="7082681" y="2540"/>
          <a:ext cx="2061827" cy="25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버튼을 눌러 신청 접수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93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요청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0B7DE984-BB71-411E-B91F-AAA02E1D63A9}"/>
              </a:ext>
            </a:extLst>
          </p:cNvPr>
          <p:cNvSpPr/>
          <p:nvPr/>
        </p:nvSpPr>
        <p:spPr>
          <a:xfrm>
            <a:off x="1628956" y="205736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972CD15-C51F-41CE-93A0-3E51D975CF3F}"/>
              </a:ext>
            </a:extLst>
          </p:cNvPr>
          <p:cNvSpPr/>
          <p:nvPr/>
        </p:nvSpPr>
        <p:spPr>
          <a:xfrm>
            <a:off x="6310007" y="167492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C3EA2C-F360-4A0D-8981-1BD9CBB2D8B6}"/>
              </a:ext>
            </a:extLst>
          </p:cNvPr>
          <p:cNvSpPr/>
          <p:nvPr/>
        </p:nvSpPr>
        <p:spPr>
          <a:xfrm>
            <a:off x="3985875" y="464525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2DFC11-D8DF-4CB3-A619-79C8921048E6}"/>
              </a:ext>
            </a:extLst>
          </p:cNvPr>
          <p:cNvSpPr/>
          <p:nvPr/>
        </p:nvSpPr>
        <p:spPr>
          <a:xfrm>
            <a:off x="5742720" y="168317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31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CB10F703-541A-4AA1-AA94-448F23CD5858}"/>
              </a:ext>
            </a:extLst>
          </p:cNvPr>
          <p:cNvSpPr txBox="1"/>
          <p:nvPr/>
        </p:nvSpPr>
        <p:spPr>
          <a:xfrm>
            <a:off x="5740678" y="125630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04CF958C-B1E9-438E-9F0A-7FCD280C522C}"/>
              </a:ext>
            </a:extLst>
          </p:cNvPr>
          <p:cNvSpPr txBox="1"/>
          <p:nvPr/>
        </p:nvSpPr>
        <p:spPr>
          <a:xfrm>
            <a:off x="1894677" y="1198181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수리</a:t>
            </a:r>
            <a:r>
              <a:rPr lang="en-US" altLang="ko-KR" sz="1100" dirty="0"/>
              <a:t>/</a:t>
            </a:r>
            <a:r>
              <a:rPr lang="ko-KR" altLang="en-US" sz="1100" dirty="0"/>
              <a:t>수선 일정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8292ADF-1C35-4CEF-912C-814F28B2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6010"/>
              </p:ext>
            </p:extLst>
          </p:nvPr>
        </p:nvGraphicFramePr>
        <p:xfrm>
          <a:off x="2126951" y="1811490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D180F54D-0856-4613-ADF9-32AF43B63CCF}"/>
              </a:ext>
            </a:extLst>
          </p:cNvPr>
          <p:cNvSpPr txBox="1"/>
          <p:nvPr/>
        </p:nvSpPr>
        <p:spPr>
          <a:xfrm>
            <a:off x="2970125" y="149216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53E5EF-A3BC-4150-AF56-C2B07991AB77}"/>
              </a:ext>
            </a:extLst>
          </p:cNvPr>
          <p:cNvSpPr/>
          <p:nvPr/>
        </p:nvSpPr>
        <p:spPr>
          <a:xfrm>
            <a:off x="3779141" y="2744922"/>
            <a:ext cx="648843" cy="14553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천장 공사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76EEF1-2A17-4665-9318-9054DE425E70}"/>
              </a:ext>
            </a:extLst>
          </p:cNvPr>
          <p:cNvSpPr/>
          <p:nvPr/>
        </p:nvSpPr>
        <p:spPr>
          <a:xfrm>
            <a:off x="5453630" y="3320986"/>
            <a:ext cx="630538" cy="10801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외벽 공사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65841105-C55A-402B-B068-A8ECA54B9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99657"/>
              </p:ext>
            </p:extLst>
          </p:nvPr>
        </p:nvGraphicFramePr>
        <p:xfrm>
          <a:off x="7082681" y="2540"/>
          <a:ext cx="2061827" cy="251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풍캘린더로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수선일정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클릭하여 일정 상세조회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보기에서 일정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보기에서 일정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64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내 공사 일정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ED2110-F697-4AD8-B5C0-941F19D7FB80}"/>
              </a:ext>
            </a:extLst>
          </p:cNvPr>
          <p:cNvSpPr/>
          <p:nvPr/>
        </p:nvSpPr>
        <p:spPr>
          <a:xfrm>
            <a:off x="5368295" y="5181187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7286B2-1498-4ED0-8A92-1BF98C9AF1CC}"/>
              </a:ext>
            </a:extLst>
          </p:cNvPr>
          <p:cNvSpPr/>
          <p:nvPr/>
        </p:nvSpPr>
        <p:spPr>
          <a:xfrm>
            <a:off x="2126951" y="5148851"/>
            <a:ext cx="3938746" cy="84234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r>
              <a:rPr lang="ko-KR" altLang="en-US" sz="1050" dirty="0">
                <a:solidFill>
                  <a:schemeClr val="tx1"/>
                </a:solidFill>
              </a:rPr>
              <a:t>일 오후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r>
              <a:rPr lang="en-US" altLang="ko-KR" sz="1050" dirty="0">
                <a:solidFill>
                  <a:schemeClr val="tx1"/>
                </a:solidFill>
              </a:rPr>
              <a:t>~5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101</a:t>
            </a:r>
            <a:r>
              <a:rPr lang="ko-KR" altLang="en-US" sz="1050" dirty="0">
                <a:solidFill>
                  <a:schemeClr val="tx1"/>
                </a:solidFill>
              </a:rPr>
              <a:t>동 </a:t>
            </a:r>
            <a:r>
              <a:rPr lang="en-US" altLang="ko-KR" sz="1050" dirty="0">
                <a:solidFill>
                  <a:schemeClr val="tx1"/>
                </a:solidFill>
              </a:rPr>
              <a:t>202</a:t>
            </a:r>
            <a:r>
              <a:rPr lang="ko-KR" altLang="en-US" sz="1050" dirty="0">
                <a:solidFill>
                  <a:schemeClr val="tx1"/>
                </a:solidFill>
              </a:rPr>
              <a:t>호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천장 공사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천장 </a:t>
            </a:r>
            <a:r>
              <a:rPr lang="ko-KR" altLang="en-US" sz="1050" dirty="0" err="1">
                <a:solidFill>
                  <a:schemeClr val="tx1"/>
                </a:solidFill>
              </a:rPr>
              <a:t>공사하오니</a:t>
            </a:r>
            <a:r>
              <a:rPr lang="ko-KR" altLang="en-US" sz="1050" dirty="0">
                <a:solidFill>
                  <a:schemeClr val="tx1"/>
                </a:solidFill>
              </a:rPr>
              <a:t> 양해해주시기 바랍니다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378944-5BBF-41BA-AD6A-44A7B3347511}"/>
              </a:ext>
            </a:extLst>
          </p:cNvPr>
          <p:cNvSpPr/>
          <p:nvPr/>
        </p:nvSpPr>
        <p:spPr>
          <a:xfrm>
            <a:off x="4673541" y="5181187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648EB26-0C58-4CAF-B86F-8B13A301D5CC}"/>
              </a:ext>
            </a:extLst>
          </p:cNvPr>
          <p:cNvSpPr/>
          <p:nvPr/>
        </p:nvSpPr>
        <p:spPr>
          <a:xfrm>
            <a:off x="1878049" y="164372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4251372-6499-4325-93A9-55313685ECC2}"/>
              </a:ext>
            </a:extLst>
          </p:cNvPr>
          <p:cNvSpPr/>
          <p:nvPr/>
        </p:nvSpPr>
        <p:spPr>
          <a:xfrm>
            <a:off x="3642325" y="270695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1728846-192D-426F-852C-E91F067767EB}"/>
              </a:ext>
            </a:extLst>
          </p:cNvPr>
          <p:cNvSpPr/>
          <p:nvPr/>
        </p:nvSpPr>
        <p:spPr>
          <a:xfrm>
            <a:off x="4503339" y="509730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4EE2CB1-2E75-4248-8795-3ABC03B9B6CE}"/>
              </a:ext>
            </a:extLst>
          </p:cNvPr>
          <p:cNvSpPr/>
          <p:nvPr/>
        </p:nvSpPr>
        <p:spPr>
          <a:xfrm>
            <a:off x="5275444" y="506493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779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2012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09F69934-3589-468B-AD30-3762F73D6B88}"/>
              </a:ext>
            </a:extLst>
          </p:cNvPr>
          <p:cNvSpPr txBox="1"/>
          <p:nvPr/>
        </p:nvSpPr>
        <p:spPr>
          <a:xfrm>
            <a:off x="1917884" y="1967879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처리내역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04ADCAB8-5128-4D17-AE37-EED1972C6856}"/>
              </a:ext>
            </a:extLst>
          </p:cNvPr>
          <p:cNvSpPr txBox="1"/>
          <p:nvPr/>
        </p:nvSpPr>
        <p:spPr>
          <a:xfrm>
            <a:off x="3841860" y="5061529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C2F94CF-BBA5-41AC-96C0-4C3101ED0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5108"/>
              </p:ext>
            </p:extLst>
          </p:nvPr>
        </p:nvGraphicFramePr>
        <p:xfrm>
          <a:off x="2288166" y="2380711"/>
          <a:ext cx="4131361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소음 문제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2021.1.22.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천장 누수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5">
            <a:extLst>
              <a:ext uri="{FF2B5EF4-FFF2-40B4-BE49-F238E27FC236}">
                <a16:creationId xmlns:a16="http://schemas.microsoft.com/office/drawing/2014/main" id="{DFF15C3D-1225-4685-BA15-46ED75BAC892}"/>
              </a:ext>
            </a:extLst>
          </p:cNvPr>
          <p:cNvSpPr txBox="1"/>
          <p:nvPr/>
        </p:nvSpPr>
        <p:spPr>
          <a:xfrm>
            <a:off x="6018980" y="1970174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073B4DB0-AEFF-425F-8412-F0F3291E8333}"/>
              </a:ext>
            </a:extLst>
          </p:cNvPr>
          <p:cNvSpPr txBox="1"/>
          <p:nvPr/>
        </p:nvSpPr>
        <p:spPr>
          <a:xfrm>
            <a:off x="3039227" y="5565585"/>
            <a:ext cx="298833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err="1"/>
              <a:t>검색키워드</a:t>
            </a:r>
            <a:r>
              <a:rPr lang="ko-KR" altLang="en-US" sz="900" dirty="0"/>
              <a:t> 입력 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BA509F72-41E2-4D5F-A279-6B4A18735839}"/>
              </a:ext>
            </a:extLst>
          </p:cNvPr>
          <p:cNvSpPr txBox="1"/>
          <p:nvPr/>
        </p:nvSpPr>
        <p:spPr>
          <a:xfrm>
            <a:off x="2319147" y="5565585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5FFF3D07-3DEA-420F-915E-056B9FFCFDDC}"/>
              </a:ext>
            </a:extLst>
          </p:cNvPr>
          <p:cNvSpPr txBox="1"/>
          <p:nvPr/>
        </p:nvSpPr>
        <p:spPr>
          <a:xfrm>
            <a:off x="6243583" y="5565585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2B76E4F-6CDD-4500-9332-85DA1310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44600"/>
              </p:ext>
            </p:extLst>
          </p:nvPr>
        </p:nvGraphicFramePr>
        <p:xfrm>
          <a:off x="7082681" y="2540"/>
          <a:ext cx="2061827" cy="285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처리내역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처리내역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등록버튼을 눌러 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429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8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신청 처리 내역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349799D2-3172-424C-A3EF-F11F7171A1A1}"/>
              </a:ext>
            </a:extLst>
          </p:cNvPr>
          <p:cNvSpPr/>
          <p:nvPr/>
        </p:nvSpPr>
        <p:spPr>
          <a:xfrm>
            <a:off x="2084394" y="238071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85EC19-A0C7-4D76-B4AF-37522FBD6F4B}"/>
              </a:ext>
            </a:extLst>
          </p:cNvPr>
          <p:cNvSpPr/>
          <p:nvPr/>
        </p:nvSpPr>
        <p:spPr>
          <a:xfrm>
            <a:off x="2127251" y="544110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82785CF-949D-47D2-8CED-6413CFC07340}"/>
              </a:ext>
            </a:extLst>
          </p:cNvPr>
          <p:cNvSpPr/>
          <p:nvPr/>
        </p:nvSpPr>
        <p:spPr>
          <a:xfrm>
            <a:off x="5851212" y="197891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2DDC2CE-909B-4483-B6BE-24EA0FF838AB}"/>
              </a:ext>
            </a:extLst>
          </p:cNvPr>
          <p:cNvSpPr/>
          <p:nvPr/>
        </p:nvSpPr>
        <p:spPr>
          <a:xfrm>
            <a:off x="3756706" y="511670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18CB88-8D93-4B56-B615-75DB0CF0D6B7}"/>
              </a:ext>
            </a:extLst>
          </p:cNvPr>
          <p:cNvSpPr/>
          <p:nvPr/>
        </p:nvSpPr>
        <p:spPr>
          <a:xfrm>
            <a:off x="3588938" y="261865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2102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민원관리&gt;수선신청관리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수선신청관리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51" name="TextBox 45">
            <a:extLst>
              <a:ext uri="{FF2B5EF4-FFF2-40B4-BE49-F238E27FC236}">
                <a16:creationId xmlns:a16="http://schemas.microsoft.com/office/drawing/2014/main" id="{64459DD3-2841-4668-89DF-8D1AECF1271C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처리내역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907D4B3E-D929-4D07-BEC7-7A895CD0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96066"/>
              </p:ext>
            </p:extLst>
          </p:nvPr>
        </p:nvGraphicFramePr>
        <p:xfrm>
          <a:off x="1619674" y="2240868"/>
          <a:ext cx="5328590" cy="216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천장누수해결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2021.1.15.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12945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천장누수해결완료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45">
            <a:extLst>
              <a:ext uri="{FF2B5EF4-FFF2-40B4-BE49-F238E27FC236}">
                <a16:creationId xmlns:a16="http://schemas.microsoft.com/office/drawing/2014/main" id="{657F54A9-566F-4F26-ACB9-AD6FF88F3EA7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411EAAF0-84F7-4D8B-9F13-941C4424F5A2}"/>
              </a:ext>
            </a:extLst>
          </p:cNvPr>
          <p:cNvSpPr txBox="1"/>
          <p:nvPr/>
        </p:nvSpPr>
        <p:spPr>
          <a:xfrm>
            <a:off x="5868144" y="180563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56" name="TextBox 45">
            <a:extLst>
              <a:ext uri="{FF2B5EF4-FFF2-40B4-BE49-F238E27FC236}">
                <a16:creationId xmlns:a16="http://schemas.microsoft.com/office/drawing/2014/main" id="{A630C612-260B-4AFF-8821-9180D2F69009}"/>
              </a:ext>
            </a:extLst>
          </p:cNvPr>
          <p:cNvSpPr txBox="1"/>
          <p:nvPr/>
        </p:nvSpPr>
        <p:spPr>
          <a:xfrm>
            <a:off x="6392226" y="17924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  <a:endParaRPr lang="ko-KR" altLang="en-US" sz="900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6E52E04-66A0-4BC9-BB07-E64A9E91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07228"/>
              </p:ext>
            </p:extLst>
          </p:nvPr>
        </p:nvGraphicFramePr>
        <p:xfrm>
          <a:off x="7082681" y="2540"/>
          <a:ext cx="2061827" cy="254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처리내역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눌러 글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983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수선 요청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0E4D5EEA-EED5-4F88-91B6-99F335E9D66D}"/>
              </a:ext>
            </a:extLst>
          </p:cNvPr>
          <p:cNvSpPr/>
          <p:nvPr/>
        </p:nvSpPr>
        <p:spPr>
          <a:xfrm>
            <a:off x="1619213" y="210589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E7579FE-07B9-46C4-8ED0-CA605275D6B9}"/>
              </a:ext>
            </a:extLst>
          </p:cNvPr>
          <p:cNvSpPr/>
          <p:nvPr/>
        </p:nvSpPr>
        <p:spPr>
          <a:xfrm>
            <a:off x="6337236" y="1701683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1D6A70D-21AF-422A-9B59-5E64BBA68ED6}"/>
              </a:ext>
            </a:extLst>
          </p:cNvPr>
          <p:cNvSpPr/>
          <p:nvPr/>
        </p:nvSpPr>
        <p:spPr>
          <a:xfrm>
            <a:off x="5742720" y="168317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00BBE41-5143-4D15-8DAE-6488F6CC58B4}"/>
              </a:ext>
            </a:extLst>
          </p:cNvPr>
          <p:cNvSpPr/>
          <p:nvPr/>
        </p:nvSpPr>
        <p:spPr>
          <a:xfrm>
            <a:off x="4268710" y="471326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75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16050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회원관리&gt;회원등록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회원상세조회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17829"/>
              </p:ext>
            </p:extLst>
          </p:nvPr>
        </p:nvGraphicFramePr>
        <p:xfrm>
          <a:off x="6444208" y="2540"/>
          <a:ext cx="261595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서면으로 계약한 관리사무소 회원 정보를 등록하는 화면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회원을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클릭했을때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상세정보를 조회하는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14755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회원등록</a:t>
            </a:r>
            <a:r>
              <a:rPr lang="en-US" altLang="ko-KR" sz="1100" dirty="0"/>
              <a:t>/</a:t>
            </a:r>
            <a:r>
              <a:rPr lang="ko-KR" altLang="en-US" sz="1100" dirty="0"/>
              <a:t>회원조회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15515" y="2342368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아파트코드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아파트명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세대수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계약시작일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계약만료일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641888" y="443711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181948" y="4437112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641888" y="475302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3181948" y="476114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공사신고관리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민원관리&gt;공사신고관리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공사신고관리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9293"/>
              </p:ext>
            </p:extLst>
          </p:nvPr>
        </p:nvGraphicFramePr>
        <p:xfrm>
          <a:off x="7082681" y="2540"/>
          <a:ext cx="2061827" cy="289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풍캘린더로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공사일정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클릭하여 일정 상세조회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보기에서 일정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보기에서 일정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6451"/>
                  </a:ext>
                </a:extLst>
              </a:tr>
              <a:tr h="32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공사신고내역 확인 후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65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내 공사 일정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6FE79C5-136E-4D39-8814-DA9B6383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28673"/>
              </p:ext>
            </p:extLst>
          </p:nvPr>
        </p:nvGraphicFramePr>
        <p:xfrm>
          <a:off x="1938352" y="5841268"/>
          <a:ext cx="5225936" cy="9001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270173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30583884"/>
                    </a:ext>
                  </a:extLst>
                </a:gridCol>
              </a:tblGrid>
              <a:tr h="2843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등록하기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바닥 공사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2021.1.30.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2021.1.22.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외벽 공사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2021.2.1.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이경륜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45">
            <a:extLst>
              <a:ext uri="{FF2B5EF4-FFF2-40B4-BE49-F238E27FC236}">
                <a16:creationId xmlns:a16="http://schemas.microsoft.com/office/drawing/2014/main" id="{AE4AFFE9-15CE-477B-BE92-230E7F8DE387}"/>
              </a:ext>
            </a:extLst>
          </p:cNvPr>
          <p:cNvSpPr txBox="1"/>
          <p:nvPr/>
        </p:nvSpPr>
        <p:spPr>
          <a:xfrm>
            <a:off x="1909403" y="1127004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공사 일정</a:t>
            </a: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B80FDC45-A675-475A-95F2-CF78DB6336A8}"/>
              </a:ext>
            </a:extLst>
          </p:cNvPr>
          <p:cNvSpPr txBox="1"/>
          <p:nvPr/>
        </p:nvSpPr>
        <p:spPr>
          <a:xfrm>
            <a:off x="1860373" y="5525618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공사 신고 내역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C3941B-4F65-4120-B9EB-62EB9C3C24B2}"/>
              </a:ext>
            </a:extLst>
          </p:cNvPr>
          <p:cNvSpPr/>
          <p:nvPr/>
        </p:nvSpPr>
        <p:spPr>
          <a:xfrm>
            <a:off x="6156176" y="6196801"/>
            <a:ext cx="936106" cy="184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BF0BB07-07BB-4449-9CF6-8995FE8C9733}"/>
              </a:ext>
            </a:extLst>
          </p:cNvPr>
          <p:cNvSpPr/>
          <p:nvPr/>
        </p:nvSpPr>
        <p:spPr>
          <a:xfrm>
            <a:off x="6156176" y="6489340"/>
            <a:ext cx="936106" cy="184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5E07A85-EA15-4E74-9391-182B8BD81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42254"/>
              </p:ext>
            </p:extLst>
          </p:nvPr>
        </p:nvGraphicFramePr>
        <p:xfrm>
          <a:off x="2025753" y="1557595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8950628-FE58-4B77-A9AB-7DF3F7F1628D}"/>
              </a:ext>
            </a:extLst>
          </p:cNvPr>
          <p:cNvSpPr txBox="1"/>
          <p:nvPr/>
        </p:nvSpPr>
        <p:spPr>
          <a:xfrm>
            <a:off x="2868927" y="12382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0F5EC7-7061-4E4A-8298-22B392C0CBA4}"/>
              </a:ext>
            </a:extLst>
          </p:cNvPr>
          <p:cNvSpPr/>
          <p:nvPr/>
        </p:nvSpPr>
        <p:spPr>
          <a:xfrm>
            <a:off x="3732252" y="2491027"/>
            <a:ext cx="575080" cy="29304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바닥 공사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7E450-6882-4E91-B818-44795882479D}"/>
              </a:ext>
            </a:extLst>
          </p:cNvPr>
          <p:cNvSpPr/>
          <p:nvPr/>
        </p:nvSpPr>
        <p:spPr>
          <a:xfrm>
            <a:off x="5352432" y="3067090"/>
            <a:ext cx="647088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외벽 공사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FCE249-6132-443C-B435-56E41A6D69E7}"/>
              </a:ext>
            </a:extLst>
          </p:cNvPr>
          <p:cNvSpPr/>
          <p:nvPr/>
        </p:nvSpPr>
        <p:spPr>
          <a:xfrm>
            <a:off x="5267097" y="4635215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D3C165-2710-4461-9E3D-E5C4EDD15333}"/>
              </a:ext>
            </a:extLst>
          </p:cNvPr>
          <p:cNvSpPr/>
          <p:nvPr/>
        </p:nvSpPr>
        <p:spPr>
          <a:xfrm>
            <a:off x="2025753" y="4602879"/>
            <a:ext cx="3938746" cy="84234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r>
              <a:rPr lang="ko-KR" altLang="en-US" sz="1050" dirty="0">
                <a:solidFill>
                  <a:schemeClr val="tx1"/>
                </a:solidFill>
              </a:rPr>
              <a:t>일 오후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r>
              <a:rPr lang="en-US" altLang="ko-KR" sz="1050" dirty="0">
                <a:solidFill>
                  <a:schemeClr val="tx1"/>
                </a:solidFill>
              </a:rPr>
              <a:t>~5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101</a:t>
            </a:r>
            <a:r>
              <a:rPr lang="ko-KR" altLang="en-US" sz="1050" dirty="0">
                <a:solidFill>
                  <a:schemeClr val="tx1"/>
                </a:solidFill>
              </a:rPr>
              <a:t>동 </a:t>
            </a:r>
            <a:r>
              <a:rPr lang="en-US" altLang="ko-KR" sz="1050" dirty="0">
                <a:solidFill>
                  <a:schemeClr val="tx1"/>
                </a:solidFill>
              </a:rPr>
              <a:t>202</a:t>
            </a:r>
            <a:r>
              <a:rPr lang="ko-KR" altLang="en-US" sz="1050" dirty="0">
                <a:solidFill>
                  <a:schemeClr val="tx1"/>
                </a:solidFill>
              </a:rPr>
              <a:t>호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천장 공사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천장 </a:t>
            </a:r>
            <a:r>
              <a:rPr lang="ko-KR" altLang="en-US" sz="1050" dirty="0" err="1">
                <a:solidFill>
                  <a:schemeClr val="tx1"/>
                </a:solidFill>
              </a:rPr>
              <a:t>공사하오니</a:t>
            </a:r>
            <a:r>
              <a:rPr lang="ko-KR" altLang="en-US" sz="1050" dirty="0">
                <a:solidFill>
                  <a:schemeClr val="tx1"/>
                </a:solidFill>
              </a:rPr>
              <a:t> 양해해주시기 바랍니다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0DDE20-3C31-4641-A06A-79601FC6C4B4}"/>
              </a:ext>
            </a:extLst>
          </p:cNvPr>
          <p:cNvSpPr/>
          <p:nvPr/>
        </p:nvSpPr>
        <p:spPr>
          <a:xfrm>
            <a:off x="4572343" y="4635215"/>
            <a:ext cx="611084" cy="24100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AD59154-E62A-4CE2-8574-647657A1EC60}"/>
              </a:ext>
            </a:extLst>
          </p:cNvPr>
          <p:cNvSpPr/>
          <p:nvPr/>
        </p:nvSpPr>
        <p:spPr>
          <a:xfrm>
            <a:off x="1849957" y="146799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F605C7A-A578-4A24-8971-B0B6E55F7B6F}"/>
              </a:ext>
            </a:extLst>
          </p:cNvPr>
          <p:cNvSpPr/>
          <p:nvPr/>
        </p:nvSpPr>
        <p:spPr>
          <a:xfrm>
            <a:off x="3648368" y="246977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F22AD04-D075-4983-A36E-113B553013C9}"/>
              </a:ext>
            </a:extLst>
          </p:cNvPr>
          <p:cNvSpPr/>
          <p:nvPr/>
        </p:nvSpPr>
        <p:spPr>
          <a:xfrm>
            <a:off x="4513940" y="460359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D0A8C4-F022-4CA1-BB4E-E784672B6014}"/>
              </a:ext>
            </a:extLst>
          </p:cNvPr>
          <p:cNvSpPr/>
          <p:nvPr/>
        </p:nvSpPr>
        <p:spPr>
          <a:xfrm>
            <a:off x="5205681" y="459729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BE7BC2B-18C7-4A97-9945-494486DDCC47}"/>
              </a:ext>
            </a:extLst>
          </p:cNvPr>
          <p:cNvSpPr/>
          <p:nvPr/>
        </p:nvSpPr>
        <p:spPr>
          <a:xfrm>
            <a:off x="6141654" y="612930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0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0597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민원관리&gt;문의게시판관리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30" name="TextBox 45">
            <a:extLst>
              <a:ext uri="{FF2B5EF4-FFF2-40B4-BE49-F238E27FC236}">
                <a16:creationId xmlns:a16="http://schemas.microsoft.com/office/drawing/2014/main" id="{B92EAF18-80A3-47C4-AFD9-782EDE020EC2}"/>
              </a:ext>
            </a:extLst>
          </p:cNvPr>
          <p:cNvSpPr txBox="1"/>
          <p:nvPr/>
        </p:nvSpPr>
        <p:spPr>
          <a:xfrm>
            <a:off x="1917884" y="1967879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문의게시판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28148BEA-3536-4702-9531-E1B24669E048}"/>
              </a:ext>
            </a:extLst>
          </p:cNvPr>
          <p:cNvSpPr txBox="1"/>
          <p:nvPr/>
        </p:nvSpPr>
        <p:spPr>
          <a:xfrm>
            <a:off x="3841860" y="5061529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1283BE-23A6-4080-B0E7-CEF400A76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33964"/>
              </p:ext>
            </p:extLst>
          </p:nvPr>
        </p:nvGraphicFramePr>
        <p:xfrm>
          <a:off x="2288166" y="2380711"/>
          <a:ext cx="4131361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이사왔는데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궁금한점이 있어요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이미정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문의합니다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Re: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문의합니다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이직원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2021.1.12.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5">
            <a:extLst>
              <a:ext uri="{FF2B5EF4-FFF2-40B4-BE49-F238E27FC236}">
                <a16:creationId xmlns:a16="http://schemas.microsoft.com/office/drawing/2014/main" id="{9DE30BDF-0DA1-4F72-8012-12E10006FA0B}"/>
              </a:ext>
            </a:extLst>
          </p:cNvPr>
          <p:cNvSpPr txBox="1"/>
          <p:nvPr/>
        </p:nvSpPr>
        <p:spPr>
          <a:xfrm>
            <a:off x="3039227" y="5565585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CE2228CA-7AB9-42AE-8419-BE436447ECF1}"/>
              </a:ext>
            </a:extLst>
          </p:cNvPr>
          <p:cNvSpPr txBox="1"/>
          <p:nvPr/>
        </p:nvSpPr>
        <p:spPr>
          <a:xfrm>
            <a:off x="2319147" y="5565585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A6BCE6F3-2E45-4B65-95A3-DB7F1EB0417F}"/>
              </a:ext>
            </a:extLst>
          </p:cNvPr>
          <p:cNvSpPr txBox="1"/>
          <p:nvPr/>
        </p:nvSpPr>
        <p:spPr>
          <a:xfrm>
            <a:off x="6243583" y="5565585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22E38CF-74C4-4CB3-904B-E1019D49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1835"/>
              </p:ext>
            </p:extLst>
          </p:nvPr>
        </p:nvGraphicFramePr>
        <p:xfrm>
          <a:off x="7082681" y="2540"/>
          <a:ext cx="2061827" cy="243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눌러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1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목록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DB083CB5-84B4-4B8D-AB4D-A6A213F1BE5E}"/>
              </a:ext>
            </a:extLst>
          </p:cNvPr>
          <p:cNvSpPr/>
          <p:nvPr/>
        </p:nvSpPr>
        <p:spPr>
          <a:xfrm>
            <a:off x="2063473" y="2391047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CD8AB1B-E652-435E-B742-30AD6893EAA6}"/>
              </a:ext>
            </a:extLst>
          </p:cNvPr>
          <p:cNvSpPr/>
          <p:nvPr/>
        </p:nvSpPr>
        <p:spPr>
          <a:xfrm>
            <a:off x="2145213" y="547630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814BDBD-330E-4F51-8A5E-B2A9B0F69AA4}"/>
              </a:ext>
            </a:extLst>
          </p:cNvPr>
          <p:cNvSpPr/>
          <p:nvPr/>
        </p:nvSpPr>
        <p:spPr>
          <a:xfrm>
            <a:off x="3746319" y="5064939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352F05-1818-4594-9335-666F8A761729}"/>
              </a:ext>
            </a:extLst>
          </p:cNvPr>
          <p:cNvSpPr/>
          <p:nvPr/>
        </p:nvSpPr>
        <p:spPr>
          <a:xfrm>
            <a:off x="3578551" y="292322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민원관리&gt;문의게시판관리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E0AC2F95-5AC4-4D65-8D6A-A22EAFBDAB74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문의게시판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D3AC81F-69E4-42A6-9145-AA9096FE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10714"/>
              </p:ext>
            </p:extLst>
          </p:nvPr>
        </p:nvGraphicFramePr>
        <p:xfrm>
          <a:off x="1619674" y="2240868"/>
          <a:ext cx="5328590" cy="216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문의합니다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2021.1.20.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5126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소음 관련해서 민원은 어디에 넣나요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TextBox 45">
            <a:extLst>
              <a:ext uri="{FF2B5EF4-FFF2-40B4-BE49-F238E27FC236}">
                <a16:creationId xmlns:a16="http://schemas.microsoft.com/office/drawing/2014/main" id="{84675F78-098B-4E59-B4A2-B3B126C1B70F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64321DB8-C597-4C9D-8332-F08D38106842}"/>
              </a:ext>
            </a:extLst>
          </p:cNvPr>
          <p:cNvSpPr txBox="1"/>
          <p:nvPr/>
        </p:nvSpPr>
        <p:spPr>
          <a:xfrm>
            <a:off x="6228184" y="1807559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답변하기</a:t>
            </a:r>
            <a:endParaRPr lang="ko-KR" altLang="en-US" sz="9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C7FD8D5-9625-4B37-8881-85BAD79C4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38616"/>
              </p:ext>
            </p:extLst>
          </p:nvPr>
        </p:nvGraphicFramePr>
        <p:xfrm>
          <a:off x="7082681" y="254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답변하기 버튼을 눌러 답변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0B419881-E9E6-4BC1-940B-8105A5B6FE16}"/>
              </a:ext>
            </a:extLst>
          </p:cNvPr>
          <p:cNvSpPr/>
          <p:nvPr/>
        </p:nvSpPr>
        <p:spPr>
          <a:xfrm>
            <a:off x="6144300" y="171306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7292333-38A4-4149-A536-9540EEBE7339}"/>
              </a:ext>
            </a:extLst>
          </p:cNvPr>
          <p:cNvSpPr/>
          <p:nvPr/>
        </p:nvSpPr>
        <p:spPr>
          <a:xfrm>
            <a:off x="1574423" y="205574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F59CD6-D99E-4876-9187-8918C614E8FB}"/>
              </a:ext>
            </a:extLst>
          </p:cNvPr>
          <p:cNvSpPr/>
          <p:nvPr/>
        </p:nvSpPr>
        <p:spPr>
          <a:xfrm>
            <a:off x="4209322" y="4729134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95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민원관리&gt;문의게시판관리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0" y="5642168"/>
            <a:ext cx="1403648" cy="27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ㄴ공사신고관리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445224"/>
            <a:ext cx="1295633" cy="26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ㄴ수선신청관리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143508" y="5877272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30" name="TextBox 45">
            <a:extLst>
              <a:ext uri="{FF2B5EF4-FFF2-40B4-BE49-F238E27FC236}">
                <a16:creationId xmlns:a16="http://schemas.microsoft.com/office/drawing/2014/main" id="{358B07C5-843D-4CA2-82E5-FDACDE7302F8}"/>
              </a:ext>
            </a:extLst>
          </p:cNvPr>
          <p:cNvSpPr txBox="1"/>
          <p:nvPr/>
        </p:nvSpPr>
        <p:spPr>
          <a:xfrm>
            <a:off x="1632178" y="1801281"/>
            <a:ext cx="179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문의게시판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B305E09-1664-474E-842A-4CDAF4F5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08244"/>
              </p:ext>
            </p:extLst>
          </p:nvPr>
        </p:nvGraphicFramePr>
        <p:xfrm>
          <a:off x="1619674" y="2240868"/>
          <a:ext cx="5328590" cy="216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질문글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61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질문글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6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답변글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시설팀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5777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Re: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문의합니다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2021.1.21.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5126"/>
                  </a:ext>
                </a:extLst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입주민사이트 민원신청 카테고리가 있으니 참고바랍니다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5">
            <a:extLst>
              <a:ext uri="{FF2B5EF4-FFF2-40B4-BE49-F238E27FC236}">
                <a16:creationId xmlns:a16="http://schemas.microsoft.com/office/drawing/2014/main" id="{20749B38-10DC-4109-8C3F-499CC4445111}"/>
              </a:ext>
            </a:extLst>
          </p:cNvPr>
          <p:cNvSpPr txBox="1"/>
          <p:nvPr/>
        </p:nvSpPr>
        <p:spPr>
          <a:xfrm>
            <a:off x="4364251" y="481301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목록</a:t>
            </a:r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FCF3A3E2-64A8-43E9-A185-297B4346F9A0}"/>
              </a:ext>
            </a:extLst>
          </p:cNvPr>
          <p:cNvSpPr txBox="1"/>
          <p:nvPr/>
        </p:nvSpPr>
        <p:spPr>
          <a:xfrm>
            <a:off x="5940152" y="1867651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수정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E41068B-77CB-43C9-B105-12B9FAB21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4052"/>
              </p:ext>
            </p:extLst>
          </p:nvPr>
        </p:nvGraphicFramePr>
        <p:xfrm>
          <a:off x="7082681" y="2540"/>
          <a:ext cx="2061827" cy="25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글 답변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글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눌러 글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33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글 상세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TextBox 45">
            <a:extLst>
              <a:ext uri="{FF2B5EF4-FFF2-40B4-BE49-F238E27FC236}">
                <a16:creationId xmlns:a16="http://schemas.microsoft.com/office/drawing/2014/main" id="{9237B456-3ED4-4415-93A1-30C468DEBD05}"/>
              </a:ext>
            </a:extLst>
          </p:cNvPr>
          <p:cNvSpPr txBox="1"/>
          <p:nvPr/>
        </p:nvSpPr>
        <p:spPr>
          <a:xfrm>
            <a:off x="6511416" y="1867651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삭제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672FF1-5638-4822-A0CA-0F72F0C01908}"/>
              </a:ext>
            </a:extLst>
          </p:cNvPr>
          <p:cNvSpPr/>
          <p:nvPr/>
        </p:nvSpPr>
        <p:spPr>
          <a:xfrm>
            <a:off x="1608017" y="2073100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51D685A-3E37-47AA-A25C-7594EC98A2F1}"/>
              </a:ext>
            </a:extLst>
          </p:cNvPr>
          <p:cNvSpPr/>
          <p:nvPr/>
        </p:nvSpPr>
        <p:spPr>
          <a:xfrm>
            <a:off x="5790671" y="1801281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011996C-BDE2-46C2-BE26-33190F04B930}"/>
              </a:ext>
            </a:extLst>
          </p:cNvPr>
          <p:cNvSpPr/>
          <p:nvPr/>
        </p:nvSpPr>
        <p:spPr>
          <a:xfrm>
            <a:off x="6406183" y="173644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BAC62A-C590-40D9-9A2E-52A1F4FDF4A8}"/>
              </a:ext>
            </a:extLst>
          </p:cNvPr>
          <p:cNvSpPr/>
          <p:nvPr/>
        </p:nvSpPr>
        <p:spPr>
          <a:xfrm>
            <a:off x="4207711" y="468340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4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84902"/>
              </p:ext>
            </p:extLst>
          </p:nvPr>
        </p:nvGraphicFramePr>
        <p:xfrm>
          <a:off x="0" y="14144"/>
          <a:ext cx="7092281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예약현황조회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 예약관리&gt;예약현황조회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예약현황조회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941168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60748"/>
            <a:ext cx="1502524" cy="5292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469137"/>
            <a:ext cx="1512167" cy="27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1088740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289117"/>
            <a:ext cx="1512167" cy="27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105541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973193"/>
            <a:ext cx="1512167" cy="27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225221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490003"/>
            <a:ext cx="1512167" cy="27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711019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721165"/>
            <a:ext cx="1512167" cy="2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943684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97329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449357"/>
            <a:ext cx="1512167" cy="27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70457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973388"/>
            <a:ext cx="1512167" cy="27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205441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437668"/>
            <a:ext cx="1512167" cy="27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6734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905383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508" y="6201308"/>
            <a:ext cx="1403648" cy="27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ㄴ예약일정관리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969637"/>
            <a:ext cx="1295633" cy="27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ㄴ예약현황조회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338303"/>
            <a:ext cx="1044116" cy="27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7" y="5573593"/>
            <a:ext cx="1656183" cy="45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9976"/>
              </p:ext>
            </p:extLst>
          </p:nvPr>
        </p:nvGraphicFramePr>
        <p:xfrm>
          <a:off x="7082681" y="254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 예약 요청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이용시간 및 이용자 확인 후 승인 버튼을 눌러 승인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커뮤니티 시설 예약 요청 현황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2B0D9CB-947A-465B-A378-F672F226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2200"/>
              </p:ext>
            </p:extLst>
          </p:nvPr>
        </p:nvGraphicFramePr>
        <p:xfrm>
          <a:off x="1726496" y="3076537"/>
          <a:ext cx="6278728" cy="9001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7017359"/>
                    </a:ext>
                  </a:extLst>
                </a:gridCol>
                <a:gridCol w="996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730583884"/>
                    </a:ext>
                  </a:extLst>
                </a:gridCol>
              </a:tblGrid>
              <a:tr h="2843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이용시설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이용시간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승인하기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수영장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2.1. 13:00~15:00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박찬 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2021.1.22.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2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헬스장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2021.1.18. 14:00~15:00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이경륜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2021.1.17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5">
            <a:extLst>
              <a:ext uri="{FF2B5EF4-FFF2-40B4-BE49-F238E27FC236}">
                <a16:creationId xmlns:a16="http://schemas.microsoft.com/office/drawing/2014/main" id="{516BF165-3CF0-48F0-B34D-891E234D79F8}"/>
              </a:ext>
            </a:extLst>
          </p:cNvPr>
          <p:cNvSpPr txBox="1"/>
          <p:nvPr/>
        </p:nvSpPr>
        <p:spPr>
          <a:xfrm>
            <a:off x="1686465" y="2827938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시설 예약 요청 현황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07200C5-C12A-4032-886C-09332B3C569C}"/>
              </a:ext>
            </a:extLst>
          </p:cNvPr>
          <p:cNvSpPr/>
          <p:nvPr/>
        </p:nvSpPr>
        <p:spPr>
          <a:xfrm>
            <a:off x="6980406" y="3411342"/>
            <a:ext cx="936106" cy="184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5D22C8F-0CEF-4A1C-AC16-4472DCBB7CD3}"/>
              </a:ext>
            </a:extLst>
          </p:cNvPr>
          <p:cNvSpPr/>
          <p:nvPr/>
        </p:nvSpPr>
        <p:spPr>
          <a:xfrm>
            <a:off x="6980406" y="3703881"/>
            <a:ext cx="936106" cy="184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E46D89A-352A-448C-909B-53895B40820B}"/>
              </a:ext>
            </a:extLst>
          </p:cNvPr>
          <p:cNvSpPr/>
          <p:nvPr/>
        </p:nvSpPr>
        <p:spPr>
          <a:xfrm>
            <a:off x="1624208" y="2740435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A4D2D90-F3B7-4152-AD78-10C3EBC16F06}"/>
              </a:ext>
            </a:extLst>
          </p:cNvPr>
          <p:cNvSpPr/>
          <p:nvPr/>
        </p:nvSpPr>
        <p:spPr>
          <a:xfrm>
            <a:off x="6924513" y="3345116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37699"/>
              </p:ext>
            </p:extLst>
          </p:nvPr>
        </p:nvGraphicFramePr>
        <p:xfrm>
          <a:off x="0" y="14144"/>
          <a:ext cx="7128284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 예약관리&gt;예약일정관리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941168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60748"/>
            <a:ext cx="1502524" cy="5292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469137"/>
            <a:ext cx="1512167" cy="27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1088740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289117"/>
            <a:ext cx="1512167" cy="27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105541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973193"/>
            <a:ext cx="1512167" cy="27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225221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490003"/>
            <a:ext cx="1512167" cy="27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711019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721165"/>
            <a:ext cx="1512167" cy="2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943684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97329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449357"/>
            <a:ext cx="1512167" cy="27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70457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973388"/>
            <a:ext cx="1512167" cy="27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205441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437668"/>
            <a:ext cx="1512167" cy="27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6734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905383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508" y="6201308"/>
            <a:ext cx="1403648" cy="27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ㄴ예약일정관리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969637"/>
            <a:ext cx="1295633" cy="27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ㄴ예약현황조회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338303"/>
            <a:ext cx="1044116" cy="27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7" y="5573593"/>
            <a:ext cx="1656183" cy="45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6760D3CD-63E3-41DB-AFFC-47B09B2728F0}"/>
              </a:ext>
            </a:extLst>
          </p:cNvPr>
          <p:cNvSpPr txBox="1"/>
          <p:nvPr/>
        </p:nvSpPr>
        <p:spPr>
          <a:xfrm>
            <a:off x="2072023" y="1147955"/>
            <a:ext cx="1631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/>
              <a:t>시설 예약 일정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E1E738D-0B38-430D-A013-700C2F36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5589"/>
              </p:ext>
            </p:extLst>
          </p:nvPr>
        </p:nvGraphicFramePr>
        <p:xfrm>
          <a:off x="2104703" y="1561532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6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18188C80-D2CC-47D6-A5BA-029058FFF829}"/>
              </a:ext>
            </a:extLst>
          </p:cNvPr>
          <p:cNvSpPr txBox="1"/>
          <p:nvPr/>
        </p:nvSpPr>
        <p:spPr>
          <a:xfrm>
            <a:off x="2947877" y="12422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June 2016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53054F-0EA9-4BF6-B4D6-5BF3C98DB831}"/>
              </a:ext>
            </a:extLst>
          </p:cNvPr>
          <p:cNvSpPr/>
          <p:nvPr/>
        </p:nvSpPr>
        <p:spPr>
          <a:xfrm>
            <a:off x="3811202" y="2494964"/>
            <a:ext cx="509749" cy="32438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13:00~15:00 </a:t>
            </a:r>
            <a:r>
              <a:rPr lang="ko-KR" altLang="en-US" sz="700" dirty="0">
                <a:solidFill>
                  <a:schemeClr val="tx1"/>
                </a:solidFill>
              </a:rPr>
              <a:t>수영장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29A69F-3709-436F-BA87-8FD9691D799D}"/>
              </a:ext>
            </a:extLst>
          </p:cNvPr>
          <p:cNvSpPr/>
          <p:nvPr/>
        </p:nvSpPr>
        <p:spPr>
          <a:xfrm>
            <a:off x="5503390" y="3044536"/>
            <a:ext cx="509749" cy="32438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15:00~17:00 </a:t>
            </a:r>
            <a:r>
              <a:rPr lang="ko-KR" altLang="en-US" sz="700" dirty="0">
                <a:solidFill>
                  <a:schemeClr val="tx1"/>
                </a:solidFill>
              </a:rPr>
              <a:t>수영장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4594F4D-4119-4F4D-BF4E-0B292C57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7406"/>
              </p:ext>
            </p:extLst>
          </p:nvPr>
        </p:nvGraphicFramePr>
        <p:xfrm>
          <a:off x="7082681" y="2540"/>
          <a:ext cx="2061827" cy="197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풍캘린더로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예약일정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클릭하여 일정 상세조회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 내 커뮤니티 시설 예약 일정 조회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6D8DAD4C-32A8-486F-88E2-7CE29795127E}"/>
              </a:ext>
            </a:extLst>
          </p:cNvPr>
          <p:cNvSpPr/>
          <p:nvPr/>
        </p:nvSpPr>
        <p:spPr>
          <a:xfrm>
            <a:off x="2305272" y="5013176"/>
            <a:ext cx="3938746" cy="129958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</a:t>
            </a:r>
            <a:r>
              <a:rPr lang="ko-KR" altLang="en-US" sz="1050" dirty="0">
                <a:solidFill>
                  <a:schemeClr val="tx1"/>
                </a:solidFill>
              </a:rPr>
              <a:t>년 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r>
              <a:rPr lang="ko-KR" altLang="en-US" sz="1050" dirty="0">
                <a:solidFill>
                  <a:schemeClr val="tx1"/>
                </a:solidFill>
              </a:rPr>
              <a:t>월 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r>
              <a:rPr lang="ko-KR" altLang="en-US" sz="1050" dirty="0">
                <a:solidFill>
                  <a:schemeClr val="tx1"/>
                </a:solidFill>
              </a:rPr>
              <a:t>일 오후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r>
              <a:rPr lang="en-US" altLang="ko-KR" sz="1050" dirty="0">
                <a:solidFill>
                  <a:schemeClr val="tx1"/>
                </a:solidFill>
              </a:rPr>
              <a:t>~5</a:t>
            </a:r>
            <a:r>
              <a:rPr lang="ko-KR" altLang="en-US" sz="1050" dirty="0">
                <a:solidFill>
                  <a:schemeClr val="tx1"/>
                </a:solidFill>
              </a:rPr>
              <a:t>시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101</a:t>
            </a:r>
            <a:r>
              <a:rPr lang="ko-KR" altLang="en-US" sz="1050" dirty="0">
                <a:solidFill>
                  <a:schemeClr val="tx1"/>
                </a:solidFill>
              </a:rPr>
              <a:t>동 </a:t>
            </a:r>
            <a:r>
              <a:rPr lang="en-US" altLang="ko-KR" sz="1050" dirty="0">
                <a:solidFill>
                  <a:schemeClr val="tx1"/>
                </a:solidFill>
              </a:rPr>
              <a:t>202</a:t>
            </a:r>
            <a:r>
              <a:rPr lang="ko-KR" altLang="en-US" sz="1050" dirty="0">
                <a:solidFill>
                  <a:schemeClr val="tx1"/>
                </a:solidFill>
              </a:rPr>
              <a:t>호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수영장 예약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인원 </a:t>
            </a:r>
            <a:r>
              <a:rPr lang="en-US" altLang="ko-KR" sz="1050" dirty="0">
                <a:solidFill>
                  <a:schemeClr val="tx1"/>
                </a:solidFill>
              </a:rPr>
              <a:t>: 3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이용자 이름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김사랑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한효주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아이유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72EFCC-20AA-4B2F-8D8D-BE4064F47A4B}"/>
              </a:ext>
            </a:extLst>
          </p:cNvPr>
          <p:cNvSpPr/>
          <p:nvPr/>
        </p:nvSpPr>
        <p:spPr>
          <a:xfrm>
            <a:off x="1848881" y="1467402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6BB7E35-E348-4298-8597-2E2F3585AD59}"/>
              </a:ext>
            </a:extLst>
          </p:cNvPr>
          <p:cNvSpPr/>
          <p:nvPr/>
        </p:nvSpPr>
        <p:spPr>
          <a:xfrm>
            <a:off x="3684902" y="2497048"/>
            <a:ext cx="167768" cy="167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입주민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81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 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사이트로 로그인 성공 시 처음 나오는 메인화면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96752"/>
            <a:ext cx="6288632" cy="39975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907" y="4653136"/>
            <a:ext cx="6291230" cy="13064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4275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5495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192"/>
            <a:ext cx="6372200" cy="547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1939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27" y="1993660"/>
            <a:ext cx="395016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5172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납부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관리비납부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관리비 납부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26592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296"/>
            <a:ext cx="6354061" cy="101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97325"/>
            <a:ext cx="4398445" cy="2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065291" y="6601622"/>
            <a:ext cx="836933" cy="26057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결제하기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35992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목록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008513"/>
            <a:ext cx="1141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문의 및 답변</a:t>
            </a:r>
            <a:endParaRPr lang="ko-KR" altLang="en-US" sz="1100" dirty="0"/>
          </a:p>
        </p:txBody>
      </p:sp>
      <p:sp>
        <p:nvSpPr>
          <p:cNvPr id="14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61425"/>
              </p:ext>
            </p:extLst>
          </p:nvPr>
        </p:nvGraphicFramePr>
        <p:xfrm>
          <a:off x="107504" y="2342368"/>
          <a:ext cx="6192688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5544108" y="2008513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문의하기</a:t>
            </a:r>
          </a:p>
        </p:txBody>
      </p:sp>
      <p:sp>
        <p:nvSpPr>
          <p:cNvPr id="17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18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8272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7471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납부내역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관리비납부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납부내역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87710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9" y="1146700"/>
            <a:ext cx="6372200" cy="102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432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7600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에너지조회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5803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" y="1160748"/>
            <a:ext cx="6201250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31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706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에너지조회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028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00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9711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5803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1124744"/>
            <a:ext cx="6192689" cy="33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315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74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6598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24744"/>
            <a:ext cx="6264696" cy="441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119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514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수리신청목록조회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42496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7504" y="1124743"/>
            <a:ext cx="6300192" cy="4536505"/>
            <a:chOff x="107504" y="1124743"/>
            <a:chExt cx="6300192" cy="453650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4743"/>
              <a:ext cx="6300192" cy="453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199" y="1736812"/>
              <a:ext cx="487633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260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971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신청하기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10788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18776"/>
            <a:ext cx="6272833" cy="465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8705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50210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나의수리신청</a:t>
                      </a:r>
                      <a:r>
                        <a:rPr lang="ko-KR" altLang="en-US" sz="11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수리신청내역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수리신청 내역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1252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" y="1133117"/>
            <a:ext cx="6262349" cy="52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3143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9661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240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3229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06848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24035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17265"/>
            <a:ext cx="6300824" cy="259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6" y="5129173"/>
            <a:ext cx="1836204" cy="41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5"/>
          <p:cNvSpPr txBox="1"/>
          <p:nvPr/>
        </p:nvSpPr>
        <p:spPr>
          <a:xfrm>
            <a:off x="1919099" y="5797031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7" name="TextBox 45"/>
          <p:cNvSpPr txBox="1"/>
          <p:nvPr/>
        </p:nvSpPr>
        <p:spPr>
          <a:xfrm>
            <a:off x="1199019" y="5797031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8" name="TextBox 45"/>
          <p:cNvSpPr txBox="1"/>
          <p:nvPr/>
        </p:nvSpPr>
        <p:spPr>
          <a:xfrm>
            <a:off x="5123455" y="5797031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5624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5441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21485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9469</Words>
  <Application>Microsoft Office PowerPoint</Application>
  <PresentationFormat>화면 슬라이드 쇼(4:3)</PresentationFormat>
  <Paragraphs>5062</Paragraphs>
  <Slides>108</Slides>
  <Notes>102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3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벤더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관리사무소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입주민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이미정</cp:lastModifiedBy>
  <cp:revision>599</cp:revision>
  <dcterms:created xsi:type="dcterms:W3CDTF">2016-02-22T11:51:01Z</dcterms:created>
  <dcterms:modified xsi:type="dcterms:W3CDTF">2021-01-23T01:49:52Z</dcterms:modified>
</cp:coreProperties>
</file>