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60" r:id="rId4"/>
    <p:sldId id="265" r:id="rId5"/>
    <p:sldId id="261" r:id="rId6"/>
    <p:sldId id="266" r:id="rId7"/>
    <p:sldId id="267" r:id="rId8"/>
    <p:sldId id="262" r:id="rId9"/>
    <p:sldId id="263" r:id="rId10"/>
    <p:sldId id="268" r:id="rId11"/>
    <p:sldId id="269" r:id="rId12"/>
    <p:sldId id="270" r:id="rId13"/>
    <p:sldId id="286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90" r:id="rId31"/>
    <p:sldId id="291" r:id="rId32"/>
    <p:sldId id="292" r:id="rId33"/>
    <p:sldId id="293" r:id="rId34"/>
    <p:sldId id="294" r:id="rId35"/>
    <p:sldId id="295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968"/>
    <a:srgbClr val="4BACC6"/>
    <a:srgbClr val="D0E3EA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192" autoAdjust="0"/>
  </p:normalViewPr>
  <p:slideViewPr>
    <p:cSldViewPr>
      <p:cViewPr varScale="1">
        <p:scale>
          <a:sx n="79" d="100"/>
          <a:sy n="79" d="100"/>
        </p:scale>
        <p:origin x="108" y="10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77B1A-63AA-4974-BA26-B72D010D6FE6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A08E7-1FBD-4573-B950-8C82B5226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967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A08E7-1FBD-4573-B950-8C82B52267F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795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A08E7-1FBD-4573-B950-8C82B52267F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241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A08E7-1FBD-4573-B950-8C82B52267F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645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A08E7-1FBD-4573-B950-8C82B52267F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018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A08E7-1FBD-4573-B950-8C82B52267F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785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A08E7-1FBD-4573-B950-8C82B52267F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89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A08E7-1FBD-4573-B950-8C82B52267F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171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A08E7-1FBD-4573-B950-8C82B52267F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639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A08E7-1FBD-4573-B950-8C82B52267F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959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A08E7-1FBD-4573-B950-8C82B52267F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40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A08E7-1FBD-4573-B950-8C82B52267F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152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A08E7-1FBD-4573-B950-8C82B52267F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4755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A08E7-1FBD-4573-B950-8C82B52267F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027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A08E7-1FBD-4573-B950-8C82B52267F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3490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A08E7-1FBD-4573-B950-8C82B52267F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068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A08E7-1FBD-4573-B950-8C82B52267F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8707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A08E7-1FBD-4573-B950-8C82B52267F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9190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A08E7-1FBD-4573-B950-8C82B52267F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897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A08E7-1FBD-4573-B950-8C82B52267F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533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A08E7-1FBD-4573-B950-8C82B52267F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115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A08E7-1FBD-4573-B950-8C82B52267F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40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A08E7-1FBD-4573-B950-8C82B52267F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095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A08E7-1FBD-4573-B950-8C82B52267F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808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A08E7-1FBD-4573-B950-8C82B52267F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277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A08E7-1FBD-4573-B950-8C82B52267F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33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A08E7-1FBD-4573-B950-8C82B52267F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972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77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0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64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47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69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25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15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5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8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76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E6F8D-A215-4982-85FB-D3213693C3C4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4000" b="1" dirty="0">
              <a:solidFill>
                <a:schemeClr val="bg1"/>
              </a:solidFill>
            </a:endParaRPr>
          </a:p>
          <a:p>
            <a:endParaRPr lang="en-US" altLang="ko-KR" sz="4000" b="1" dirty="0">
              <a:solidFill>
                <a:schemeClr val="bg1"/>
              </a:solidFill>
            </a:endParaRPr>
          </a:p>
          <a:p>
            <a:endParaRPr lang="en-US" altLang="ko-KR" sz="4000" b="1" dirty="0">
              <a:solidFill>
                <a:schemeClr val="bg1"/>
              </a:solidFill>
            </a:endParaRPr>
          </a:p>
          <a:p>
            <a:endParaRPr lang="en-US" altLang="ko-KR" sz="40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48064" y="5589240"/>
            <a:ext cx="399475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1179" y="3861048"/>
            <a:ext cx="6661411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-36512" y="2548642"/>
            <a:ext cx="39565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프로세스 흐름도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r>
              <a:rPr lang="en-US" altLang="ko-KR" sz="4000" b="1" dirty="0">
                <a:solidFill>
                  <a:schemeClr val="bg1"/>
                </a:solidFill>
              </a:rPr>
              <a:t>ANY APART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163045"/>
              </p:ext>
            </p:extLst>
          </p:nvPr>
        </p:nvGraphicFramePr>
        <p:xfrm>
          <a:off x="5148064" y="4445888"/>
          <a:ext cx="3888432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문서관리번호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DDIT-21-A13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    성    일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2021.01.22.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           안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일반본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989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79512" y="1245416"/>
          <a:ext cx="8747241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교사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/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PF-RS-006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최종합격자관리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2016.05.11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김선도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Shape 337"/>
          <p:cNvSpPr/>
          <p:nvPr/>
        </p:nvSpPr>
        <p:spPr>
          <a:xfrm>
            <a:off x="4279186" y="2837576"/>
            <a:ext cx="1804981" cy="360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rtl="0">
              <a:spcBef>
                <a:spcPts val="0"/>
              </a:spcBef>
              <a:buNone/>
            </a:pPr>
            <a:r>
              <a:rPr lang="ko" sz="1100" dirty="0">
                <a:solidFill>
                  <a:schemeClr val="lt1"/>
                </a:solidFill>
              </a:rPr>
              <a:t>2. 합격자 일괄 합격처리</a:t>
            </a:r>
          </a:p>
        </p:txBody>
      </p:sp>
      <p:sp>
        <p:nvSpPr>
          <p:cNvPr id="29" name="Shape 338"/>
          <p:cNvSpPr/>
          <p:nvPr/>
        </p:nvSpPr>
        <p:spPr>
          <a:xfrm>
            <a:off x="1461212" y="3346067"/>
            <a:ext cx="1706700" cy="360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rtl="0">
              <a:spcBef>
                <a:spcPts val="0"/>
              </a:spcBef>
              <a:buNone/>
            </a:pPr>
            <a:r>
              <a:rPr lang="ko" sz="1100" dirty="0">
                <a:solidFill>
                  <a:schemeClr val="lt1"/>
                </a:solidFill>
              </a:rPr>
              <a:t>1.면접 대상자 조회</a:t>
            </a:r>
          </a:p>
        </p:txBody>
      </p:sp>
      <p:sp>
        <p:nvSpPr>
          <p:cNvPr id="30" name="Shape 339"/>
          <p:cNvSpPr/>
          <p:nvPr/>
        </p:nvSpPr>
        <p:spPr>
          <a:xfrm>
            <a:off x="4279174" y="4019585"/>
            <a:ext cx="1804994" cy="360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rtl="0">
              <a:spcBef>
                <a:spcPts val="0"/>
              </a:spcBef>
              <a:buNone/>
            </a:pPr>
            <a:r>
              <a:rPr lang="en-US" altLang="ko" sz="1100" dirty="0">
                <a:solidFill>
                  <a:schemeClr val="lt1"/>
                </a:solidFill>
              </a:rPr>
              <a:t>2</a:t>
            </a:r>
            <a:r>
              <a:rPr lang="ko" sz="1100" dirty="0">
                <a:solidFill>
                  <a:schemeClr val="lt1"/>
                </a:solidFill>
              </a:rPr>
              <a:t>.</a:t>
            </a:r>
            <a:r>
              <a:rPr lang="en-US" altLang="ko" sz="1100" dirty="0">
                <a:solidFill>
                  <a:schemeClr val="lt1"/>
                </a:solidFill>
              </a:rPr>
              <a:t> </a:t>
            </a:r>
            <a:r>
              <a:rPr lang="ko" sz="1100" dirty="0">
                <a:solidFill>
                  <a:schemeClr val="lt1"/>
                </a:solidFill>
              </a:rPr>
              <a:t>예비 합격생 상태 변경</a:t>
            </a:r>
          </a:p>
        </p:txBody>
      </p:sp>
      <p:cxnSp>
        <p:nvCxnSpPr>
          <p:cNvPr id="31" name="Shape 340"/>
          <p:cNvCxnSpPr>
            <a:stCxn id="29" idx="3"/>
            <a:endCxn id="28" idx="1"/>
          </p:cNvCxnSpPr>
          <p:nvPr/>
        </p:nvCxnSpPr>
        <p:spPr>
          <a:xfrm flipV="1">
            <a:off x="3167912" y="3017876"/>
            <a:ext cx="1111274" cy="50849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" name="Shape 342"/>
          <p:cNvCxnSpPr>
            <a:stCxn id="28" idx="3"/>
            <a:endCxn id="33" idx="1"/>
          </p:cNvCxnSpPr>
          <p:nvPr/>
        </p:nvCxnSpPr>
        <p:spPr>
          <a:xfrm flipV="1">
            <a:off x="6084167" y="3017751"/>
            <a:ext cx="597557" cy="12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" name="Shape 343"/>
          <p:cNvSpPr/>
          <p:nvPr/>
        </p:nvSpPr>
        <p:spPr>
          <a:xfrm>
            <a:off x="6681724" y="2740879"/>
            <a:ext cx="1850716" cy="553744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rtl="0">
              <a:spcBef>
                <a:spcPts val="0"/>
              </a:spcBef>
              <a:buNone/>
            </a:pPr>
            <a:r>
              <a:rPr lang="en-US" altLang="ko" sz="1100" dirty="0">
                <a:solidFill>
                  <a:schemeClr val="lt1"/>
                </a:solidFill>
              </a:rPr>
              <a:t>3</a:t>
            </a:r>
            <a:r>
              <a:rPr lang="ko" sz="1100" dirty="0">
                <a:solidFill>
                  <a:schemeClr val="lt1"/>
                </a:solidFill>
              </a:rPr>
              <a:t>.</a:t>
            </a:r>
            <a:r>
              <a:rPr lang="en-US" altLang="ko" sz="1100" dirty="0">
                <a:solidFill>
                  <a:schemeClr val="lt1"/>
                </a:solidFill>
              </a:rPr>
              <a:t> </a:t>
            </a:r>
            <a:r>
              <a:rPr lang="ko" sz="1100" dirty="0">
                <a:solidFill>
                  <a:schemeClr val="lt1"/>
                </a:solidFill>
              </a:rPr>
              <a:t>평가표 업로드</a:t>
            </a:r>
          </a:p>
        </p:txBody>
      </p:sp>
      <p:cxnSp>
        <p:nvCxnSpPr>
          <p:cNvPr id="35" name="Shape 345"/>
          <p:cNvCxnSpPr>
            <a:cxnSpLocks/>
            <a:stCxn id="29" idx="3"/>
          </p:cNvCxnSpPr>
          <p:nvPr/>
        </p:nvCxnSpPr>
        <p:spPr>
          <a:xfrm flipH="1">
            <a:off x="2961444" y="3526367"/>
            <a:ext cx="206468" cy="327886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342"/>
          <p:cNvCxnSpPr>
            <a:stCxn id="29" idx="3"/>
            <a:endCxn id="30" idx="1"/>
          </p:cNvCxnSpPr>
          <p:nvPr/>
        </p:nvCxnSpPr>
        <p:spPr>
          <a:xfrm>
            <a:off x="3167912" y="3526367"/>
            <a:ext cx="1111262" cy="67351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" name="Shape 343"/>
          <p:cNvSpPr/>
          <p:nvPr/>
        </p:nvSpPr>
        <p:spPr>
          <a:xfrm>
            <a:off x="6681724" y="3439595"/>
            <a:ext cx="1850716" cy="553744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rtl="0">
              <a:spcBef>
                <a:spcPts val="0"/>
              </a:spcBef>
              <a:buNone/>
            </a:pPr>
            <a:r>
              <a:rPr lang="en-US" altLang="ko" sz="1100" dirty="0">
                <a:solidFill>
                  <a:schemeClr val="lt1"/>
                </a:solidFill>
              </a:rPr>
              <a:t>3</a:t>
            </a:r>
            <a:r>
              <a:rPr lang="ko" sz="1100" dirty="0">
                <a:solidFill>
                  <a:schemeClr val="lt1"/>
                </a:solidFill>
              </a:rPr>
              <a:t>.</a:t>
            </a:r>
            <a:r>
              <a:rPr lang="en-US" altLang="ko" sz="1100" dirty="0">
                <a:solidFill>
                  <a:schemeClr val="lt1"/>
                </a:solidFill>
              </a:rPr>
              <a:t> </a:t>
            </a:r>
            <a:r>
              <a:rPr lang="ko" sz="1100" dirty="0">
                <a:solidFill>
                  <a:schemeClr val="lt1"/>
                </a:solidFill>
              </a:rPr>
              <a:t>합격자 세부 정보 등록</a:t>
            </a:r>
          </a:p>
        </p:txBody>
      </p:sp>
      <p:cxnSp>
        <p:nvCxnSpPr>
          <p:cNvPr id="22" name="Shape 342"/>
          <p:cNvCxnSpPr>
            <a:stCxn id="28" idx="3"/>
            <a:endCxn id="21" idx="1"/>
          </p:cNvCxnSpPr>
          <p:nvPr/>
        </p:nvCxnSpPr>
        <p:spPr>
          <a:xfrm>
            <a:off x="6084167" y="3017876"/>
            <a:ext cx="597557" cy="69859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" name="사각형 설명선 25"/>
          <p:cNvSpPr/>
          <p:nvPr/>
        </p:nvSpPr>
        <p:spPr>
          <a:xfrm>
            <a:off x="1558663" y="2440752"/>
            <a:ext cx="1511798" cy="6831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서류전형에 통과한 면접 대상자를 조회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사각형 설명선 26"/>
          <p:cNvSpPr/>
          <p:nvPr/>
        </p:nvSpPr>
        <p:spPr>
          <a:xfrm>
            <a:off x="4332255" y="1965266"/>
            <a:ext cx="1511798" cy="6831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분류된 면접 합격자를 일괄적 합격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>
                <a:solidFill>
                  <a:schemeClr val="bg1"/>
                </a:solidFill>
              </a:rPr>
              <a:t>수강생 등록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  <a:r>
              <a:rPr lang="ko-KR" altLang="en-US" sz="1000" dirty="0">
                <a:solidFill>
                  <a:schemeClr val="bg1"/>
                </a:solidFill>
              </a:rPr>
              <a:t>처리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사각형 설명선 35"/>
          <p:cNvSpPr/>
          <p:nvPr/>
        </p:nvSpPr>
        <p:spPr>
          <a:xfrm>
            <a:off x="4364678" y="3284984"/>
            <a:ext cx="1511798" cy="551687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예비합격자 상태 변경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785FD6-4B36-40B5-A089-5C80A313B7E9}"/>
              </a:ext>
            </a:extLst>
          </p:cNvPr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3DB740-3BF1-4758-A413-A87BC4F87230}"/>
              </a:ext>
            </a:extLst>
          </p:cNvPr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343913-5370-4732-892F-394FC19FFDE3}"/>
              </a:ext>
            </a:extLst>
          </p:cNvPr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1A3502-E00A-4E15-A01F-4B0A7F983345}"/>
              </a:ext>
            </a:extLst>
          </p:cNvPr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6ABE1D9-CCE7-4D37-B17F-06E5B77CAF42}"/>
              </a:ext>
            </a:extLst>
          </p:cNvPr>
          <p:cNvGraphicFramePr>
            <a:graphicFrameLocks noGrp="1"/>
          </p:cNvGraphicFramePr>
          <p:nvPr/>
        </p:nvGraphicFramePr>
        <p:xfrm>
          <a:off x="217247" y="1412776"/>
          <a:ext cx="8747241" cy="523530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27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관리사무소 회원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F4677B8-FBB9-4CA9-B997-91CEB8D38FD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63015511"/>
              </p:ext>
            </p:extLst>
          </p:nvPr>
        </p:nvGraphicFramePr>
        <p:xfrm>
          <a:off x="179512" y="836712"/>
          <a:ext cx="8780781" cy="54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PF-RS-005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일반문서 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2021-01-22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박찬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Shape 218">
            <a:extLst>
              <a:ext uri="{FF2B5EF4-FFF2-40B4-BE49-F238E27FC236}">
                <a16:creationId xmlns:a16="http://schemas.microsoft.com/office/drawing/2014/main" id="{C81C6011-FE95-4E49-B03D-428D0A10958E}"/>
              </a:ext>
            </a:extLst>
          </p:cNvPr>
          <p:cNvSpPr/>
          <p:nvPr/>
        </p:nvSpPr>
        <p:spPr>
          <a:xfrm>
            <a:off x="4764862" y="1940823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일반 문서관리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cxnSp>
        <p:nvCxnSpPr>
          <p:cNvPr id="42" name="Shape 224">
            <a:extLst>
              <a:ext uri="{FF2B5EF4-FFF2-40B4-BE49-F238E27FC236}">
                <a16:creationId xmlns:a16="http://schemas.microsoft.com/office/drawing/2014/main" id="{394B87C3-EDA8-4D6F-9250-CC2D5CD48FF3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5306521" y="2447839"/>
            <a:ext cx="20184" cy="31121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18">
            <a:extLst>
              <a:ext uri="{FF2B5EF4-FFF2-40B4-BE49-F238E27FC236}">
                <a16:creationId xmlns:a16="http://schemas.microsoft.com/office/drawing/2014/main" id="{16AC109D-AB49-4DE3-BCDC-CDAFAD1E824E}"/>
              </a:ext>
            </a:extLst>
          </p:cNvPr>
          <p:cNvSpPr/>
          <p:nvPr/>
        </p:nvSpPr>
        <p:spPr>
          <a:xfrm>
            <a:off x="4241451" y="2859052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1.</a:t>
            </a:r>
            <a:r>
              <a:rPr lang="ko-KR" altLang="en-US" sz="1100" dirty="0">
                <a:solidFill>
                  <a:schemeClr val="lt1"/>
                </a:solidFill>
              </a:rPr>
              <a:t>문서양식 관리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58" name="Shape 218">
            <a:extLst>
              <a:ext uri="{FF2B5EF4-FFF2-40B4-BE49-F238E27FC236}">
                <a16:creationId xmlns:a16="http://schemas.microsoft.com/office/drawing/2014/main" id="{DD22BC29-2529-4073-85DE-1F3053253765}"/>
              </a:ext>
            </a:extLst>
          </p:cNvPr>
          <p:cNvSpPr/>
          <p:nvPr/>
        </p:nvSpPr>
        <p:spPr>
          <a:xfrm>
            <a:off x="4266751" y="3734578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2.</a:t>
            </a:r>
            <a:r>
              <a:rPr lang="ko-KR" altLang="en-US" sz="1100" dirty="0">
                <a:solidFill>
                  <a:schemeClr val="lt1"/>
                </a:solidFill>
              </a:rPr>
              <a:t>문서양식 조회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59" name="Shape 218">
            <a:extLst>
              <a:ext uri="{FF2B5EF4-FFF2-40B4-BE49-F238E27FC236}">
                <a16:creationId xmlns:a16="http://schemas.microsoft.com/office/drawing/2014/main" id="{748A1B78-B34A-4E5D-B759-5E04C1E232BB}"/>
              </a:ext>
            </a:extLst>
          </p:cNvPr>
          <p:cNvSpPr/>
          <p:nvPr/>
        </p:nvSpPr>
        <p:spPr>
          <a:xfrm>
            <a:off x="2213030" y="5177735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3.</a:t>
            </a:r>
            <a:r>
              <a:rPr lang="ko-KR" altLang="en-US" sz="1100" dirty="0">
                <a:solidFill>
                  <a:schemeClr val="lt1"/>
                </a:solidFill>
              </a:rPr>
              <a:t>문서양식 등록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60" name="Shape 218">
            <a:extLst>
              <a:ext uri="{FF2B5EF4-FFF2-40B4-BE49-F238E27FC236}">
                <a16:creationId xmlns:a16="http://schemas.microsoft.com/office/drawing/2014/main" id="{024A0C1E-9C12-49B2-AAD4-A765798CE588}"/>
              </a:ext>
            </a:extLst>
          </p:cNvPr>
          <p:cNvSpPr/>
          <p:nvPr/>
        </p:nvSpPr>
        <p:spPr>
          <a:xfrm>
            <a:off x="5872459" y="4498991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3.</a:t>
            </a:r>
            <a:r>
              <a:rPr lang="ko-KR" altLang="en-US" sz="1100" dirty="0">
                <a:solidFill>
                  <a:schemeClr val="lt1"/>
                </a:solidFill>
              </a:rPr>
              <a:t>문서양식 삭제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61" name="Shape 218">
            <a:extLst>
              <a:ext uri="{FF2B5EF4-FFF2-40B4-BE49-F238E27FC236}">
                <a16:creationId xmlns:a16="http://schemas.microsoft.com/office/drawing/2014/main" id="{D24BFF4A-524D-4913-9A27-CDF3100445FF}"/>
              </a:ext>
            </a:extLst>
          </p:cNvPr>
          <p:cNvSpPr/>
          <p:nvPr/>
        </p:nvSpPr>
        <p:spPr>
          <a:xfrm>
            <a:off x="4611827" y="5086617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3.</a:t>
            </a:r>
            <a:r>
              <a:rPr lang="ko-KR" altLang="en-US" sz="1100" dirty="0">
                <a:solidFill>
                  <a:schemeClr val="lt1"/>
                </a:solidFill>
              </a:rPr>
              <a:t>문서양식 수정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62" name="Shape 218">
            <a:extLst>
              <a:ext uri="{FF2B5EF4-FFF2-40B4-BE49-F238E27FC236}">
                <a16:creationId xmlns:a16="http://schemas.microsoft.com/office/drawing/2014/main" id="{6032F335-FD8F-4219-959C-9AD5A89FBDD3}"/>
              </a:ext>
            </a:extLst>
          </p:cNvPr>
          <p:cNvSpPr/>
          <p:nvPr/>
        </p:nvSpPr>
        <p:spPr>
          <a:xfrm>
            <a:off x="5733857" y="2870652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2.</a:t>
            </a:r>
            <a:r>
              <a:rPr lang="ko-KR" altLang="en-US" sz="1100" dirty="0">
                <a:solidFill>
                  <a:schemeClr val="lt1"/>
                </a:solidFill>
              </a:rPr>
              <a:t>문서양식 상세조회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63" name="Shape 218">
            <a:extLst>
              <a:ext uri="{FF2B5EF4-FFF2-40B4-BE49-F238E27FC236}">
                <a16:creationId xmlns:a16="http://schemas.microsoft.com/office/drawing/2014/main" id="{16DAD8C6-9A89-4DBD-9AC5-9894776E786E}"/>
              </a:ext>
            </a:extLst>
          </p:cNvPr>
          <p:cNvSpPr/>
          <p:nvPr/>
        </p:nvSpPr>
        <p:spPr>
          <a:xfrm>
            <a:off x="7178000" y="2298731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3.</a:t>
            </a:r>
            <a:r>
              <a:rPr lang="ko-KR" altLang="en-US" sz="1100" dirty="0">
                <a:solidFill>
                  <a:schemeClr val="lt1"/>
                </a:solidFill>
              </a:rPr>
              <a:t>문서양식 인쇄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64" name="Shape 218">
            <a:extLst>
              <a:ext uri="{FF2B5EF4-FFF2-40B4-BE49-F238E27FC236}">
                <a16:creationId xmlns:a16="http://schemas.microsoft.com/office/drawing/2014/main" id="{0C5A1669-382E-4DCD-86B1-0707C8047663}"/>
              </a:ext>
            </a:extLst>
          </p:cNvPr>
          <p:cNvSpPr/>
          <p:nvPr/>
        </p:nvSpPr>
        <p:spPr>
          <a:xfrm>
            <a:off x="7167764" y="3580643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3.</a:t>
            </a:r>
            <a:r>
              <a:rPr lang="ko-KR" altLang="en-US" sz="1100" dirty="0">
                <a:solidFill>
                  <a:schemeClr val="lt1"/>
                </a:solidFill>
              </a:rPr>
              <a:t>문서양식 </a:t>
            </a:r>
            <a:r>
              <a:rPr lang="en-US" altLang="ko-KR" sz="1100" dirty="0">
                <a:solidFill>
                  <a:schemeClr val="lt1"/>
                </a:solidFill>
              </a:rPr>
              <a:t>PDF </a:t>
            </a:r>
            <a:r>
              <a:rPr lang="ko-KR" altLang="en-US" sz="1100" dirty="0">
                <a:solidFill>
                  <a:schemeClr val="lt1"/>
                </a:solidFill>
              </a:rPr>
              <a:t>파일저장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65" name="사각형 설명선 39">
            <a:extLst>
              <a:ext uri="{FF2B5EF4-FFF2-40B4-BE49-F238E27FC236}">
                <a16:creationId xmlns:a16="http://schemas.microsoft.com/office/drawing/2014/main" id="{1F869A01-82BC-4D7C-8192-124B738C2B9C}"/>
              </a:ext>
            </a:extLst>
          </p:cNvPr>
          <p:cNvSpPr/>
          <p:nvPr/>
        </p:nvSpPr>
        <p:spPr>
          <a:xfrm>
            <a:off x="1964331" y="4261245"/>
            <a:ext cx="2151856" cy="70657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 제목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내용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첨부파일</a:t>
            </a:r>
            <a:r>
              <a:rPr lang="en-US" altLang="ko-KR" sz="1000" kern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관리규약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도면 등 결재가 필요하지 않은 문서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6" name="Shape 224">
            <a:extLst>
              <a:ext uri="{FF2B5EF4-FFF2-40B4-BE49-F238E27FC236}">
                <a16:creationId xmlns:a16="http://schemas.microsoft.com/office/drawing/2014/main" id="{C8B42C70-2820-4562-9567-39E9AD1E63F8}"/>
              </a:ext>
            </a:extLst>
          </p:cNvPr>
          <p:cNvCxnSpPr>
            <a:cxnSpLocks/>
          </p:cNvCxnSpPr>
          <p:nvPr/>
        </p:nvCxnSpPr>
        <p:spPr>
          <a:xfrm flipH="1">
            <a:off x="4793367" y="3357968"/>
            <a:ext cx="20184" cy="31121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224">
            <a:extLst>
              <a:ext uri="{FF2B5EF4-FFF2-40B4-BE49-F238E27FC236}">
                <a16:creationId xmlns:a16="http://schemas.microsoft.com/office/drawing/2014/main" id="{88FF2E83-6710-4EB5-8678-5732E346693F}"/>
              </a:ext>
            </a:extLst>
          </p:cNvPr>
          <p:cNvCxnSpPr>
            <a:cxnSpLocks/>
            <a:stCxn id="57" idx="3"/>
            <a:endCxn id="62" idx="1"/>
          </p:cNvCxnSpPr>
          <p:nvPr/>
        </p:nvCxnSpPr>
        <p:spPr>
          <a:xfrm>
            <a:off x="5365136" y="3112560"/>
            <a:ext cx="368721" cy="11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8" name="Shape 224">
            <a:extLst>
              <a:ext uri="{FF2B5EF4-FFF2-40B4-BE49-F238E27FC236}">
                <a16:creationId xmlns:a16="http://schemas.microsoft.com/office/drawing/2014/main" id="{400726EB-8F06-40D4-B01E-1DE5F000C3E9}"/>
              </a:ext>
            </a:extLst>
          </p:cNvPr>
          <p:cNvCxnSpPr>
            <a:cxnSpLocks/>
          </p:cNvCxnSpPr>
          <p:nvPr/>
        </p:nvCxnSpPr>
        <p:spPr>
          <a:xfrm flipV="1">
            <a:off x="6857542" y="2542322"/>
            <a:ext cx="310222" cy="50499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" name="Shape 224">
            <a:extLst>
              <a:ext uri="{FF2B5EF4-FFF2-40B4-BE49-F238E27FC236}">
                <a16:creationId xmlns:a16="http://schemas.microsoft.com/office/drawing/2014/main" id="{B790CC79-CBB5-40AD-B46C-1182ABBAF06F}"/>
              </a:ext>
            </a:extLst>
          </p:cNvPr>
          <p:cNvCxnSpPr>
            <a:cxnSpLocks/>
            <a:stCxn id="62" idx="3"/>
            <a:endCxn id="64" idx="1"/>
          </p:cNvCxnSpPr>
          <p:nvPr/>
        </p:nvCxnSpPr>
        <p:spPr>
          <a:xfrm>
            <a:off x="6857542" y="3124160"/>
            <a:ext cx="310222" cy="70999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0" name="Shape 224">
            <a:extLst>
              <a:ext uri="{FF2B5EF4-FFF2-40B4-BE49-F238E27FC236}">
                <a16:creationId xmlns:a16="http://schemas.microsoft.com/office/drawing/2014/main" id="{5E0C9398-88BC-4E73-B158-C9428643A584}"/>
              </a:ext>
            </a:extLst>
          </p:cNvPr>
          <p:cNvCxnSpPr>
            <a:cxnSpLocks/>
            <a:stCxn id="58" idx="3"/>
            <a:endCxn id="60" idx="0"/>
          </p:cNvCxnSpPr>
          <p:nvPr/>
        </p:nvCxnSpPr>
        <p:spPr>
          <a:xfrm>
            <a:off x="5390436" y="3988086"/>
            <a:ext cx="1043866" cy="51090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1" name="Shape 224">
            <a:extLst>
              <a:ext uri="{FF2B5EF4-FFF2-40B4-BE49-F238E27FC236}">
                <a16:creationId xmlns:a16="http://schemas.microsoft.com/office/drawing/2014/main" id="{531989EE-D637-4EFE-8E03-B8716F9AB018}"/>
              </a:ext>
            </a:extLst>
          </p:cNvPr>
          <p:cNvCxnSpPr>
            <a:cxnSpLocks/>
            <a:stCxn id="58" idx="2"/>
            <a:endCxn id="61" idx="0"/>
          </p:cNvCxnSpPr>
          <p:nvPr/>
        </p:nvCxnSpPr>
        <p:spPr>
          <a:xfrm>
            <a:off x="4828594" y="4241594"/>
            <a:ext cx="345076" cy="84502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4" name="Shape 224">
            <a:extLst>
              <a:ext uri="{FF2B5EF4-FFF2-40B4-BE49-F238E27FC236}">
                <a16:creationId xmlns:a16="http://schemas.microsoft.com/office/drawing/2014/main" id="{E3328D80-91F0-4911-849E-D00A192635AF}"/>
              </a:ext>
            </a:extLst>
          </p:cNvPr>
          <p:cNvCxnSpPr>
            <a:cxnSpLocks/>
            <a:stCxn id="58" idx="2"/>
            <a:endCxn id="59" idx="3"/>
          </p:cNvCxnSpPr>
          <p:nvPr/>
        </p:nvCxnSpPr>
        <p:spPr>
          <a:xfrm flipH="1">
            <a:off x="3336715" y="4241594"/>
            <a:ext cx="1491879" cy="118964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874544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79512" y="1245416"/>
          <a:ext cx="8747241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교사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/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PF-RS-006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최종합격자관리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2016.05.11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김선도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Shape 338"/>
          <p:cNvSpPr/>
          <p:nvPr/>
        </p:nvSpPr>
        <p:spPr>
          <a:xfrm>
            <a:off x="1461212" y="3346067"/>
            <a:ext cx="1706700" cy="360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rtl="0">
              <a:spcBef>
                <a:spcPts val="0"/>
              </a:spcBef>
              <a:buNone/>
            </a:pPr>
            <a:r>
              <a:rPr lang="ko" sz="1100" dirty="0">
                <a:solidFill>
                  <a:schemeClr val="lt1"/>
                </a:solidFill>
              </a:rPr>
              <a:t>1.면접 대상자 조회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785FD6-4B36-40B5-A089-5C80A313B7E9}"/>
              </a:ext>
            </a:extLst>
          </p:cNvPr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3DB740-3BF1-4758-A413-A87BC4F87230}"/>
              </a:ext>
            </a:extLst>
          </p:cNvPr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343913-5370-4732-892F-394FC19FFDE3}"/>
              </a:ext>
            </a:extLst>
          </p:cNvPr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1A3502-E00A-4E15-A01F-4B0A7F983345}"/>
              </a:ext>
            </a:extLst>
          </p:cNvPr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6ABE1D9-CCE7-4D37-B17F-06E5B77CA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371568"/>
              </p:ext>
            </p:extLst>
          </p:nvPr>
        </p:nvGraphicFramePr>
        <p:xfrm>
          <a:off x="217247" y="1412776"/>
          <a:ext cx="8747241" cy="523530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27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관리사무소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F4677B8-FBB9-4CA9-B997-91CEB8D38FD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90859511"/>
              </p:ext>
            </p:extLst>
          </p:nvPr>
        </p:nvGraphicFramePr>
        <p:xfrm>
          <a:off x="179512" y="836712"/>
          <a:ext cx="8780781" cy="54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PF-RS-005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설정 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2021-01-22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박찬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Shape 218">
            <a:extLst>
              <a:ext uri="{FF2B5EF4-FFF2-40B4-BE49-F238E27FC236}">
                <a16:creationId xmlns:a16="http://schemas.microsoft.com/office/drawing/2014/main" id="{5A038C90-EA32-47CF-A042-BC427E2A50A1}"/>
              </a:ext>
            </a:extLst>
          </p:cNvPr>
          <p:cNvSpPr/>
          <p:nvPr/>
        </p:nvSpPr>
        <p:spPr>
          <a:xfrm>
            <a:off x="3797087" y="3346067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2.</a:t>
            </a:r>
            <a:r>
              <a:rPr lang="ko-KR" altLang="en-US" sz="1100" dirty="0">
                <a:solidFill>
                  <a:schemeClr val="lt1"/>
                </a:solidFill>
              </a:rPr>
              <a:t>계정 설정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46" name="사각형 설명선 39">
            <a:extLst>
              <a:ext uri="{FF2B5EF4-FFF2-40B4-BE49-F238E27FC236}">
                <a16:creationId xmlns:a16="http://schemas.microsoft.com/office/drawing/2014/main" id="{0E33049C-22D5-4497-AD56-FD86BD7EF1FA}"/>
              </a:ext>
            </a:extLst>
          </p:cNvPr>
          <p:cNvSpPr/>
          <p:nvPr/>
        </p:nvSpPr>
        <p:spPr>
          <a:xfrm>
            <a:off x="5186901" y="2358578"/>
            <a:ext cx="2151856" cy="70657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관리사무소 소장 및 직원의 비밀번호 변경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양식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: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영문 대소문자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숫자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특수문자 포함 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8~12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자리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7" name="Shape 224">
            <a:extLst>
              <a:ext uri="{FF2B5EF4-FFF2-40B4-BE49-F238E27FC236}">
                <a16:creationId xmlns:a16="http://schemas.microsoft.com/office/drawing/2014/main" id="{7F7376DD-5A1E-43CD-B4D9-4183FEF60D64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3006610" y="3599575"/>
            <a:ext cx="790477" cy="46675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" name="Shape 218">
            <a:extLst>
              <a:ext uri="{FF2B5EF4-FFF2-40B4-BE49-F238E27FC236}">
                <a16:creationId xmlns:a16="http://schemas.microsoft.com/office/drawing/2014/main" id="{0B4057E8-F0B6-47C8-8BAE-E18C5FDCD973}"/>
              </a:ext>
            </a:extLst>
          </p:cNvPr>
          <p:cNvSpPr/>
          <p:nvPr/>
        </p:nvSpPr>
        <p:spPr>
          <a:xfrm>
            <a:off x="3794132" y="4582719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2.</a:t>
            </a:r>
            <a:r>
              <a:rPr lang="ko-KR" altLang="en-US" sz="1100" dirty="0">
                <a:solidFill>
                  <a:schemeClr val="lt1"/>
                </a:solidFill>
              </a:rPr>
              <a:t>단지 설정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49" name="Shape 218">
            <a:extLst>
              <a:ext uri="{FF2B5EF4-FFF2-40B4-BE49-F238E27FC236}">
                <a16:creationId xmlns:a16="http://schemas.microsoft.com/office/drawing/2014/main" id="{46C67177-2872-4467-8C73-0BC77FFDDDDE}"/>
              </a:ext>
            </a:extLst>
          </p:cNvPr>
          <p:cNvSpPr/>
          <p:nvPr/>
        </p:nvSpPr>
        <p:spPr>
          <a:xfrm>
            <a:off x="1835696" y="3812818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1.</a:t>
            </a:r>
            <a:r>
              <a:rPr lang="ko-KR" altLang="en-US" sz="1100" dirty="0">
                <a:solidFill>
                  <a:schemeClr val="lt1"/>
                </a:solidFill>
              </a:rPr>
              <a:t>설정 관리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cxnSp>
        <p:nvCxnSpPr>
          <p:cNvPr id="52" name="Shape 224">
            <a:extLst>
              <a:ext uri="{FF2B5EF4-FFF2-40B4-BE49-F238E27FC236}">
                <a16:creationId xmlns:a16="http://schemas.microsoft.com/office/drawing/2014/main" id="{62D10E1E-2561-442F-AF19-5BBE4700AFF7}"/>
              </a:ext>
            </a:extLst>
          </p:cNvPr>
          <p:cNvCxnSpPr>
            <a:cxnSpLocks/>
            <a:stCxn id="49" idx="3"/>
            <a:endCxn id="48" idx="1"/>
          </p:cNvCxnSpPr>
          <p:nvPr/>
        </p:nvCxnSpPr>
        <p:spPr>
          <a:xfrm>
            <a:off x="2959381" y="4066326"/>
            <a:ext cx="834751" cy="76990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218">
            <a:extLst>
              <a:ext uri="{FF2B5EF4-FFF2-40B4-BE49-F238E27FC236}">
                <a16:creationId xmlns:a16="http://schemas.microsoft.com/office/drawing/2014/main" id="{53FA5821-DAF6-45C5-B324-6528A774CDC8}"/>
              </a:ext>
            </a:extLst>
          </p:cNvPr>
          <p:cNvSpPr/>
          <p:nvPr/>
        </p:nvSpPr>
        <p:spPr>
          <a:xfrm>
            <a:off x="5347436" y="3337444"/>
            <a:ext cx="1257307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3.</a:t>
            </a:r>
            <a:r>
              <a:rPr lang="ko-KR" altLang="en-US" sz="1100" dirty="0">
                <a:solidFill>
                  <a:schemeClr val="lt1"/>
                </a:solidFill>
              </a:rPr>
              <a:t>비밀번호 변경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72" name="Shape 218">
            <a:extLst>
              <a:ext uri="{FF2B5EF4-FFF2-40B4-BE49-F238E27FC236}">
                <a16:creationId xmlns:a16="http://schemas.microsoft.com/office/drawing/2014/main" id="{6E0C1CDC-51BD-41A6-91AA-0FDC0F911D0C}"/>
              </a:ext>
            </a:extLst>
          </p:cNvPr>
          <p:cNvSpPr/>
          <p:nvPr/>
        </p:nvSpPr>
        <p:spPr>
          <a:xfrm>
            <a:off x="5257712" y="4637802"/>
            <a:ext cx="1257307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3.</a:t>
            </a:r>
            <a:r>
              <a:rPr lang="ko-KR" altLang="en-US" sz="1100" dirty="0">
                <a:solidFill>
                  <a:schemeClr val="lt1"/>
                </a:solidFill>
              </a:rPr>
              <a:t>단지정보 관리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73" name="사각형 설명선 39">
            <a:extLst>
              <a:ext uri="{FF2B5EF4-FFF2-40B4-BE49-F238E27FC236}">
                <a16:creationId xmlns:a16="http://schemas.microsoft.com/office/drawing/2014/main" id="{D814FAAA-2A55-4023-B1F6-C0DD3E155D26}"/>
              </a:ext>
            </a:extLst>
          </p:cNvPr>
          <p:cNvSpPr/>
          <p:nvPr/>
        </p:nvSpPr>
        <p:spPr>
          <a:xfrm>
            <a:off x="5257712" y="3971214"/>
            <a:ext cx="2081045" cy="511392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동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호수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전용면적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분양면적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난방종류 등록 및 수정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5" name="Shape 224">
            <a:extLst>
              <a:ext uri="{FF2B5EF4-FFF2-40B4-BE49-F238E27FC236}">
                <a16:creationId xmlns:a16="http://schemas.microsoft.com/office/drawing/2014/main" id="{177FA447-CBD5-4795-96DB-ACE7C813D466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4917817" y="3590952"/>
            <a:ext cx="42961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6" name="Shape 224">
            <a:extLst>
              <a:ext uri="{FF2B5EF4-FFF2-40B4-BE49-F238E27FC236}">
                <a16:creationId xmlns:a16="http://schemas.microsoft.com/office/drawing/2014/main" id="{754EF7A2-BDAF-46BA-B1EC-EE1435A30FCB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4917817" y="4891310"/>
            <a:ext cx="339895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552014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79512" y="1245416"/>
          <a:ext cx="8747241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교사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/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PF-RS-006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최종합격자관리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2016.05.11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김선도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785FD6-4B36-40B5-A089-5C80A313B7E9}"/>
              </a:ext>
            </a:extLst>
          </p:cNvPr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3DB740-3BF1-4758-A413-A87BC4F87230}"/>
              </a:ext>
            </a:extLst>
          </p:cNvPr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343913-5370-4732-892F-394FC19FFDE3}"/>
              </a:ext>
            </a:extLst>
          </p:cNvPr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1A3502-E00A-4E15-A01F-4B0A7F983345}"/>
              </a:ext>
            </a:extLst>
          </p:cNvPr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6ABE1D9-CCE7-4D37-B17F-06E5B77CA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986744"/>
              </p:ext>
            </p:extLst>
          </p:nvPr>
        </p:nvGraphicFramePr>
        <p:xfrm>
          <a:off x="217247" y="1412776"/>
          <a:ext cx="8747241" cy="523530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27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관리사무소 회원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F4677B8-FBB9-4CA9-B997-91CEB8D38FD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69833218"/>
              </p:ext>
            </p:extLst>
          </p:nvPr>
        </p:nvGraphicFramePr>
        <p:xfrm>
          <a:off x="179512" y="836712"/>
          <a:ext cx="8780781" cy="54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PF-RS-005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입주민관리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전입관리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2021-01-22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박찬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Shape 218">
            <a:extLst>
              <a:ext uri="{FF2B5EF4-FFF2-40B4-BE49-F238E27FC236}">
                <a16:creationId xmlns:a16="http://schemas.microsoft.com/office/drawing/2014/main" id="{5A038C90-EA32-47CF-A042-BC427E2A50A1}"/>
              </a:ext>
            </a:extLst>
          </p:cNvPr>
          <p:cNvSpPr/>
          <p:nvPr/>
        </p:nvSpPr>
        <p:spPr>
          <a:xfrm>
            <a:off x="1600864" y="3970091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입주민 관리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46" name="사각형 설명선 39">
            <a:extLst>
              <a:ext uri="{FF2B5EF4-FFF2-40B4-BE49-F238E27FC236}">
                <a16:creationId xmlns:a16="http://schemas.microsoft.com/office/drawing/2014/main" id="{0E33049C-22D5-4497-AD56-FD86BD7EF1FA}"/>
              </a:ext>
            </a:extLst>
          </p:cNvPr>
          <p:cNvSpPr/>
          <p:nvPr/>
        </p:nvSpPr>
        <p:spPr>
          <a:xfrm>
            <a:off x="2339752" y="2903336"/>
            <a:ext cx="3756760" cy="703547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전입자 입주 정보 등록 처리 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엑셀로 일괄등록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개별등록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)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- 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필수값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 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없을시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 기존 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입력값을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 가지고 입력창으로 돌아온다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.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 입주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: *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동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/*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호수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분양면적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전용면적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/*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입주여부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입주일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세대주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: *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세대주명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/*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연락처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생년월일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직업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7" name="Shape 224">
            <a:extLst>
              <a:ext uri="{FF2B5EF4-FFF2-40B4-BE49-F238E27FC236}">
                <a16:creationId xmlns:a16="http://schemas.microsoft.com/office/drawing/2014/main" id="{7F7376DD-5A1E-43CD-B4D9-4183FEF60D64}"/>
              </a:ext>
            </a:extLst>
          </p:cNvPr>
          <p:cNvCxnSpPr>
            <a:cxnSpLocks/>
            <a:stCxn id="45" idx="2"/>
            <a:endCxn id="19" idx="0"/>
          </p:cNvCxnSpPr>
          <p:nvPr/>
        </p:nvCxnSpPr>
        <p:spPr>
          <a:xfrm>
            <a:off x="2162707" y="4477107"/>
            <a:ext cx="0" cy="29961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" name="Shape 218">
            <a:extLst>
              <a:ext uri="{FF2B5EF4-FFF2-40B4-BE49-F238E27FC236}">
                <a16:creationId xmlns:a16="http://schemas.microsoft.com/office/drawing/2014/main" id="{71564422-1543-4FD7-B110-1E5FEB82D0D5}"/>
              </a:ext>
            </a:extLst>
          </p:cNvPr>
          <p:cNvSpPr/>
          <p:nvPr/>
        </p:nvSpPr>
        <p:spPr>
          <a:xfrm>
            <a:off x="1600864" y="4776725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전입관리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0" name="Shape 218">
            <a:extLst>
              <a:ext uri="{FF2B5EF4-FFF2-40B4-BE49-F238E27FC236}">
                <a16:creationId xmlns:a16="http://schemas.microsoft.com/office/drawing/2014/main" id="{6144BB21-F705-4497-ACBC-C38E624900B6}"/>
              </a:ext>
            </a:extLst>
          </p:cNvPr>
          <p:cNvSpPr/>
          <p:nvPr/>
        </p:nvSpPr>
        <p:spPr>
          <a:xfrm>
            <a:off x="2905240" y="3956027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전입자 등록 처리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7" name="Shape 218">
            <a:extLst>
              <a:ext uri="{FF2B5EF4-FFF2-40B4-BE49-F238E27FC236}">
                <a16:creationId xmlns:a16="http://schemas.microsoft.com/office/drawing/2014/main" id="{827DD0CB-C64F-4B6A-9999-F70D8C0E57C5}"/>
              </a:ext>
            </a:extLst>
          </p:cNvPr>
          <p:cNvSpPr/>
          <p:nvPr/>
        </p:nvSpPr>
        <p:spPr>
          <a:xfrm>
            <a:off x="6496379" y="4596494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입주정보 상세조회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1" name="Shape 218">
            <a:extLst>
              <a:ext uri="{FF2B5EF4-FFF2-40B4-BE49-F238E27FC236}">
                <a16:creationId xmlns:a16="http://schemas.microsoft.com/office/drawing/2014/main" id="{801BAA50-C02F-4375-BA96-12208334577F}"/>
              </a:ext>
            </a:extLst>
          </p:cNvPr>
          <p:cNvSpPr/>
          <p:nvPr/>
        </p:nvSpPr>
        <p:spPr>
          <a:xfrm>
            <a:off x="5780557" y="5547808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입주 정보 수정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2" name="Shape 218">
            <a:extLst>
              <a:ext uri="{FF2B5EF4-FFF2-40B4-BE49-F238E27FC236}">
                <a16:creationId xmlns:a16="http://schemas.microsoft.com/office/drawing/2014/main" id="{03BDE90A-5086-488C-9652-455DD5960658}"/>
              </a:ext>
            </a:extLst>
          </p:cNvPr>
          <p:cNvSpPr/>
          <p:nvPr/>
        </p:nvSpPr>
        <p:spPr>
          <a:xfrm>
            <a:off x="7484952" y="5465444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입주정보 삭제</a:t>
            </a:r>
            <a:r>
              <a:rPr lang="en-US" altLang="ko-KR" sz="1100" dirty="0">
                <a:solidFill>
                  <a:schemeClr val="lt1"/>
                </a:solidFill>
              </a:rPr>
              <a:t>(</a:t>
            </a:r>
            <a:r>
              <a:rPr lang="ko-KR" altLang="en-US" sz="1100" dirty="0">
                <a:solidFill>
                  <a:schemeClr val="lt1"/>
                </a:solidFill>
              </a:rPr>
              <a:t>전출처리</a:t>
            </a:r>
            <a:r>
              <a:rPr lang="en-US" altLang="ko-KR" sz="1100" dirty="0">
                <a:solidFill>
                  <a:schemeClr val="lt1"/>
                </a:solidFill>
              </a:rPr>
              <a:t>)</a:t>
            </a:r>
          </a:p>
        </p:txBody>
      </p:sp>
      <p:sp>
        <p:nvSpPr>
          <p:cNvPr id="33" name="Shape 218">
            <a:extLst>
              <a:ext uri="{FF2B5EF4-FFF2-40B4-BE49-F238E27FC236}">
                <a16:creationId xmlns:a16="http://schemas.microsoft.com/office/drawing/2014/main" id="{2E0030E7-951A-4836-9D20-CA3A2F404353}"/>
              </a:ext>
            </a:extLst>
          </p:cNvPr>
          <p:cNvSpPr/>
          <p:nvPr/>
        </p:nvSpPr>
        <p:spPr>
          <a:xfrm>
            <a:off x="4604632" y="4585585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입주 리스트 조회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4" name="사각형 설명선 39">
            <a:extLst>
              <a:ext uri="{FF2B5EF4-FFF2-40B4-BE49-F238E27FC236}">
                <a16:creationId xmlns:a16="http://schemas.microsoft.com/office/drawing/2014/main" id="{4C46512E-D8F6-4CE6-9324-04ED08019E39}"/>
              </a:ext>
            </a:extLst>
          </p:cNvPr>
          <p:cNvSpPr/>
          <p:nvPr/>
        </p:nvSpPr>
        <p:spPr>
          <a:xfrm>
            <a:off x="4283863" y="3693398"/>
            <a:ext cx="3756760" cy="703547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입주 리스트를 전체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동별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입주여부별 검색 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조건별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 조회 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리스트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항목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: *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동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/*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호수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분양면적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전용면적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/*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세대주명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/*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연락처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/*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입주여부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입주일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Shape 224">
            <a:extLst>
              <a:ext uri="{FF2B5EF4-FFF2-40B4-BE49-F238E27FC236}">
                <a16:creationId xmlns:a16="http://schemas.microsoft.com/office/drawing/2014/main" id="{992C7D13-2D44-472F-A317-1048C9AE9CB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724549" y="4463043"/>
            <a:ext cx="742534" cy="56719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" name="Shape 224">
            <a:extLst>
              <a:ext uri="{FF2B5EF4-FFF2-40B4-BE49-F238E27FC236}">
                <a16:creationId xmlns:a16="http://schemas.microsoft.com/office/drawing/2014/main" id="{0E39D859-06E2-4BF1-BF45-2D6CD081008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028924" y="4221739"/>
            <a:ext cx="575708" cy="61735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" name="Shape 224">
            <a:extLst>
              <a:ext uri="{FF2B5EF4-FFF2-40B4-BE49-F238E27FC236}">
                <a16:creationId xmlns:a16="http://schemas.microsoft.com/office/drawing/2014/main" id="{28254746-8304-4193-9640-1339E036508B}"/>
              </a:ext>
            </a:extLst>
          </p:cNvPr>
          <p:cNvCxnSpPr>
            <a:cxnSpLocks/>
            <a:stCxn id="33" idx="3"/>
            <a:endCxn id="27" idx="1"/>
          </p:cNvCxnSpPr>
          <p:nvPr/>
        </p:nvCxnSpPr>
        <p:spPr>
          <a:xfrm>
            <a:off x="5728317" y="4839093"/>
            <a:ext cx="768062" cy="1090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8" name="Shape 224">
            <a:extLst>
              <a:ext uri="{FF2B5EF4-FFF2-40B4-BE49-F238E27FC236}">
                <a16:creationId xmlns:a16="http://schemas.microsoft.com/office/drawing/2014/main" id="{9C92AA5B-36E6-433D-8FF4-73A086F722DA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6342400" y="5103510"/>
            <a:ext cx="715822" cy="44429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224">
            <a:extLst>
              <a:ext uri="{FF2B5EF4-FFF2-40B4-BE49-F238E27FC236}">
                <a16:creationId xmlns:a16="http://schemas.microsoft.com/office/drawing/2014/main" id="{D45FC59A-EC03-415B-86CF-AD04D2FD017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7055706" y="5103510"/>
            <a:ext cx="991089" cy="36193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759836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79512" y="1245416"/>
          <a:ext cx="8747241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교사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/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PF-RS-006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최종합격자관리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2016.05.11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김선도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785FD6-4B36-40B5-A089-5C80A313B7E9}"/>
              </a:ext>
            </a:extLst>
          </p:cNvPr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3DB740-3BF1-4758-A413-A87BC4F87230}"/>
              </a:ext>
            </a:extLst>
          </p:cNvPr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343913-5370-4732-892F-394FC19FFDE3}"/>
              </a:ext>
            </a:extLst>
          </p:cNvPr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1A3502-E00A-4E15-A01F-4B0A7F983345}"/>
              </a:ext>
            </a:extLst>
          </p:cNvPr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6ABE1D9-CCE7-4D37-B17F-06E5B77CA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344147"/>
              </p:ext>
            </p:extLst>
          </p:nvPr>
        </p:nvGraphicFramePr>
        <p:xfrm>
          <a:off x="217247" y="1412776"/>
          <a:ext cx="8747241" cy="523530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27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관리사무소 회원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F4677B8-FBB9-4CA9-B997-91CEB8D38FD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92354280"/>
              </p:ext>
            </p:extLst>
          </p:nvPr>
        </p:nvGraphicFramePr>
        <p:xfrm>
          <a:off x="179512" y="836712"/>
          <a:ext cx="8780781" cy="54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PF-RS-005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입주민관리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전출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2021-01-22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박찬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Shape 218">
            <a:extLst>
              <a:ext uri="{FF2B5EF4-FFF2-40B4-BE49-F238E27FC236}">
                <a16:creationId xmlns:a16="http://schemas.microsoft.com/office/drawing/2014/main" id="{5A038C90-EA32-47CF-A042-BC427E2A50A1}"/>
              </a:ext>
            </a:extLst>
          </p:cNvPr>
          <p:cNvSpPr/>
          <p:nvPr/>
        </p:nvSpPr>
        <p:spPr>
          <a:xfrm>
            <a:off x="1561224" y="2544229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입주민 관리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46" name="사각형 설명선 39">
            <a:extLst>
              <a:ext uri="{FF2B5EF4-FFF2-40B4-BE49-F238E27FC236}">
                <a16:creationId xmlns:a16="http://schemas.microsoft.com/office/drawing/2014/main" id="{0E33049C-22D5-4497-AD56-FD86BD7EF1FA}"/>
              </a:ext>
            </a:extLst>
          </p:cNvPr>
          <p:cNvSpPr/>
          <p:nvPr/>
        </p:nvSpPr>
        <p:spPr>
          <a:xfrm>
            <a:off x="2722644" y="2089817"/>
            <a:ext cx="2880320" cy="617355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전출처리 전체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세대별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이름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동별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 검색조건에 따른 조회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장기 수선 충당금 내역 전체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이름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세대별 조회 및 프린터 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존재시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인쇄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문서파일로 저장가능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7" name="Shape 224">
            <a:extLst>
              <a:ext uri="{FF2B5EF4-FFF2-40B4-BE49-F238E27FC236}">
                <a16:creationId xmlns:a16="http://schemas.microsoft.com/office/drawing/2014/main" id="{7F7376DD-5A1E-43CD-B4D9-4183FEF60D64}"/>
              </a:ext>
            </a:extLst>
          </p:cNvPr>
          <p:cNvCxnSpPr>
            <a:cxnSpLocks/>
            <a:stCxn id="45" idx="2"/>
            <a:endCxn id="19" idx="0"/>
          </p:cNvCxnSpPr>
          <p:nvPr/>
        </p:nvCxnSpPr>
        <p:spPr>
          <a:xfrm flipH="1">
            <a:off x="2123066" y="3051245"/>
            <a:ext cx="1" cy="54766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" name="Shape 218">
            <a:extLst>
              <a:ext uri="{FF2B5EF4-FFF2-40B4-BE49-F238E27FC236}">
                <a16:creationId xmlns:a16="http://schemas.microsoft.com/office/drawing/2014/main" id="{71564422-1543-4FD7-B110-1E5FEB82D0D5}"/>
              </a:ext>
            </a:extLst>
          </p:cNvPr>
          <p:cNvSpPr/>
          <p:nvPr/>
        </p:nvSpPr>
        <p:spPr>
          <a:xfrm>
            <a:off x="1561223" y="3598912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1.</a:t>
            </a:r>
            <a:r>
              <a:rPr lang="ko-KR" altLang="en-US" sz="1100" dirty="0">
                <a:solidFill>
                  <a:schemeClr val="lt1"/>
                </a:solidFill>
              </a:rPr>
              <a:t>전출 관리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0" name="Shape 218">
            <a:extLst>
              <a:ext uri="{FF2B5EF4-FFF2-40B4-BE49-F238E27FC236}">
                <a16:creationId xmlns:a16="http://schemas.microsoft.com/office/drawing/2014/main" id="{6144BB21-F705-4497-ACBC-C38E624900B6}"/>
              </a:ext>
            </a:extLst>
          </p:cNvPr>
          <p:cNvSpPr/>
          <p:nvPr/>
        </p:nvSpPr>
        <p:spPr>
          <a:xfrm>
            <a:off x="2987824" y="2860529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2.</a:t>
            </a:r>
            <a:r>
              <a:rPr lang="ko-KR" altLang="en-US" sz="1100" dirty="0">
                <a:solidFill>
                  <a:schemeClr val="lt1"/>
                </a:solidFill>
              </a:rPr>
              <a:t>전출 처리 리스트 조회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7" name="Shape 218">
            <a:extLst>
              <a:ext uri="{FF2B5EF4-FFF2-40B4-BE49-F238E27FC236}">
                <a16:creationId xmlns:a16="http://schemas.microsoft.com/office/drawing/2014/main" id="{827DD0CB-C64F-4B6A-9999-F70D8C0E57C5}"/>
              </a:ext>
            </a:extLst>
          </p:cNvPr>
          <p:cNvSpPr/>
          <p:nvPr/>
        </p:nvSpPr>
        <p:spPr>
          <a:xfrm>
            <a:off x="6581681" y="3587211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4.</a:t>
            </a:r>
            <a:r>
              <a:rPr lang="ko-KR" altLang="en-US" sz="1100" dirty="0">
                <a:solidFill>
                  <a:schemeClr val="lt1"/>
                </a:solidFill>
              </a:rPr>
              <a:t>전출 처리 등록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3" name="Shape 218">
            <a:extLst>
              <a:ext uri="{FF2B5EF4-FFF2-40B4-BE49-F238E27FC236}">
                <a16:creationId xmlns:a16="http://schemas.microsoft.com/office/drawing/2014/main" id="{2E0030E7-951A-4836-9D20-CA3A2F404353}"/>
              </a:ext>
            </a:extLst>
          </p:cNvPr>
          <p:cNvSpPr/>
          <p:nvPr/>
        </p:nvSpPr>
        <p:spPr>
          <a:xfrm>
            <a:off x="4707415" y="3468591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3.</a:t>
            </a:r>
            <a:r>
              <a:rPr lang="ko-KR" altLang="en-US" sz="1100" dirty="0">
                <a:solidFill>
                  <a:schemeClr val="lt1"/>
                </a:solidFill>
              </a:rPr>
              <a:t>전출자 상세 조회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cxnSp>
        <p:nvCxnSpPr>
          <p:cNvPr id="35" name="Shape 224">
            <a:extLst>
              <a:ext uri="{FF2B5EF4-FFF2-40B4-BE49-F238E27FC236}">
                <a16:creationId xmlns:a16="http://schemas.microsoft.com/office/drawing/2014/main" id="{992C7D13-2D44-472F-A317-1048C9AE9CB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807133" y="3367545"/>
            <a:ext cx="742534" cy="56719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" name="Shape 224">
            <a:extLst>
              <a:ext uri="{FF2B5EF4-FFF2-40B4-BE49-F238E27FC236}">
                <a16:creationId xmlns:a16="http://schemas.microsoft.com/office/drawing/2014/main" id="{0E39D859-06E2-4BF1-BF45-2D6CD081008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131707" y="3104745"/>
            <a:ext cx="575708" cy="61735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" name="Shape 224">
            <a:extLst>
              <a:ext uri="{FF2B5EF4-FFF2-40B4-BE49-F238E27FC236}">
                <a16:creationId xmlns:a16="http://schemas.microsoft.com/office/drawing/2014/main" id="{28254746-8304-4193-9640-1339E036508B}"/>
              </a:ext>
            </a:extLst>
          </p:cNvPr>
          <p:cNvCxnSpPr>
            <a:cxnSpLocks/>
            <a:stCxn id="33" idx="3"/>
            <a:endCxn id="27" idx="1"/>
          </p:cNvCxnSpPr>
          <p:nvPr/>
        </p:nvCxnSpPr>
        <p:spPr>
          <a:xfrm>
            <a:off x="5831100" y="3722099"/>
            <a:ext cx="750581" cy="11862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" name="사각형 설명선 39">
            <a:extLst>
              <a:ext uri="{FF2B5EF4-FFF2-40B4-BE49-F238E27FC236}">
                <a16:creationId xmlns:a16="http://schemas.microsoft.com/office/drawing/2014/main" id="{67DC5396-0907-4213-8A90-F996960CF015}"/>
              </a:ext>
            </a:extLst>
          </p:cNvPr>
          <p:cNvSpPr/>
          <p:nvPr/>
        </p:nvSpPr>
        <p:spPr>
          <a:xfrm>
            <a:off x="4867403" y="3051245"/>
            <a:ext cx="844104" cy="312853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수정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삭제 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74F3CB-F348-405E-AA49-3F7C4E63F428}"/>
              </a:ext>
            </a:extLst>
          </p:cNvPr>
          <p:cNvSpPr/>
          <p:nvPr/>
        </p:nvSpPr>
        <p:spPr>
          <a:xfrm>
            <a:off x="3092201" y="4530344"/>
            <a:ext cx="4824580" cy="1470381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전출 처리 등록 시 해당 입주자의 정보를 스케줄러 처리</a:t>
            </a:r>
            <a:b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</a:b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-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전출자 정보 데이터 베이스에 저장</a:t>
            </a:r>
            <a:b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</a:b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-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전출자가 사이트회원인지 확인하여 아이디 비활성화 처리</a:t>
            </a:r>
            <a:b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</a:b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-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전출처리 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실패시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잘못된 데이터 전송인지 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아닌지에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대한 실패정보를 표시</a:t>
            </a:r>
            <a:b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-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스케줄러 처리 일정에 따라 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2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년후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해당 전출자 정보를 데이터 베이스에서  </a:t>
            </a:r>
            <a:b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전출처리 전체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세대별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이름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동별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 검색조건에 따른 조회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장기 수선 충당금 내역 전체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이름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세대별 조회 및 프린터 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존재시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인쇄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</a:t>
            </a:r>
            <a:b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</a:b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문서파일로 저장가능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E3F9D9C4-212E-43F9-A301-8D859F9F508A}"/>
              </a:ext>
            </a:extLst>
          </p:cNvPr>
          <p:cNvSpPr/>
          <p:nvPr/>
        </p:nvSpPr>
        <p:spPr>
          <a:xfrm>
            <a:off x="6660232" y="4221088"/>
            <a:ext cx="864096" cy="309256"/>
          </a:xfrm>
          <a:prstGeom prst="triangle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12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87786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20441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276426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753926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157963"/>
              </p:ext>
            </p:extLst>
          </p:nvPr>
        </p:nvGraphicFramePr>
        <p:xfrm>
          <a:off x="179512" y="1333202"/>
          <a:ext cx="8747241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교사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81799616"/>
              </p:ext>
            </p:extLst>
          </p:nvPr>
        </p:nvGraphicFramePr>
        <p:xfrm>
          <a:off x="183707" y="852490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PF-RS-006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최종합격자관리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2016.05.11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김선도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Shape 338"/>
          <p:cNvSpPr/>
          <p:nvPr/>
        </p:nvSpPr>
        <p:spPr>
          <a:xfrm>
            <a:off x="1461212" y="3433853"/>
            <a:ext cx="1706700" cy="360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rtl="0">
              <a:spcBef>
                <a:spcPts val="0"/>
              </a:spcBef>
              <a:buNone/>
            </a:pPr>
            <a:r>
              <a:rPr lang="ko" sz="1100" dirty="0">
                <a:solidFill>
                  <a:schemeClr val="lt1"/>
                </a:solidFill>
              </a:rPr>
              <a:t>1.면접 대상자 조회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785FD6-4B36-40B5-A089-5C80A313B7E9}"/>
              </a:ext>
            </a:extLst>
          </p:cNvPr>
          <p:cNvSpPr/>
          <p:nvPr/>
        </p:nvSpPr>
        <p:spPr>
          <a:xfrm>
            <a:off x="-1179" y="87786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3DB740-3BF1-4758-A413-A87BC4F87230}"/>
              </a:ext>
            </a:extLst>
          </p:cNvPr>
          <p:cNvSpPr txBox="1"/>
          <p:nvPr/>
        </p:nvSpPr>
        <p:spPr>
          <a:xfrm>
            <a:off x="251520" y="20441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343913-5370-4732-892F-394FC19FFDE3}"/>
              </a:ext>
            </a:extLst>
          </p:cNvPr>
          <p:cNvSpPr/>
          <p:nvPr/>
        </p:nvSpPr>
        <p:spPr>
          <a:xfrm>
            <a:off x="107504" y="276426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1A3502-E00A-4E15-A01F-4B0A7F983345}"/>
              </a:ext>
            </a:extLst>
          </p:cNvPr>
          <p:cNvSpPr/>
          <p:nvPr/>
        </p:nvSpPr>
        <p:spPr>
          <a:xfrm>
            <a:off x="3461" y="753926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6ABE1D9-CCE7-4D37-B17F-06E5B77CA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775030"/>
              </p:ext>
            </p:extLst>
          </p:nvPr>
        </p:nvGraphicFramePr>
        <p:xfrm>
          <a:off x="217247" y="1500562"/>
          <a:ext cx="8747241" cy="523530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27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관리사무소 회원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F4677B8-FBB9-4CA9-B997-91CEB8D38FD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23582218"/>
              </p:ext>
            </p:extLst>
          </p:nvPr>
        </p:nvGraphicFramePr>
        <p:xfrm>
          <a:off x="179512" y="924498"/>
          <a:ext cx="8780781" cy="54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PF-RS-005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차량관리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2021-01-22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박찬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Shape 218">
            <a:extLst>
              <a:ext uri="{FF2B5EF4-FFF2-40B4-BE49-F238E27FC236}">
                <a16:creationId xmlns:a16="http://schemas.microsoft.com/office/drawing/2014/main" id="{5A038C90-EA32-47CF-A042-BC427E2A50A1}"/>
              </a:ext>
            </a:extLst>
          </p:cNvPr>
          <p:cNvSpPr/>
          <p:nvPr/>
        </p:nvSpPr>
        <p:spPr>
          <a:xfrm>
            <a:off x="1619019" y="3556328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차량관리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46" name="사각형 설명선 39">
            <a:extLst>
              <a:ext uri="{FF2B5EF4-FFF2-40B4-BE49-F238E27FC236}">
                <a16:creationId xmlns:a16="http://schemas.microsoft.com/office/drawing/2014/main" id="{0E33049C-22D5-4497-AD56-FD86BD7EF1FA}"/>
              </a:ext>
            </a:extLst>
          </p:cNvPr>
          <p:cNvSpPr/>
          <p:nvPr/>
        </p:nvSpPr>
        <p:spPr>
          <a:xfrm>
            <a:off x="2843807" y="1994304"/>
            <a:ext cx="4500805" cy="628457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아파트 출입구 해당 차량의 번호판을 인식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en-US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openCV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)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하여 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DB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에 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차량출차기록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등록된 입주민 차량의 입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출차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 여부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차랑번호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세대별 검색하여 조회가능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등록된 방문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외부 차량 정보 리스트 세대별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업무별 조회 가능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Shape 218">
            <a:extLst>
              <a:ext uri="{FF2B5EF4-FFF2-40B4-BE49-F238E27FC236}">
                <a16:creationId xmlns:a16="http://schemas.microsoft.com/office/drawing/2014/main" id="{8C18DE2E-C210-4901-AB08-AB131643D4E8}"/>
              </a:ext>
            </a:extLst>
          </p:cNvPr>
          <p:cNvSpPr/>
          <p:nvPr/>
        </p:nvSpPr>
        <p:spPr>
          <a:xfrm>
            <a:off x="3491783" y="3556328"/>
            <a:ext cx="1364037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2.1</a:t>
            </a:r>
            <a:r>
              <a:rPr lang="ko-KR" altLang="en-US" sz="1100" dirty="0">
                <a:solidFill>
                  <a:schemeClr val="lt1"/>
                </a:solidFill>
              </a:rPr>
              <a:t>입주민 차량관리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0" name="Shape 218">
            <a:extLst>
              <a:ext uri="{FF2B5EF4-FFF2-40B4-BE49-F238E27FC236}">
                <a16:creationId xmlns:a16="http://schemas.microsoft.com/office/drawing/2014/main" id="{DDDF42E0-F61B-42BF-AA3F-5FDF06C07442}"/>
              </a:ext>
            </a:extLst>
          </p:cNvPr>
          <p:cNvSpPr/>
          <p:nvPr/>
        </p:nvSpPr>
        <p:spPr>
          <a:xfrm>
            <a:off x="1605302" y="4556052"/>
            <a:ext cx="1305787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3.1</a:t>
            </a:r>
            <a:r>
              <a:rPr lang="ko-KR" altLang="en-US" sz="1100" dirty="0">
                <a:solidFill>
                  <a:schemeClr val="lt1"/>
                </a:solidFill>
              </a:rPr>
              <a:t>방문차량 관리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1" name="Shape 218">
            <a:extLst>
              <a:ext uri="{FF2B5EF4-FFF2-40B4-BE49-F238E27FC236}">
                <a16:creationId xmlns:a16="http://schemas.microsoft.com/office/drawing/2014/main" id="{32E0A9D2-3EA6-4B33-98CF-B76B514E2EBF}"/>
              </a:ext>
            </a:extLst>
          </p:cNvPr>
          <p:cNvSpPr/>
          <p:nvPr/>
        </p:nvSpPr>
        <p:spPr>
          <a:xfrm>
            <a:off x="3491880" y="2866053"/>
            <a:ext cx="1364037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1.</a:t>
            </a:r>
            <a:r>
              <a:rPr lang="ko-KR" altLang="en-US" sz="1100" dirty="0">
                <a:solidFill>
                  <a:schemeClr val="lt1"/>
                </a:solidFill>
              </a:rPr>
              <a:t>공통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7" name="Shape 218">
            <a:extLst>
              <a:ext uri="{FF2B5EF4-FFF2-40B4-BE49-F238E27FC236}">
                <a16:creationId xmlns:a16="http://schemas.microsoft.com/office/drawing/2014/main" id="{ACFE97FB-9C53-4833-878F-C5CB4C5B10E8}"/>
              </a:ext>
            </a:extLst>
          </p:cNvPr>
          <p:cNvSpPr/>
          <p:nvPr/>
        </p:nvSpPr>
        <p:spPr>
          <a:xfrm>
            <a:off x="5196355" y="3556328"/>
            <a:ext cx="1364037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2.2.</a:t>
            </a:r>
            <a:r>
              <a:rPr lang="ko-KR" altLang="en-US" sz="1100" dirty="0">
                <a:solidFill>
                  <a:schemeClr val="lt1"/>
                </a:solidFill>
              </a:rPr>
              <a:t>차량등록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8" name="Shape 218">
            <a:extLst>
              <a:ext uri="{FF2B5EF4-FFF2-40B4-BE49-F238E27FC236}">
                <a16:creationId xmlns:a16="http://schemas.microsoft.com/office/drawing/2014/main" id="{4FA06EAB-42AC-46F4-9362-3D1DCF8687C9}"/>
              </a:ext>
            </a:extLst>
          </p:cNvPr>
          <p:cNvSpPr/>
          <p:nvPr/>
        </p:nvSpPr>
        <p:spPr>
          <a:xfrm>
            <a:off x="6906778" y="4339981"/>
            <a:ext cx="1364037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2.3.</a:t>
            </a:r>
            <a:r>
              <a:rPr lang="ko-KR" altLang="en-US" sz="1100" dirty="0">
                <a:solidFill>
                  <a:schemeClr val="lt1"/>
                </a:solidFill>
              </a:rPr>
              <a:t>차량조회</a:t>
            </a:r>
            <a:r>
              <a:rPr lang="en-US" altLang="ko-KR" sz="1100" dirty="0">
                <a:solidFill>
                  <a:schemeClr val="lt1"/>
                </a:solidFill>
              </a:rPr>
              <a:t>(</a:t>
            </a:r>
            <a:r>
              <a:rPr lang="ko-KR" altLang="en-US" sz="1100" dirty="0">
                <a:solidFill>
                  <a:schemeClr val="lt1"/>
                </a:solidFill>
              </a:rPr>
              <a:t>세대</a:t>
            </a:r>
            <a:r>
              <a:rPr lang="en-US" altLang="ko-KR" sz="1100" dirty="0">
                <a:solidFill>
                  <a:schemeClr val="lt1"/>
                </a:solidFill>
              </a:rPr>
              <a:t>/</a:t>
            </a:r>
            <a:r>
              <a:rPr lang="ko-KR" altLang="en-US" sz="1100" dirty="0">
                <a:solidFill>
                  <a:schemeClr val="lt1"/>
                </a:solidFill>
              </a:rPr>
              <a:t>이름</a:t>
            </a:r>
            <a:r>
              <a:rPr lang="en-US" altLang="ko-KR" sz="1100" dirty="0">
                <a:solidFill>
                  <a:schemeClr val="lt1"/>
                </a:solidFill>
              </a:rPr>
              <a:t>/</a:t>
            </a:r>
            <a:r>
              <a:rPr lang="ko-KR" altLang="en-US" sz="1100" dirty="0">
                <a:solidFill>
                  <a:schemeClr val="lt1"/>
                </a:solidFill>
              </a:rPr>
              <a:t>번호판별</a:t>
            </a:r>
            <a:r>
              <a:rPr lang="en-US" altLang="ko-KR" sz="1100" dirty="0">
                <a:solidFill>
                  <a:schemeClr val="lt1"/>
                </a:solidFill>
              </a:rPr>
              <a:t>)</a:t>
            </a:r>
          </a:p>
        </p:txBody>
      </p:sp>
      <p:sp>
        <p:nvSpPr>
          <p:cNvPr id="30" name="사각형 설명선 39">
            <a:extLst>
              <a:ext uri="{FF2B5EF4-FFF2-40B4-BE49-F238E27FC236}">
                <a16:creationId xmlns:a16="http://schemas.microsoft.com/office/drawing/2014/main" id="{98B36D52-D101-4110-9586-57742C1F23E3}"/>
              </a:ext>
            </a:extLst>
          </p:cNvPr>
          <p:cNvSpPr/>
          <p:nvPr/>
        </p:nvSpPr>
        <p:spPr>
          <a:xfrm>
            <a:off x="6814183" y="3556328"/>
            <a:ext cx="1732555" cy="628457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등록된 입주민 차량 리스트 조회 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세대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동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이름 검색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)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등록된 차량의 정보 수정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등록된 차량 정보 삭제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사각형 설명선 39">
            <a:extLst>
              <a:ext uri="{FF2B5EF4-FFF2-40B4-BE49-F238E27FC236}">
                <a16:creationId xmlns:a16="http://schemas.microsoft.com/office/drawing/2014/main" id="{A62B1B56-0F13-4104-9393-7B5C54310794}"/>
              </a:ext>
            </a:extLst>
          </p:cNvPr>
          <p:cNvSpPr/>
          <p:nvPr/>
        </p:nvSpPr>
        <p:spPr>
          <a:xfrm>
            <a:off x="5140984" y="2708374"/>
            <a:ext cx="2671375" cy="628457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차량 등록 신청 서류를 확인하여 입주민 차량 등록을 승인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차종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년식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세대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세대주 이름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한가구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당 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2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대 제한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Shape 218">
            <a:extLst>
              <a:ext uri="{FF2B5EF4-FFF2-40B4-BE49-F238E27FC236}">
                <a16:creationId xmlns:a16="http://schemas.microsoft.com/office/drawing/2014/main" id="{50D778C5-5B6E-4E1D-9CCC-300C3775D99A}"/>
              </a:ext>
            </a:extLst>
          </p:cNvPr>
          <p:cNvSpPr/>
          <p:nvPr/>
        </p:nvSpPr>
        <p:spPr>
          <a:xfrm>
            <a:off x="3267494" y="5164865"/>
            <a:ext cx="1305787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3.2</a:t>
            </a:r>
            <a:r>
              <a:rPr lang="ko-KR" altLang="en-US" sz="1100" dirty="0">
                <a:solidFill>
                  <a:schemeClr val="lt1"/>
                </a:solidFill>
              </a:rPr>
              <a:t>출입 신청 리스트 조회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3" name="Shape 218">
            <a:extLst>
              <a:ext uri="{FF2B5EF4-FFF2-40B4-BE49-F238E27FC236}">
                <a16:creationId xmlns:a16="http://schemas.microsoft.com/office/drawing/2014/main" id="{81DF9DF0-C0FE-4700-BD29-90087787957E}"/>
              </a:ext>
            </a:extLst>
          </p:cNvPr>
          <p:cNvSpPr/>
          <p:nvPr/>
        </p:nvSpPr>
        <p:spPr>
          <a:xfrm>
            <a:off x="4932040" y="5977620"/>
            <a:ext cx="1305787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3.3</a:t>
            </a:r>
            <a:r>
              <a:rPr lang="ko-KR" altLang="en-US" sz="1100" dirty="0">
                <a:solidFill>
                  <a:schemeClr val="lt1"/>
                </a:solidFill>
              </a:rPr>
              <a:t>방문차량 조회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cxnSp>
        <p:nvCxnSpPr>
          <p:cNvPr id="34" name="Shape 224">
            <a:extLst>
              <a:ext uri="{FF2B5EF4-FFF2-40B4-BE49-F238E27FC236}">
                <a16:creationId xmlns:a16="http://schemas.microsoft.com/office/drawing/2014/main" id="{25BA83AB-35C6-4BC6-AB13-6C25D59222AA}"/>
              </a:ext>
            </a:extLst>
          </p:cNvPr>
          <p:cNvCxnSpPr>
            <a:cxnSpLocks/>
          </p:cNvCxnSpPr>
          <p:nvPr/>
        </p:nvCxnSpPr>
        <p:spPr>
          <a:xfrm flipH="1">
            <a:off x="2180860" y="4059587"/>
            <a:ext cx="1" cy="54766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hape 224">
            <a:extLst>
              <a:ext uri="{FF2B5EF4-FFF2-40B4-BE49-F238E27FC236}">
                <a16:creationId xmlns:a16="http://schemas.microsoft.com/office/drawing/2014/main" id="{E6DF8A2E-8805-40B0-9A59-15F07BDFB883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314550" y="5056645"/>
            <a:ext cx="952944" cy="36172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" name="Shape 224">
            <a:extLst>
              <a:ext uri="{FF2B5EF4-FFF2-40B4-BE49-F238E27FC236}">
                <a16:creationId xmlns:a16="http://schemas.microsoft.com/office/drawing/2014/main" id="{857B7889-510D-4AAD-844E-F4FEEF2A04B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4573281" y="5418373"/>
            <a:ext cx="358759" cy="81275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" name="Shape 224">
            <a:extLst>
              <a:ext uri="{FF2B5EF4-FFF2-40B4-BE49-F238E27FC236}">
                <a16:creationId xmlns:a16="http://schemas.microsoft.com/office/drawing/2014/main" id="{21870AE8-A2E1-41FF-9E18-78A9C18521D8}"/>
              </a:ext>
            </a:extLst>
          </p:cNvPr>
          <p:cNvCxnSpPr>
            <a:cxnSpLocks/>
            <a:stCxn id="45" idx="3"/>
            <a:endCxn id="19" idx="1"/>
          </p:cNvCxnSpPr>
          <p:nvPr/>
        </p:nvCxnSpPr>
        <p:spPr>
          <a:xfrm>
            <a:off x="2742704" y="3809836"/>
            <a:ext cx="74907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3" name="Shape 224">
            <a:extLst>
              <a:ext uri="{FF2B5EF4-FFF2-40B4-BE49-F238E27FC236}">
                <a16:creationId xmlns:a16="http://schemas.microsoft.com/office/drawing/2014/main" id="{0794316A-794E-41E4-93C7-1A9931A9E870}"/>
              </a:ext>
            </a:extLst>
          </p:cNvPr>
          <p:cNvCxnSpPr>
            <a:cxnSpLocks/>
            <a:stCxn id="45" idx="3"/>
            <a:endCxn id="21" idx="1"/>
          </p:cNvCxnSpPr>
          <p:nvPr/>
        </p:nvCxnSpPr>
        <p:spPr>
          <a:xfrm flipV="1">
            <a:off x="2742704" y="3119561"/>
            <a:ext cx="749176" cy="69027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9" name="사각형 설명선 39">
            <a:extLst>
              <a:ext uri="{FF2B5EF4-FFF2-40B4-BE49-F238E27FC236}">
                <a16:creationId xmlns:a16="http://schemas.microsoft.com/office/drawing/2014/main" id="{BDFD14ED-58D1-422A-A9A7-6198EB1552B9}"/>
              </a:ext>
            </a:extLst>
          </p:cNvPr>
          <p:cNvSpPr/>
          <p:nvPr/>
        </p:nvSpPr>
        <p:spPr>
          <a:xfrm>
            <a:off x="2924572" y="4363264"/>
            <a:ext cx="3900260" cy="628457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입주민이 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챗봇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 또는 웹사이트를 통해서 외부 차량 출입 신청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ㄴ일자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차량번호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동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호수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방문목적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(optional)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신청된 방문차량 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입출차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허가 승인 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승인시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세대주에게 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푸시알람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)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사각형 설명선 39">
            <a:extLst>
              <a:ext uri="{FF2B5EF4-FFF2-40B4-BE49-F238E27FC236}">
                <a16:creationId xmlns:a16="http://schemas.microsoft.com/office/drawing/2014/main" id="{D191C203-CD33-4040-9DE2-E8FCDE58E568}"/>
              </a:ext>
            </a:extLst>
          </p:cNvPr>
          <p:cNvSpPr/>
          <p:nvPr/>
        </p:nvSpPr>
        <p:spPr>
          <a:xfrm>
            <a:off x="4953347" y="5230919"/>
            <a:ext cx="1911190" cy="628457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방문 차량 정보 리스트 조회 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일자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차량번호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동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호수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방문목적 선택검색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)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방문 차량 정보 수정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258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79512" y="1245416"/>
          <a:ext cx="8747241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교사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/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PF-RS-006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최종합격자관리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2016.05.11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김선도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Shape 338"/>
          <p:cNvSpPr/>
          <p:nvPr/>
        </p:nvSpPr>
        <p:spPr>
          <a:xfrm>
            <a:off x="1461212" y="3346067"/>
            <a:ext cx="1706700" cy="360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rtl="0">
              <a:spcBef>
                <a:spcPts val="0"/>
              </a:spcBef>
              <a:buNone/>
            </a:pPr>
            <a:r>
              <a:rPr lang="ko" sz="1100" dirty="0">
                <a:solidFill>
                  <a:schemeClr val="lt1"/>
                </a:solidFill>
              </a:rPr>
              <a:t>1.면접 대상자 조회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785FD6-4B36-40B5-A089-5C80A313B7E9}"/>
              </a:ext>
            </a:extLst>
          </p:cNvPr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3DB740-3BF1-4758-A413-A87BC4F87230}"/>
              </a:ext>
            </a:extLst>
          </p:cNvPr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343913-5370-4732-892F-394FC19FFDE3}"/>
              </a:ext>
            </a:extLst>
          </p:cNvPr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1A3502-E00A-4E15-A01F-4B0A7F983345}"/>
              </a:ext>
            </a:extLst>
          </p:cNvPr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6ABE1D9-CCE7-4D37-B17F-06E5B77CA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499806"/>
              </p:ext>
            </p:extLst>
          </p:nvPr>
        </p:nvGraphicFramePr>
        <p:xfrm>
          <a:off x="217247" y="1412776"/>
          <a:ext cx="8747241" cy="523530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27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관리사무소 회원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F4677B8-FBB9-4CA9-B997-91CEB8D38FD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37710487"/>
              </p:ext>
            </p:extLst>
          </p:nvPr>
        </p:nvGraphicFramePr>
        <p:xfrm>
          <a:off x="179512" y="836712"/>
          <a:ext cx="8780781" cy="54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PF-RS-005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공사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수선관리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2021-01-22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박찬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Shape 218">
            <a:extLst>
              <a:ext uri="{FF2B5EF4-FFF2-40B4-BE49-F238E27FC236}">
                <a16:creationId xmlns:a16="http://schemas.microsoft.com/office/drawing/2014/main" id="{5A038C90-EA32-47CF-A042-BC427E2A50A1}"/>
              </a:ext>
            </a:extLst>
          </p:cNvPr>
          <p:cNvSpPr/>
          <p:nvPr/>
        </p:nvSpPr>
        <p:spPr>
          <a:xfrm>
            <a:off x="1458100" y="3592823"/>
            <a:ext cx="1264271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공사</a:t>
            </a:r>
            <a:r>
              <a:rPr lang="en-US" altLang="ko-KR" sz="1100" dirty="0">
                <a:solidFill>
                  <a:schemeClr val="lt1"/>
                </a:solidFill>
              </a:rPr>
              <a:t>/</a:t>
            </a:r>
            <a:r>
              <a:rPr lang="ko-KR" altLang="en-US" sz="1100" dirty="0">
                <a:solidFill>
                  <a:schemeClr val="lt1"/>
                </a:solidFill>
              </a:rPr>
              <a:t>수선관리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46" name="사각형 설명선 39">
            <a:extLst>
              <a:ext uri="{FF2B5EF4-FFF2-40B4-BE49-F238E27FC236}">
                <a16:creationId xmlns:a16="http://schemas.microsoft.com/office/drawing/2014/main" id="{0E33049C-22D5-4497-AD56-FD86BD7EF1FA}"/>
              </a:ext>
            </a:extLst>
          </p:cNvPr>
          <p:cNvSpPr/>
          <p:nvPr/>
        </p:nvSpPr>
        <p:spPr>
          <a:xfrm>
            <a:off x="5535991" y="3592823"/>
            <a:ext cx="1626102" cy="507016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웹사이트를 통해 등록된 수선 신청 승인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반려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7" name="Shape 224">
            <a:extLst>
              <a:ext uri="{FF2B5EF4-FFF2-40B4-BE49-F238E27FC236}">
                <a16:creationId xmlns:a16="http://schemas.microsoft.com/office/drawing/2014/main" id="{7F7376DD-5A1E-43CD-B4D9-4183FEF60D64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2722371" y="3833396"/>
            <a:ext cx="483276" cy="318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" name="Shape 218">
            <a:extLst>
              <a:ext uri="{FF2B5EF4-FFF2-40B4-BE49-F238E27FC236}">
                <a16:creationId xmlns:a16="http://schemas.microsoft.com/office/drawing/2014/main" id="{02A802E4-C90A-4B16-93D8-C5B324A6A60D}"/>
              </a:ext>
            </a:extLst>
          </p:cNvPr>
          <p:cNvSpPr/>
          <p:nvPr/>
        </p:nvSpPr>
        <p:spPr>
          <a:xfrm>
            <a:off x="3205647" y="3579888"/>
            <a:ext cx="1264271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1.</a:t>
            </a:r>
            <a:r>
              <a:rPr lang="ko-KR" altLang="en-US" sz="1100" dirty="0">
                <a:solidFill>
                  <a:schemeClr val="lt1"/>
                </a:solidFill>
              </a:rPr>
              <a:t>입주민 수선 목록 조회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0" name="Shape 218">
            <a:extLst>
              <a:ext uri="{FF2B5EF4-FFF2-40B4-BE49-F238E27FC236}">
                <a16:creationId xmlns:a16="http://schemas.microsoft.com/office/drawing/2014/main" id="{C7E4F703-5B37-42C8-97DC-42AF7AD96675}"/>
              </a:ext>
            </a:extLst>
          </p:cNvPr>
          <p:cNvSpPr/>
          <p:nvPr/>
        </p:nvSpPr>
        <p:spPr>
          <a:xfrm>
            <a:off x="3199725" y="5285583"/>
            <a:ext cx="1264271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1.2</a:t>
            </a:r>
            <a:r>
              <a:rPr lang="ko-KR" altLang="en-US" sz="1100" dirty="0">
                <a:solidFill>
                  <a:schemeClr val="lt1"/>
                </a:solidFill>
              </a:rPr>
              <a:t>접수된 수리 내역 조회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2" name="Shape 218">
            <a:extLst>
              <a:ext uri="{FF2B5EF4-FFF2-40B4-BE49-F238E27FC236}">
                <a16:creationId xmlns:a16="http://schemas.microsoft.com/office/drawing/2014/main" id="{CDCE8A3F-194D-4652-A238-A3657CF870C4}"/>
              </a:ext>
            </a:extLst>
          </p:cNvPr>
          <p:cNvSpPr/>
          <p:nvPr/>
        </p:nvSpPr>
        <p:spPr>
          <a:xfrm>
            <a:off x="5422402" y="4191194"/>
            <a:ext cx="1264271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1.1</a:t>
            </a:r>
            <a:r>
              <a:rPr lang="ko-KR" altLang="en-US" sz="1100" dirty="0">
                <a:solidFill>
                  <a:schemeClr val="lt1"/>
                </a:solidFill>
              </a:rPr>
              <a:t>승인</a:t>
            </a:r>
            <a:r>
              <a:rPr lang="en-US" altLang="ko-KR" sz="1100" dirty="0">
                <a:solidFill>
                  <a:schemeClr val="lt1"/>
                </a:solidFill>
              </a:rPr>
              <a:t>/</a:t>
            </a:r>
            <a:r>
              <a:rPr lang="ko-KR" altLang="en-US" sz="1100" dirty="0">
                <a:solidFill>
                  <a:schemeClr val="lt1"/>
                </a:solidFill>
              </a:rPr>
              <a:t>반려 결정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6" name="Shape 218">
            <a:extLst>
              <a:ext uri="{FF2B5EF4-FFF2-40B4-BE49-F238E27FC236}">
                <a16:creationId xmlns:a16="http://schemas.microsoft.com/office/drawing/2014/main" id="{7F430DE1-ED71-4845-9A4F-03C6079DFEC5}"/>
              </a:ext>
            </a:extLst>
          </p:cNvPr>
          <p:cNvSpPr/>
          <p:nvPr/>
        </p:nvSpPr>
        <p:spPr>
          <a:xfrm>
            <a:off x="5520899" y="5711393"/>
            <a:ext cx="1264271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1.1.1</a:t>
            </a:r>
            <a:r>
              <a:rPr lang="ko-KR" altLang="en-US" sz="1100" dirty="0">
                <a:solidFill>
                  <a:schemeClr val="lt1"/>
                </a:solidFill>
              </a:rPr>
              <a:t>일정 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7" name="사각형 설명선 39">
            <a:extLst>
              <a:ext uri="{FF2B5EF4-FFF2-40B4-BE49-F238E27FC236}">
                <a16:creationId xmlns:a16="http://schemas.microsoft.com/office/drawing/2014/main" id="{666C1904-07E7-4BB6-83FD-204919A06BF3}"/>
              </a:ext>
            </a:extLst>
          </p:cNvPr>
          <p:cNvSpPr/>
          <p:nvPr/>
        </p:nvSpPr>
        <p:spPr>
          <a:xfrm>
            <a:off x="5441046" y="5074465"/>
            <a:ext cx="2938179" cy="507016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웹사이트를 통해 등록된 수선 신청 승인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반려 후 일정에 추가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,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 등록된 수선 일정 수정 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등록된 수선 일정 삭제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사각형 설명선 39">
            <a:extLst>
              <a:ext uri="{FF2B5EF4-FFF2-40B4-BE49-F238E27FC236}">
                <a16:creationId xmlns:a16="http://schemas.microsoft.com/office/drawing/2014/main" id="{06DF0F1F-FBA4-4F66-8BB9-A2D9E4922CFE}"/>
              </a:ext>
            </a:extLst>
          </p:cNvPr>
          <p:cNvSpPr/>
          <p:nvPr/>
        </p:nvSpPr>
        <p:spPr>
          <a:xfrm>
            <a:off x="3100263" y="4385518"/>
            <a:ext cx="1483737" cy="507016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웹사이트를 통해 등록된 수선 신청 승인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반려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" name="Shape 224">
            <a:extLst>
              <a:ext uri="{FF2B5EF4-FFF2-40B4-BE49-F238E27FC236}">
                <a16:creationId xmlns:a16="http://schemas.microsoft.com/office/drawing/2014/main" id="{61617B7B-ABD6-4146-8AB7-D238627B2C9F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4469918" y="3833396"/>
            <a:ext cx="952484" cy="61130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" name="Shape 224">
            <a:extLst>
              <a:ext uri="{FF2B5EF4-FFF2-40B4-BE49-F238E27FC236}">
                <a16:creationId xmlns:a16="http://schemas.microsoft.com/office/drawing/2014/main" id="{618C3E1E-E958-48A6-BF38-BDE0970A4783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>
            <a:off x="4469918" y="3833396"/>
            <a:ext cx="1050981" cy="213150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hape 224">
            <a:extLst>
              <a:ext uri="{FF2B5EF4-FFF2-40B4-BE49-F238E27FC236}">
                <a16:creationId xmlns:a16="http://schemas.microsoft.com/office/drawing/2014/main" id="{5576414F-A1D4-4AC0-BA73-5BC637E90EE2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3837783" y="4086904"/>
            <a:ext cx="4349" cy="29861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" name="Shape 224">
            <a:extLst>
              <a:ext uri="{FF2B5EF4-FFF2-40B4-BE49-F238E27FC236}">
                <a16:creationId xmlns:a16="http://schemas.microsoft.com/office/drawing/2014/main" id="{60082ED7-6300-4869-AE55-55CE2C010007}"/>
              </a:ext>
            </a:extLst>
          </p:cNvPr>
          <p:cNvCxnSpPr>
            <a:cxnSpLocks/>
            <a:stCxn id="28" idx="2"/>
            <a:endCxn id="20" idx="0"/>
          </p:cNvCxnSpPr>
          <p:nvPr/>
        </p:nvCxnSpPr>
        <p:spPr>
          <a:xfrm flipH="1">
            <a:off x="3831861" y="4892534"/>
            <a:ext cx="10271" cy="39304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" name="Shape 218">
            <a:extLst>
              <a:ext uri="{FF2B5EF4-FFF2-40B4-BE49-F238E27FC236}">
                <a16:creationId xmlns:a16="http://schemas.microsoft.com/office/drawing/2014/main" id="{32134442-6C24-47D5-BCD9-42B236A34C6D}"/>
              </a:ext>
            </a:extLst>
          </p:cNvPr>
          <p:cNvSpPr/>
          <p:nvPr/>
        </p:nvSpPr>
        <p:spPr>
          <a:xfrm>
            <a:off x="3148200" y="2808334"/>
            <a:ext cx="1367319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2.</a:t>
            </a:r>
            <a:r>
              <a:rPr lang="ko-KR" altLang="en-US" sz="1100" dirty="0">
                <a:solidFill>
                  <a:schemeClr val="lt1"/>
                </a:solidFill>
              </a:rPr>
              <a:t>입주민 리모델링 신고 일정 관리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49" name="Shape 218">
            <a:extLst>
              <a:ext uri="{FF2B5EF4-FFF2-40B4-BE49-F238E27FC236}">
                <a16:creationId xmlns:a16="http://schemas.microsoft.com/office/drawing/2014/main" id="{B267A946-4F4D-4FC4-8A01-3BFDA394CBE4}"/>
              </a:ext>
            </a:extLst>
          </p:cNvPr>
          <p:cNvSpPr/>
          <p:nvPr/>
        </p:nvSpPr>
        <p:spPr>
          <a:xfrm>
            <a:off x="3195370" y="2036831"/>
            <a:ext cx="1264271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2.1</a:t>
            </a:r>
            <a:r>
              <a:rPr lang="ko-KR" altLang="en-US" sz="1100" dirty="0">
                <a:solidFill>
                  <a:schemeClr val="lt1"/>
                </a:solidFill>
              </a:rPr>
              <a:t>캘린더 일정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cxnSp>
        <p:nvCxnSpPr>
          <p:cNvPr id="50" name="Shape 224">
            <a:extLst>
              <a:ext uri="{FF2B5EF4-FFF2-40B4-BE49-F238E27FC236}">
                <a16:creationId xmlns:a16="http://schemas.microsoft.com/office/drawing/2014/main" id="{EABAF9CE-00E5-4C6A-8205-48A04E839ED7}"/>
              </a:ext>
            </a:extLst>
          </p:cNvPr>
          <p:cNvCxnSpPr>
            <a:cxnSpLocks/>
            <a:stCxn id="19" idx="0"/>
            <a:endCxn id="48" idx="2"/>
          </p:cNvCxnSpPr>
          <p:nvPr/>
        </p:nvCxnSpPr>
        <p:spPr>
          <a:xfrm flipH="1" flipV="1">
            <a:off x="3831860" y="3315350"/>
            <a:ext cx="5923" cy="26453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224">
            <a:extLst>
              <a:ext uri="{FF2B5EF4-FFF2-40B4-BE49-F238E27FC236}">
                <a16:creationId xmlns:a16="http://schemas.microsoft.com/office/drawing/2014/main" id="{45B94641-56D8-4E80-8F4B-FBB186A1CE39}"/>
              </a:ext>
            </a:extLst>
          </p:cNvPr>
          <p:cNvCxnSpPr>
            <a:cxnSpLocks/>
            <a:stCxn id="48" idx="0"/>
            <a:endCxn id="49" idx="2"/>
          </p:cNvCxnSpPr>
          <p:nvPr/>
        </p:nvCxnSpPr>
        <p:spPr>
          <a:xfrm flipH="1" flipV="1">
            <a:off x="3827506" y="2543847"/>
            <a:ext cx="4354" cy="26448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B4E497A-67ED-4195-AAD6-6D3C40CC8B7C}"/>
              </a:ext>
            </a:extLst>
          </p:cNvPr>
          <p:cNvGrpSpPr/>
          <p:nvPr/>
        </p:nvGrpSpPr>
        <p:grpSpPr>
          <a:xfrm>
            <a:off x="4562689" y="2073507"/>
            <a:ext cx="1946604" cy="367966"/>
            <a:chOff x="4920862" y="2036831"/>
            <a:chExt cx="1780066" cy="410991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FDAE86A-2297-4028-A403-350131BE15D9}"/>
                </a:ext>
              </a:extLst>
            </p:cNvPr>
            <p:cNvSpPr/>
            <p:nvPr/>
          </p:nvSpPr>
          <p:spPr>
            <a:xfrm>
              <a:off x="5074826" y="2036831"/>
              <a:ext cx="1626102" cy="410991"/>
            </a:xfrm>
            <a:prstGeom prst="rect">
              <a:avLst/>
            </a:prstGeom>
            <a:solidFill>
              <a:srgbClr val="215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캘린더형 일정표 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엑셀파일 저장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프린트</a:t>
              </a:r>
              <a:r>
                <a:rPr lang="en-US" altLang="ko-KR" sz="1000" dirty="0"/>
                <a:t>/</a:t>
              </a:r>
              <a:r>
                <a:rPr lang="ko-KR" altLang="en-US" sz="1000" dirty="0" err="1"/>
                <a:t>풀캘린더</a:t>
              </a:r>
              <a:r>
                <a:rPr lang="en-US" altLang="ko-KR" sz="1000" dirty="0" err="1"/>
                <a:t>api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24CDE441-564B-444A-B03D-01C9CA90A8AC}"/>
                </a:ext>
              </a:extLst>
            </p:cNvPr>
            <p:cNvSpPr/>
            <p:nvPr/>
          </p:nvSpPr>
          <p:spPr>
            <a:xfrm rot="16200000">
              <a:off x="4897692" y="2173200"/>
              <a:ext cx="200303" cy="153964"/>
            </a:xfrm>
            <a:prstGeom prst="triangle">
              <a:avLst/>
            </a:prstGeom>
            <a:solidFill>
              <a:srgbClr val="215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AD9EAAD-FE7E-4702-98FE-7090781B6421}"/>
              </a:ext>
            </a:extLst>
          </p:cNvPr>
          <p:cNvGrpSpPr/>
          <p:nvPr/>
        </p:nvGrpSpPr>
        <p:grpSpPr>
          <a:xfrm>
            <a:off x="4527961" y="2810267"/>
            <a:ext cx="3962663" cy="580586"/>
            <a:chOff x="4920862" y="2036831"/>
            <a:chExt cx="1780066" cy="410991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A00EADD-53D1-47AE-B33B-C7DBB82292BB}"/>
                </a:ext>
              </a:extLst>
            </p:cNvPr>
            <p:cNvSpPr/>
            <p:nvPr/>
          </p:nvSpPr>
          <p:spPr>
            <a:xfrm>
              <a:off x="5074826" y="2036831"/>
              <a:ext cx="1626102" cy="410991"/>
            </a:xfrm>
            <a:prstGeom prst="rect">
              <a:avLst/>
            </a:prstGeom>
            <a:solidFill>
              <a:srgbClr val="215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l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ko-KR" sz="9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세대 공사 일정 등록 </a:t>
              </a:r>
              <a:r>
                <a:rPr lang="en-US" altLang="ko-KR" sz="9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(</a:t>
              </a:r>
              <a:r>
                <a:rPr lang="ko-KR" altLang="ko-KR" sz="9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웹사이트로 등록된 신청 승인</a:t>
              </a:r>
              <a:r>
                <a:rPr lang="en-US" altLang="ko-KR" sz="9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, </a:t>
              </a:r>
              <a:r>
                <a:rPr lang="ko-KR" altLang="ko-KR" sz="900" b="0" i="0" u="none" strike="noStrike" kern="1200" dirty="0" err="1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반려없음</a:t>
              </a:r>
              <a:r>
                <a:rPr lang="en-US" altLang="ko-KR" sz="9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)</a:t>
              </a:r>
              <a:endParaRPr lang="ko-KR" altLang="ko-KR" sz="9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algn="l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ko-KR" sz="9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세대 공사 일정 수정</a:t>
              </a:r>
              <a:endParaRPr lang="ko-KR" altLang="ko-KR" sz="9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algn="l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ko-KR" sz="9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세대 공사 일정 삭제</a:t>
              </a:r>
              <a:endParaRPr lang="ko-KR" altLang="ko-KR" sz="9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algn="l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ko-KR" sz="9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세대 공사 일정 조회 </a:t>
              </a:r>
              <a:r>
                <a:rPr lang="en-US" altLang="ko-KR" sz="9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(</a:t>
              </a:r>
              <a:r>
                <a:rPr lang="ko-KR" altLang="ko-KR" sz="9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엑셀파일</a:t>
              </a:r>
              <a:r>
                <a:rPr lang="en-US" altLang="ko-KR" sz="9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/</a:t>
              </a:r>
              <a:r>
                <a:rPr lang="ko-KR" altLang="ko-KR" sz="9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프린트 가능</a:t>
              </a:r>
              <a:r>
                <a:rPr lang="en-US" altLang="ko-KR" sz="9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)</a:t>
              </a:r>
              <a:endParaRPr lang="ko-KR" altLang="ko-KR" sz="9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4E28CF01-AF7C-4D7A-9459-7337918756CE}"/>
                </a:ext>
              </a:extLst>
            </p:cNvPr>
            <p:cNvSpPr/>
            <p:nvPr/>
          </p:nvSpPr>
          <p:spPr>
            <a:xfrm rot="16200000">
              <a:off x="4897692" y="2173200"/>
              <a:ext cx="200303" cy="153964"/>
            </a:xfrm>
            <a:prstGeom prst="triangle">
              <a:avLst/>
            </a:prstGeom>
            <a:solidFill>
              <a:srgbClr val="215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2716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79512" y="1245416"/>
          <a:ext cx="8747241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교사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/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PF-RS-006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최종합격자관리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2016.05.11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김선도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Shape 338"/>
          <p:cNvSpPr/>
          <p:nvPr/>
        </p:nvSpPr>
        <p:spPr>
          <a:xfrm>
            <a:off x="1461212" y="3346067"/>
            <a:ext cx="1706700" cy="360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rtl="0">
              <a:spcBef>
                <a:spcPts val="0"/>
              </a:spcBef>
              <a:buNone/>
            </a:pPr>
            <a:r>
              <a:rPr lang="ko" sz="1100" dirty="0">
                <a:solidFill>
                  <a:schemeClr val="lt1"/>
                </a:solidFill>
              </a:rPr>
              <a:t>1.면접 대상자 조회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785FD6-4B36-40B5-A089-5C80A313B7E9}"/>
              </a:ext>
            </a:extLst>
          </p:cNvPr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3DB740-3BF1-4758-A413-A87BC4F87230}"/>
              </a:ext>
            </a:extLst>
          </p:cNvPr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343913-5370-4732-892F-394FC19FFDE3}"/>
              </a:ext>
            </a:extLst>
          </p:cNvPr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1A3502-E00A-4E15-A01F-4B0A7F983345}"/>
              </a:ext>
            </a:extLst>
          </p:cNvPr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6ABE1D9-CCE7-4D37-B17F-06E5B77CAF42}"/>
              </a:ext>
            </a:extLst>
          </p:cNvPr>
          <p:cNvGraphicFramePr>
            <a:graphicFrameLocks noGrp="1"/>
          </p:cNvGraphicFramePr>
          <p:nvPr/>
        </p:nvGraphicFramePr>
        <p:xfrm>
          <a:off x="217247" y="1412776"/>
          <a:ext cx="8747241" cy="523530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27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관리사무소 회원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F4677B8-FBB9-4CA9-B997-91CEB8D38FD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37551081"/>
              </p:ext>
            </p:extLst>
          </p:nvPr>
        </p:nvGraphicFramePr>
        <p:xfrm>
          <a:off x="179512" y="836712"/>
          <a:ext cx="8780781" cy="54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PF-RS-005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자산관리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2021-01-22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박찬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Shape 218">
            <a:extLst>
              <a:ext uri="{FF2B5EF4-FFF2-40B4-BE49-F238E27FC236}">
                <a16:creationId xmlns:a16="http://schemas.microsoft.com/office/drawing/2014/main" id="{5A038C90-EA32-47CF-A042-BC427E2A50A1}"/>
              </a:ext>
            </a:extLst>
          </p:cNvPr>
          <p:cNvSpPr/>
          <p:nvPr/>
        </p:nvSpPr>
        <p:spPr>
          <a:xfrm>
            <a:off x="1331640" y="3619666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물품대장 관리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46" name="사각형 설명선 39">
            <a:extLst>
              <a:ext uri="{FF2B5EF4-FFF2-40B4-BE49-F238E27FC236}">
                <a16:creationId xmlns:a16="http://schemas.microsoft.com/office/drawing/2014/main" id="{0E33049C-22D5-4497-AD56-FD86BD7EF1FA}"/>
              </a:ext>
            </a:extLst>
          </p:cNvPr>
          <p:cNvSpPr/>
          <p:nvPr/>
        </p:nvSpPr>
        <p:spPr>
          <a:xfrm>
            <a:off x="4220279" y="2602393"/>
            <a:ext cx="3971132" cy="29278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ㄴ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물품 번호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물품 명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규격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수량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자재 여부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바로 변경 가능한 형태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7" name="Shape 224">
            <a:extLst>
              <a:ext uri="{FF2B5EF4-FFF2-40B4-BE49-F238E27FC236}">
                <a16:creationId xmlns:a16="http://schemas.microsoft.com/office/drawing/2014/main" id="{7F7376DD-5A1E-43CD-B4D9-4183FEF60D64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2455326" y="3202654"/>
            <a:ext cx="328520" cy="62773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" name="Shape 218">
            <a:extLst>
              <a:ext uri="{FF2B5EF4-FFF2-40B4-BE49-F238E27FC236}">
                <a16:creationId xmlns:a16="http://schemas.microsoft.com/office/drawing/2014/main" id="{3EF163A9-875D-409A-A019-943153EE2A1D}"/>
              </a:ext>
            </a:extLst>
          </p:cNvPr>
          <p:cNvSpPr/>
          <p:nvPr/>
        </p:nvSpPr>
        <p:spPr>
          <a:xfrm>
            <a:off x="2783846" y="3056263"/>
            <a:ext cx="1275002" cy="29278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물품대장 리스트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0" name="Shape 218">
            <a:extLst>
              <a:ext uri="{FF2B5EF4-FFF2-40B4-BE49-F238E27FC236}">
                <a16:creationId xmlns:a16="http://schemas.microsoft.com/office/drawing/2014/main" id="{0FF75AE8-B1A7-49B3-AAFD-CED3788B612B}"/>
              </a:ext>
            </a:extLst>
          </p:cNvPr>
          <p:cNvSpPr/>
          <p:nvPr/>
        </p:nvSpPr>
        <p:spPr>
          <a:xfrm>
            <a:off x="4325490" y="3056262"/>
            <a:ext cx="1758677" cy="27327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물품대장 등록 수정 삭제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1" name="Shape 218">
            <a:extLst>
              <a:ext uri="{FF2B5EF4-FFF2-40B4-BE49-F238E27FC236}">
                <a16:creationId xmlns:a16="http://schemas.microsoft.com/office/drawing/2014/main" id="{802154AF-18C4-4D27-89BD-70E04B2DC146}"/>
              </a:ext>
            </a:extLst>
          </p:cNvPr>
          <p:cNvSpPr/>
          <p:nvPr/>
        </p:nvSpPr>
        <p:spPr>
          <a:xfrm>
            <a:off x="2783846" y="3535884"/>
            <a:ext cx="1275002" cy="26587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비품현황 조회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2" name="Shape 218">
            <a:extLst>
              <a:ext uri="{FF2B5EF4-FFF2-40B4-BE49-F238E27FC236}">
                <a16:creationId xmlns:a16="http://schemas.microsoft.com/office/drawing/2014/main" id="{C9D947EA-08A5-40A2-BA72-C3FF4C9FE251}"/>
              </a:ext>
            </a:extLst>
          </p:cNvPr>
          <p:cNvSpPr/>
          <p:nvPr/>
        </p:nvSpPr>
        <p:spPr>
          <a:xfrm>
            <a:off x="2783846" y="4033497"/>
            <a:ext cx="1275002" cy="26414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수리이력 관리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6" name="Shape 218">
            <a:extLst>
              <a:ext uri="{FF2B5EF4-FFF2-40B4-BE49-F238E27FC236}">
                <a16:creationId xmlns:a16="http://schemas.microsoft.com/office/drawing/2014/main" id="{097BA085-53C8-447B-B70D-68BC2946E937}"/>
              </a:ext>
            </a:extLst>
          </p:cNvPr>
          <p:cNvSpPr/>
          <p:nvPr/>
        </p:nvSpPr>
        <p:spPr>
          <a:xfrm>
            <a:off x="2779174" y="4650306"/>
            <a:ext cx="1275002" cy="26414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구매이력 관리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7" name="Shape 218">
            <a:extLst>
              <a:ext uri="{FF2B5EF4-FFF2-40B4-BE49-F238E27FC236}">
                <a16:creationId xmlns:a16="http://schemas.microsoft.com/office/drawing/2014/main" id="{55DDCA82-BDED-41D7-9206-A74A9C97EE26}"/>
              </a:ext>
            </a:extLst>
          </p:cNvPr>
          <p:cNvSpPr/>
          <p:nvPr/>
        </p:nvSpPr>
        <p:spPr>
          <a:xfrm>
            <a:off x="2534681" y="5607892"/>
            <a:ext cx="1504399" cy="321573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커뮤니티 시설관리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0682916-B987-49C4-BB1B-AA239C1ECD16}"/>
              </a:ext>
            </a:extLst>
          </p:cNvPr>
          <p:cNvGrpSpPr/>
          <p:nvPr/>
        </p:nvGrpSpPr>
        <p:grpSpPr>
          <a:xfrm>
            <a:off x="4096583" y="3462418"/>
            <a:ext cx="2420693" cy="367966"/>
            <a:chOff x="4920862" y="2036831"/>
            <a:chExt cx="1780066" cy="410991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E2DB0FF-AF9B-4DB5-AC12-5465EA41F45F}"/>
                </a:ext>
              </a:extLst>
            </p:cNvPr>
            <p:cNvSpPr/>
            <p:nvPr/>
          </p:nvSpPr>
          <p:spPr>
            <a:xfrm>
              <a:off x="5074826" y="2036831"/>
              <a:ext cx="1626102" cy="410991"/>
            </a:xfrm>
            <a:prstGeom prst="rect">
              <a:avLst/>
            </a:prstGeom>
            <a:solidFill>
              <a:srgbClr val="215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비품 현황 한눈에 조회 엑셀파일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프린트 가능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비품현황 수정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삭제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16EF8E92-C24A-44C5-B15F-C711E03694B7}"/>
                </a:ext>
              </a:extLst>
            </p:cNvPr>
            <p:cNvSpPr/>
            <p:nvPr/>
          </p:nvSpPr>
          <p:spPr>
            <a:xfrm rot="16200000">
              <a:off x="4897692" y="2173200"/>
              <a:ext cx="200303" cy="153964"/>
            </a:xfrm>
            <a:prstGeom prst="triangle">
              <a:avLst/>
            </a:prstGeom>
            <a:solidFill>
              <a:srgbClr val="215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7944BBF-1545-4E0D-BEED-662C75FE2949}"/>
              </a:ext>
            </a:extLst>
          </p:cNvPr>
          <p:cNvGrpSpPr/>
          <p:nvPr/>
        </p:nvGrpSpPr>
        <p:grpSpPr>
          <a:xfrm>
            <a:off x="4073309" y="3942699"/>
            <a:ext cx="3073467" cy="367966"/>
            <a:chOff x="4920862" y="2036831"/>
            <a:chExt cx="1780066" cy="410991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B82F1CD-5CBA-4BC4-BC60-76EC608FE702}"/>
                </a:ext>
              </a:extLst>
            </p:cNvPr>
            <p:cNvSpPr/>
            <p:nvPr/>
          </p:nvSpPr>
          <p:spPr>
            <a:xfrm>
              <a:off x="5074826" y="2036831"/>
              <a:ext cx="1626102" cy="410991"/>
            </a:xfrm>
            <a:prstGeom prst="rect">
              <a:avLst/>
            </a:prstGeom>
            <a:solidFill>
              <a:srgbClr val="215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수리 이력 등록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물품번호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수리일자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수리내 수리 이력 수정</a:t>
              </a:r>
            </a:p>
          </p:txBody>
        </p:sp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3A05CB3A-C8AB-4A42-96BB-8EA1286733B3}"/>
                </a:ext>
              </a:extLst>
            </p:cNvPr>
            <p:cNvSpPr/>
            <p:nvPr/>
          </p:nvSpPr>
          <p:spPr>
            <a:xfrm rot="16200000">
              <a:off x="4897692" y="2173200"/>
              <a:ext cx="200303" cy="153964"/>
            </a:xfrm>
            <a:prstGeom prst="triangle">
              <a:avLst/>
            </a:prstGeom>
            <a:solidFill>
              <a:srgbClr val="215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1370EFC-C1FF-431E-B61E-43EB7DA10794}"/>
              </a:ext>
            </a:extLst>
          </p:cNvPr>
          <p:cNvGrpSpPr/>
          <p:nvPr/>
        </p:nvGrpSpPr>
        <p:grpSpPr>
          <a:xfrm>
            <a:off x="4108283" y="4391484"/>
            <a:ext cx="4291842" cy="796954"/>
            <a:chOff x="4920862" y="2036831"/>
            <a:chExt cx="1780066" cy="41099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6E7486A-CD6D-4D8B-BE4D-799E3B71407F}"/>
                </a:ext>
              </a:extLst>
            </p:cNvPr>
            <p:cNvSpPr/>
            <p:nvPr/>
          </p:nvSpPr>
          <p:spPr>
            <a:xfrm>
              <a:off x="5074826" y="2036831"/>
              <a:ext cx="1626102" cy="410991"/>
            </a:xfrm>
            <a:prstGeom prst="rect">
              <a:avLst/>
            </a:prstGeom>
            <a:solidFill>
              <a:srgbClr val="215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l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구매 내역 등록</a:t>
              </a:r>
              <a:endParaRPr lang="ko-KR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algn="l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ko-KR" sz="1000" b="0" i="0" u="none" strike="noStrike" kern="1200" dirty="0" err="1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ㄴ</a:t>
              </a:r>
              <a:r>
                <a:rPr lang="ko-KR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 물품분류</a:t>
              </a:r>
              <a:r>
                <a:rPr lang="en-US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/</a:t>
              </a:r>
              <a:r>
                <a:rPr lang="ko-KR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일자</a:t>
              </a:r>
              <a:r>
                <a:rPr lang="en-US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/</a:t>
              </a:r>
              <a:r>
                <a:rPr lang="ko-KR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세부내역</a:t>
              </a:r>
              <a:r>
                <a:rPr lang="en-US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/</a:t>
              </a:r>
              <a:r>
                <a:rPr lang="ko-KR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금액</a:t>
              </a:r>
              <a:endParaRPr lang="ko-KR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algn="l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구매 내역 </a:t>
              </a:r>
              <a:r>
                <a:rPr lang="en-US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(</a:t>
              </a:r>
              <a:r>
                <a:rPr lang="ko-KR" altLang="ko-KR" sz="1000" b="0" i="0" u="none" strike="noStrike" kern="1200" dirty="0" err="1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분류별</a:t>
              </a:r>
              <a:r>
                <a:rPr lang="en-US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/</a:t>
              </a:r>
              <a:r>
                <a:rPr lang="ko-KR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업종별</a:t>
              </a:r>
              <a:r>
                <a:rPr lang="en-US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/</a:t>
              </a:r>
              <a:r>
                <a:rPr lang="ko-KR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상품별</a:t>
              </a:r>
              <a:r>
                <a:rPr lang="en-US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) </a:t>
              </a:r>
              <a:r>
                <a:rPr lang="ko-KR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조회 </a:t>
              </a:r>
              <a:r>
                <a:rPr lang="en-US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(</a:t>
              </a:r>
              <a:r>
                <a:rPr lang="ko-KR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엑셀파일</a:t>
              </a:r>
              <a:r>
                <a:rPr lang="en-US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/</a:t>
              </a:r>
              <a:r>
                <a:rPr lang="ko-KR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프린트 가능</a:t>
              </a:r>
              <a:r>
                <a:rPr lang="en-US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)</a:t>
              </a:r>
              <a:endParaRPr lang="ko-KR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algn="l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구매 내역 수정</a:t>
              </a:r>
              <a:endParaRPr lang="ko-KR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algn="l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구매 내역 삭제</a:t>
              </a:r>
              <a:endParaRPr lang="ko-KR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24A02263-C518-471C-B258-C932ECA3F6D9}"/>
                </a:ext>
              </a:extLst>
            </p:cNvPr>
            <p:cNvSpPr/>
            <p:nvPr/>
          </p:nvSpPr>
          <p:spPr>
            <a:xfrm rot="16200000">
              <a:off x="4897692" y="2173200"/>
              <a:ext cx="200303" cy="153964"/>
            </a:xfrm>
            <a:prstGeom prst="triangle">
              <a:avLst/>
            </a:prstGeom>
            <a:solidFill>
              <a:srgbClr val="215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EE81E49-91FB-4A33-A3B1-D61B1304AE39}"/>
              </a:ext>
            </a:extLst>
          </p:cNvPr>
          <p:cNvGrpSpPr/>
          <p:nvPr/>
        </p:nvGrpSpPr>
        <p:grpSpPr>
          <a:xfrm>
            <a:off x="4076816" y="5388386"/>
            <a:ext cx="4527632" cy="985987"/>
            <a:chOff x="4920862" y="2036831"/>
            <a:chExt cx="1780066" cy="410991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088E366-B2BA-4A91-8CC9-B6D3E6499678}"/>
                </a:ext>
              </a:extLst>
            </p:cNvPr>
            <p:cNvSpPr/>
            <p:nvPr/>
          </p:nvSpPr>
          <p:spPr>
            <a:xfrm>
              <a:off x="5074826" y="2036831"/>
              <a:ext cx="1626102" cy="410991"/>
            </a:xfrm>
            <a:prstGeom prst="rect">
              <a:avLst/>
            </a:prstGeom>
            <a:solidFill>
              <a:srgbClr val="215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l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커뮤니티 시설 등록</a:t>
              </a:r>
              <a:endParaRPr lang="ko-KR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algn="l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ko-KR" sz="1000" b="0" i="0" u="none" strike="noStrike" kern="1200" dirty="0" err="1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ㄴ</a:t>
              </a:r>
              <a:r>
                <a:rPr lang="ko-KR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 시설분류</a:t>
              </a:r>
              <a:r>
                <a:rPr lang="en-US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(</a:t>
              </a:r>
              <a:r>
                <a:rPr lang="ko-KR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카테고리</a:t>
              </a:r>
              <a:r>
                <a:rPr lang="en-US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)/</a:t>
              </a:r>
              <a:r>
                <a:rPr lang="ko-KR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규모</a:t>
              </a:r>
              <a:r>
                <a:rPr lang="en-US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(</a:t>
              </a:r>
              <a:r>
                <a:rPr lang="ko-KR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크기</a:t>
              </a:r>
              <a:r>
                <a:rPr lang="en-US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)/</a:t>
              </a:r>
              <a:r>
                <a:rPr lang="ko-KR" altLang="ko-KR" sz="1000" b="0" i="0" u="none" strike="noStrike" kern="1200" dirty="0" err="1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수용인원수</a:t>
              </a:r>
              <a:r>
                <a:rPr lang="en-US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/</a:t>
              </a:r>
              <a:r>
                <a:rPr lang="ko-KR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임대업자코드</a:t>
              </a:r>
              <a:endParaRPr lang="ko-KR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algn="l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커뮤니티 시설 </a:t>
              </a:r>
              <a:r>
                <a:rPr lang="ko-KR" altLang="ko-KR" sz="1000" b="0" i="0" u="none" strike="noStrike" kern="1200" dirty="0" err="1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시설별</a:t>
              </a:r>
              <a:r>
                <a:rPr lang="en-US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/</a:t>
              </a:r>
              <a:r>
                <a:rPr lang="ko-KR" altLang="ko-KR" sz="1000" b="0" i="0" u="none" strike="noStrike" kern="1200" dirty="0" err="1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분류별</a:t>
              </a:r>
              <a:r>
                <a:rPr lang="ko-KR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 조회 </a:t>
              </a:r>
              <a:r>
                <a:rPr lang="en-US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(</a:t>
              </a:r>
              <a:r>
                <a:rPr lang="ko-KR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엑셀파일 </a:t>
              </a:r>
              <a:r>
                <a:rPr lang="en-US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/ </a:t>
              </a:r>
              <a:r>
                <a:rPr lang="ko-KR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프린트 가능</a:t>
              </a:r>
              <a:r>
                <a:rPr lang="en-US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)</a:t>
              </a:r>
              <a:endParaRPr lang="ko-KR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algn="l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커뮤니티 시설 수정</a:t>
              </a:r>
              <a:endParaRPr lang="ko-KR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algn="l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커뮤니티 시설 삭제</a:t>
              </a:r>
              <a:endParaRPr lang="ko-KR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algn="l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ko-KR" sz="1000" b="0" i="0" u="none" strike="noStrike" kern="120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</a:rPr>
                <a:t>커뮤니티 시설 상세 정보 프린트 가능</a:t>
              </a:r>
              <a:endParaRPr lang="ko-KR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AFC7669-AACA-4D96-88A2-B799F8A755EF}"/>
                </a:ext>
              </a:extLst>
            </p:cNvPr>
            <p:cNvSpPr/>
            <p:nvPr/>
          </p:nvSpPr>
          <p:spPr>
            <a:xfrm rot="16200000">
              <a:off x="4897692" y="2173200"/>
              <a:ext cx="200303" cy="153964"/>
            </a:xfrm>
            <a:prstGeom prst="triangle">
              <a:avLst/>
            </a:prstGeom>
            <a:solidFill>
              <a:srgbClr val="215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6" name="Shape 224">
            <a:extLst>
              <a:ext uri="{FF2B5EF4-FFF2-40B4-BE49-F238E27FC236}">
                <a16:creationId xmlns:a16="http://schemas.microsoft.com/office/drawing/2014/main" id="{67F44136-9678-4E31-B915-541E0159E0EB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2454147" y="3668822"/>
            <a:ext cx="329699" cy="17603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7" name="Shape 224">
            <a:extLst>
              <a:ext uri="{FF2B5EF4-FFF2-40B4-BE49-F238E27FC236}">
                <a16:creationId xmlns:a16="http://schemas.microsoft.com/office/drawing/2014/main" id="{2797B155-920E-44C9-A167-06B5E0445AE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454147" y="3864665"/>
            <a:ext cx="329699" cy="30090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8" name="Shape 224">
            <a:extLst>
              <a:ext uri="{FF2B5EF4-FFF2-40B4-BE49-F238E27FC236}">
                <a16:creationId xmlns:a16="http://schemas.microsoft.com/office/drawing/2014/main" id="{417EC496-5879-438E-B98F-51F35D27DE1A}"/>
              </a:ext>
            </a:extLst>
          </p:cNvPr>
          <p:cNvCxnSpPr>
            <a:cxnSpLocks/>
            <a:stCxn id="45" idx="3"/>
            <a:endCxn id="26" idx="1"/>
          </p:cNvCxnSpPr>
          <p:nvPr/>
        </p:nvCxnSpPr>
        <p:spPr>
          <a:xfrm>
            <a:off x="2455325" y="3873174"/>
            <a:ext cx="323849" cy="90920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" name="Shape 224">
            <a:extLst>
              <a:ext uri="{FF2B5EF4-FFF2-40B4-BE49-F238E27FC236}">
                <a16:creationId xmlns:a16="http://schemas.microsoft.com/office/drawing/2014/main" id="{8ED8EDA9-CEF0-4BEB-841D-B8557257E71E}"/>
              </a:ext>
            </a:extLst>
          </p:cNvPr>
          <p:cNvCxnSpPr>
            <a:cxnSpLocks/>
            <a:stCxn id="45" idx="2"/>
            <a:endCxn id="27" idx="1"/>
          </p:cNvCxnSpPr>
          <p:nvPr/>
        </p:nvCxnSpPr>
        <p:spPr>
          <a:xfrm>
            <a:off x="1893483" y="4126682"/>
            <a:ext cx="641198" cy="164199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" name="Shape 224">
            <a:extLst>
              <a:ext uri="{FF2B5EF4-FFF2-40B4-BE49-F238E27FC236}">
                <a16:creationId xmlns:a16="http://schemas.microsoft.com/office/drawing/2014/main" id="{E453BAB8-7ED8-4C01-BE82-263D73F954F9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4058848" y="3192900"/>
            <a:ext cx="266642" cy="975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812251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79512" y="1245416"/>
          <a:ext cx="8747241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교사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/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PF-RS-006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최종합격자관리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2016.05.11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김선도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Shape 338"/>
          <p:cNvSpPr/>
          <p:nvPr/>
        </p:nvSpPr>
        <p:spPr>
          <a:xfrm>
            <a:off x="1461212" y="3346067"/>
            <a:ext cx="1706700" cy="360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rtl="0">
              <a:spcBef>
                <a:spcPts val="0"/>
              </a:spcBef>
              <a:buNone/>
            </a:pPr>
            <a:r>
              <a:rPr lang="ko" sz="1100" dirty="0">
                <a:solidFill>
                  <a:schemeClr val="lt1"/>
                </a:solidFill>
              </a:rPr>
              <a:t>1.면접 대상자 조회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785FD6-4B36-40B5-A089-5C80A313B7E9}"/>
              </a:ext>
            </a:extLst>
          </p:cNvPr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3DB740-3BF1-4758-A413-A87BC4F87230}"/>
              </a:ext>
            </a:extLst>
          </p:cNvPr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343913-5370-4732-892F-394FC19FFDE3}"/>
              </a:ext>
            </a:extLst>
          </p:cNvPr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1A3502-E00A-4E15-A01F-4B0A7F983345}"/>
              </a:ext>
            </a:extLst>
          </p:cNvPr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6ABE1D9-CCE7-4D37-B17F-06E5B77CAF42}"/>
              </a:ext>
            </a:extLst>
          </p:cNvPr>
          <p:cNvGraphicFramePr>
            <a:graphicFrameLocks noGrp="1"/>
          </p:cNvGraphicFramePr>
          <p:nvPr/>
        </p:nvGraphicFramePr>
        <p:xfrm>
          <a:off x="217247" y="1412776"/>
          <a:ext cx="8747241" cy="523530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27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관리사무소 회원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F4677B8-FBB9-4CA9-B997-91CEB8D38FD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8354817"/>
              </p:ext>
            </p:extLst>
          </p:nvPr>
        </p:nvGraphicFramePr>
        <p:xfrm>
          <a:off x="179512" y="836712"/>
          <a:ext cx="8780781" cy="54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PF-RS-005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커뮤니티 시설 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2021-01-22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박찬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Shape 218">
            <a:extLst>
              <a:ext uri="{FF2B5EF4-FFF2-40B4-BE49-F238E27FC236}">
                <a16:creationId xmlns:a16="http://schemas.microsoft.com/office/drawing/2014/main" id="{5A038C90-EA32-47CF-A042-BC427E2A50A1}"/>
              </a:ext>
            </a:extLst>
          </p:cNvPr>
          <p:cNvSpPr/>
          <p:nvPr/>
        </p:nvSpPr>
        <p:spPr>
          <a:xfrm>
            <a:off x="4555719" y="3605730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1100" u="none" strike="noStrike" dirty="0">
                <a:effectLst/>
              </a:rPr>
              <a:t>커뮤니티 시설 등록</a:t>
            </a:r>
            <a:endParaRPr lang="ko-KR" altLang="en-US" sz="11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사각형 설명선 39">
            <a:extLst>
              <a:ext uri="{FF2B5EF4-FFF2-40B4-BE49-F238E27FC236}">
                <a16:creationId xmlns:a16="http://schemas.microsoft.com/office/drawing/2014/main" id="{0E33049C-22D5-4497-AD56-FD86BD7EF1FA}"/>
              </a:ext>
            </a:extLst>
          </p:cNvPr>
          <p:cNvSpPr/>
          <p:nvPr/>
        </p:nvSpPr>
        <p:spPr>
          <a:xfrm>
            <a:off x="4489012" y="5167021"/>
            <a:ext cx="2151856" cy="3996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 시설 </a:t>
            </a:r>
            <a:r>
              <a:rPr lang="ko-KR" altLang="en-US" sz="1000" b="0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시설별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분류별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조회 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엑셀파일 </a:t>
            </a:r>
            <a:r>
              <a:rPr lang="en-US" altLang="ko-KR" sz="1000" b="1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000" b="1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프린트 가능</a:t>
            </a:r>
            <a:r>
              <a:rPr lang="en-US" altLang="ko-KR" sz="1000" b="1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7" name="Shape 224">
            <a:extLst>
              <a:ext uri="{FF2B5EF4-FFF2-40B4-BE49-F238E27FC236}">
                <a16:creationId xmlns:a16="http://schemas.microsoft.com/office/drawing/2014/main" id="{7F7376DD-5A1E-43CD-B4D9-4183FEF60D64}"/>
              </a:ext>
            </a:extLst>
          </p:cNvPr>
          <p:cNvCxnSpPr>
            <a:cxnSpLocks/>
            <a:stCxn id="22" idx="3"/>
            <a:endCxn id="45" idx="1"/>
          </p:cNvCxnSpPr>
          <p:nvPr/>
        </p:nvCxnSpPr>
        <p:spPr>
          <a:xfrm flipV="1">
            <a:off x="2876404" y="3859238"/>
            <a:ext cx="1679315" cy="596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" name="Shape 218">
            <a:extLst>
              <a:ext uri="{FF2B5EF4-FFF2-40B4-BE49-F238E27FC236}">
                <a16:creationId xmlns:a16="http://schemas.microsoft.com/office/drawing/2014/main" id="{E7A929C3-9B45-4594-A76F-2E8C526FD16F}"/>
              </a:ext>
            </a:extLst>
          </p:cNvPr>
          <p:cNvSpPr/>
          <p:nvPr/>
        </p:nvSpPr>
        <p:spPr>
          <a:xfrm>
            <a:off x="4546198" y="5680869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1100" u="none" strike="noStrike" dirty="0">
                <a:effectLst/>
              </a:rPr>
              <a:t>커뮤니티 </a:t>
            </a:r>
            <a:r>
              <a:rPr lang="ko-KR" altLang="en-US" sz="1100" u="none" strike="noStrike">
                <a:effectLst/>
              </a:rPr>
              <a:t>시설 삭제</a:t>
            </a:r>
            <a:endParaRPr lang="ko-KR" altLang="en-US" sz="11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Shape 218">
            <a:extLst>
              <a:ext uri="{FF2B5EF4-FFF2-40B4-BE49-F238E27FC236}">
                <a16:creationId xmlns:a16="http://schemas.microsoft.com/office/drawing/2014/main" id="{139460FD-F706-44D6-AF4F-C5E234BA46EF}"/>
              </a:ext>
            </a:extLst>
          </p:cNvPr>
          <p:cNvSpPr/>
          <p:nvPr/>
        </p:nvSpPr>
        <p:spPr>
          <a:xfrm>
            <a:off x="4546199" y="4422649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1100" u="none" strike="noStrike" dirty="0">
                <a:effectLst/>
              </a:rPr>
              <a:t>커뮤니티 시설 수성</a:t>
            </a:r>
            <a:endParaRPr lang="ko-KR" altLang="en-US" sz="11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Shape 218">
            <a:extLst>
              <a:ext uri="{FF2B5EF4-FFF2-40B4-BE49-F238E27FC236}">
                <a16:creationId xmlns:a16="http://schemas.microsoft.com/office/drawing/2014/main" id="{51B3378F-CD8D-48AC-BFD7-3B50AD196AEC}"/>
              </a:ext>
            </a:extLst>
          </p:cNvPr>
          <p:cNvSpPr/>
          <p:nvPr/>
        </p:nvSpPr>
        <p:spPr>
          <a:xfrm>
            <a:off x="2540793" y="2522600"/>
            <a:ext cx="1815183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1100" u="none" strike="noStrike" dirty="0">
                <a:effectLst/>
              </a:rPr>
              <a:t>커뮤니티 시설 목록 엑셀 파일 다운로드</a:t>
            </a:r>
            <a:endParaRPr lang="ko-KR" altLang="en-US" sz="11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Shape 218">
            <a:extLst>
              <a:ext uri="{FF2B5EF4-FFF2-40B4-BE49-F238E27FC236}">
                <a16:creationId xmlns:a16="http://schemas.microsoft.com/office/drawing/2014/main" id="{1D2F90EF-FEE3-4208-9BA4-B1F4D88D529E}"/>
              </a:ext>
            </a:extLst>
          </p:cNvPr>
          <p:cNvSpPr/>
          <p:nvPr/>
        </p:nvSpPr>
        <p:spPr>
          <a:xfrm>
            <a:off x="1752719" y="3665418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1100" u="none" strike="noStrike" dirty="0">
                <a:effectLst/>
              </a:rPr>
              <a:t>커뮤니티 </a:t>
            </a:r>
            <a:r>
              <a:rPr lang="ko-KR" altLang="en-US" sz="1100" u="none" strike="noStrike">
                <a:effectLst/>
              </a:rPr>
              <a:t>시설 조회</a:t>
            </a:r>
            <a:endParaRPr lang="ko-KR" altLang="en-US" sz="11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사각형 설명선 39">
            <a:extLst>
              <a:ext uri="{FF2B5EF4-FFF2-40B4-BE49-F238E27FC236}">
                <a16:creationId xmlns:a16="http://schemas.microsoft.com/office/drawing/2014/main" id="{60B20195-5B72-44A3-9DAB-29DFEB71ACBF}"/>
              </a:ext>
            </a:extLst>
          </p:cNvPr>
          <p:cNvSpPr/>
          <p:nvPr/>
        </p:nvSpPr>
        <p:spPr>
          <a:xfrm>
            <a:off x="4199298" y="3219793"/>
            <a:ext cx="3452192" cy="252548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시설분류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카테고리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)/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규모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크기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)/</a:t>
            </a:r>
            <a:r>
              <a:rPr lang="ko-KR" altLang="en-US" sz="1000" b="0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수용인원수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임대업자코드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Shape 224">
            <a:extLst>
              <a:ext uri="{FF2B5EF4-FFF2-40B4-BE49-F238E27FC236}">
                <a16:creationId xmlns:a16="http://schemas.microsoft.com/office/drawing/2014/main" id="{A86703F5-5FAF-4A6F-A183-235C23338FDF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2876404" y="3918926"/>
            <a:ext cx="1669795" cy="75723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" name="Shape 224">
            <a:extLst>
              <a:ext uri="{FF2B5EF4-FFF2-40B4-BE49-F238E27FC236}">
                <a16:creationId xmlns:a16="http://schemas.microsoft.com/office/drawing/2014/main" id="{F773F03F-2AF7-438B-9921-57F713048E07}"/>
              </a:ext>
            </a:extLst>
          </p:cNvPr>
          <p:cNvCxnSpPr>
            <a:cxnSpLocks/>
            <a:stCxn id="22" idx="3"/>
            <a:endCxn id="19" idx="1"/>
          </p:cNvCxnSpPr>
          <p:nvPr/>
        </p:nvCxnSpPr>
        <p:spPr>
          <a:xfrm>
            <a:off x="2876404" y="3918926"/>
            <a:ext cx="1669794" cy="201545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" name="Shape 224">
            <a:extLst>
              <a:ext uri="{FF2B5EF4-FFF2-40B4-BE49-F238E27FC236}">
                <a16:creationId xmlns:a16="http://schemas.microsoft.com/office/drawing/2014/main" id="{D65088AE-8B87-4B94-A317-56AD30638AD3}"/>
              </a:ext>
            </a:extLst>
          </p:cNvPr>
          <p:cNvCxnSpPr>
            <a:cxnSpLocks/>
            <a:stCxn id="22" idx="0"/>
            <a:endCxn id="21" idx="2"/>
          </p:cNvCxnSpPr>
          <p:nvPr/>
        </p:nvCxnSpPr>
        <p:spPr>
          <a:xfrm flipV="1">
            <a:off x="2314562" y="3029616"/>
            <a:ext cx="1133823" cy="63580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098404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652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7351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3335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292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45977"/>
              </p:ext>
            </p:extLst>
          </p:nvPr>
        </p:nvGraphicFramePr>
        <p:xfrm>
          <a:off x="215343" y="1245416"/>
          <a:ext cx="8747241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교사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37072434"/>
              </p:ext>
            </p:extLst>
          </p:nvPr>
        </p:nvGraphicFramePr>
        <p:xfrm>
          <a:off x="219538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PF-RS-006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최종합격자관리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2016.05.11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김선도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Shape 338"/>
          <p:cNvSpPr/>
          <p:nvPr/>
        </p:nvSpPr>
        <p:spPr>
          <a:xfrm>
            <a:off x="1497043" y="3346067"/>
            <a:ext cx="1706700" cy="360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rtl="0">
              <a:spcBef>
                <a:spcPts val="0"/>
              </a:spcBef>
              <a:buNone/>
            </a:pPr>
            <a:r>
              <a:rPr lang="ko" sz="1100" dirty="0">
                <a:solidFill>
                  <a:schemeClr val="lt1"/>
                </a:solidFill>
              </a:rPr>
              <a:t>1.면접 대상자 조회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785FD6-4B36-40B5-A089-5C80A313B7E9}"/>
              </a:ext>
            </a:extLst>
          </p:cNvPr>
          <p:cNvSpPr/>
          <p:nvPr/>
        </p:nvSpPr>
        <p:spPr>
          <a:xfrm>
            <a:off x="34652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3DB740-3BF1-4758-A413-A87BC4F87230}"/>
              </a:ext>
            </a:extLst>
          </p:cNvPr>
          <p:cNvSpPr txBox="1"/>
          <p:nvPr/>
        </p:nvSpPr>
        <p:spPr>
          <a:xfrm>
            <a:off x="287351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343913-5370-4732-892F-394FC19FFDE3}"/>
              </a:ext>
            </a:extLst>
          </p:cNvPr>
          <p:cNvSpPr/>
          <p:nvPr/>
        </p:nvSpPr>
        <p:spPr>
          <a:xfrm>
            <a:off x="143335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1A3502-E00A-4E15-A01F-4B0A7F983345}"/>
              </a:ext>
            </a:extLst>
          </p:cNvPr>
          <p:cNvSpPr/>
          <p:nvPr/>
        </p:nvSpPr>
        <p:spPr>
          <a:xfrm>
            <a:off x="39292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6ABE1D9-CCE7-4D37-B17F-06E5B77CA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433925"/>
              </p:ext>
            </p:extLst>
          </p:nvPr>
        </p:nvGraphicFramePr>
        <p:xfrm>
          <a:off x="253078" y="1412776"/>
          <a:ext cx="8747241" cy="523530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27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관리사무소 회원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F4677B8-FBB9-4CA9-B997-91CEB8D38FD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71776715"/>
              </p:ext>
            </p:extLst>
          </p:nvPr>
        </p:nvGraphicFramePr>
        <p:xfrm>
          <a:off x="215343" y="836712"/>
          <a:ext cx="8780781" cy="54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PF-RS-005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관리사무소 계좌 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2021-01-22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박찬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Shape 218">
            <a:extLst>
              <a:ext uri="{FF2B5EF4-FFF2-40B4-BE49-F238E27FC236}">
                <a16:creationId xmlns:a16="http://schemas.microsoft.com/office/drawing/2014/main" id="{5A038C90-EA32-47CF-A042-BC427E2A50A1}"/>
              </a:ext>
            </a:extLst>
          </p:cNvPr>
          <p:cNvSpPr/>
          <p:nvPr/>
        </p:nvSpPr>
        <p:spPr>
          <a:xfrm>
            <a:off x="1438589" y="3608808"/>
            <a:ext cx="1706700" cy="36060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>
                <a:solidFill>
                  <a:schemeClr val="lt1"/>
                </a:solidFill>
              </a:rPr>
              <a:t>관리사무소 계좌 관리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46" name="사각형 설명선 39">
            <a:extLst>
              <a:ext uri="{FF2B5EF4-FFF2-40B4-BE49-F238E27FC236}">
                <a16:creationId xmlns:a16="http://schemas.microsoft.com/office/drawing/2014/main" id="{0E33049C-22D5-4497-AD56-FD86BD7EF1FA}"/>
              </a:ext>
            </a:extLst>
          </p:cNvPr>
          <p:cNvSpPr/>
          <p:nvPr/>
        </p:nvSpPr>
        <p:spPr>
          <a:xfrm>
            <a:off x="3851920" y="1787202"/>
            <a:ext cx="4644343" cy="1000668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커뮤니티 시설 상세 정보 프린트 가능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전자 결재 및 실제 결제에 사용할 계좌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카드 등록 </a:t>
            </a:r>
            <a:b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</a:b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- ex: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아파트 관리비 계좌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급여 계좌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커뮤니티 센터임대비 계좌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ㄴ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 코드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아파트 관리비 계좌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)/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은행명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우리은행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)/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계좌번호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(0000-0000000)/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사용 목적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(ex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직원 급여 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직원 특별수당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)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ㄴ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등록 과정 중 동일한 계좌가 이미 등록되어 있거나 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통칭같은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경우 중복검사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7" name="Shape 224">
            <a:extLst>
              <a:ext uri="{FF2B5EF4-FFF2-40B4-BE49-F238E27FC236}">
                <a16:creationId xmlns:a16="http://schemas.microsoft.com/office/drawing/2014/main" id="{7F7376DD-5A1E-43CD-B4D9-4183FEF60D64}"/>
              </a:ext>
            </a:extLst>
          </p:cNvPr>
          <p:cNvCxnSpPr>
            <a:cxnSpLocks/>
            <a:stCxn id="45" idx="3"/>
            <a:endCxn id="22" idx="1"/>
          </p:cNvCxnSpPr>
          <p:nvPr/>
        </p:nvCxnSpPr>
        <p:spPr>
          <a:xfrm flipV="1">
            <a:off x="3145289" y="3784930"/>
            <a:ext cx="417758" cy="417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" name="Shape 218">
            <a:extLst>
              <a:ext uri="{FF2B5EF4-FFF2-40B4-BE49-F238E27FC236}">
                <a16:creationId xmlns:a16="http://schemas.microsoft.com/office/drawing/2014/main" id="{B277E160-0443-469C-BB75-AAD218001C03}"/>
              </a:ext>
            </a:extLst>
          </p:cNvPr>
          <p:cNvSpPr/>
          <p:nvPr/>
        </p:nvSpPr>
        <p:spPr>
          <a:xfrm>
            <a:off x="4423408" y="3030345"/>
            <a:ext cx="1949577" cy="36060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관리사무소 계좌</a:t>
            </a:r>
            <a:r>
              <a:rPr lang="en-US" altLang="ko-KR" sz="1100" dirty="0">
                <a:solidFill>
                  <a:schemeClr val="lt1"/>
                </a:solidFill>
              </a:rPr>
              <a:t>/</a:t>
            </a:r>
            <a:r>
              <a:rPr lang="ko-KR" altLang="en-US" sz="1100" dirty="0">
                <a:solidFill>
                  <a:schemeClr val="lt1"/>
                </a:solidFill>
              </a:rPr>
              <a:t>카드 등록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0" name="Shape 218">
            <a:extLst>
              <a:ext uri="{FF2B5EF4-FFF2-40B4-BE49-F238E27FC236}">
                <a16:creationId xmlns:a16="http://schemas.microsoft.com/office/drawing/2014/main" id="{FC48038C-4F7B-481F-8B4F-31A4AFD1597C}"/>
              </a:ext>
            </a:extLst>
          </p:cNvPr>
          <p:cNvSpPr/>
          <p:nvPr/>
        </p:nvSpPr>
        <p:spPr>
          <a:xfrm>
            <a:off x="4423408" y="4236136"/>
            <a:ext cx="1949577" cy="36060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관리사무소 계좌</a:t>
            </a:r>
            <a:r>
              <a:rPr lang="en-US" altLang="ko-KR" sz="1100" dirty="0">
                <a:solidFill>
                  <a:schemeClr val="lt1"/>
                </a:solidFill>
              </a:rPr>
              <a:t>/</a:t>
            </a:r>
            <a:r>
              <a:rPr lang="ko-KR" altLang="en-US" sz="1100" dirty="0">
                <a:solidFill>
                  <a:schemeClr val="lt1"/>
                </a:solidFill>
              </a:rPr>
              <a:t>카드 수정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1" name="Shape 218">
            <a:extLst>
              <a:ext uri="{FF2B5EF4-FFF2-40B4-BE49-F238E27FC236}">
                <a16:creationId xmlns:a16="http://schemas.microsoft.com/office/drawing/2014/main" id="{94B20C2E-A017-4263-A5FA-793A28E1E786}"/>
              </a:ext>
            </a:extLst>
          </p:cNvPr>
          <p:cNvSpPr/>
          <p:nvPr/>
        </p:nvSpPr>
        <p:spPr>
          <a:xfrm>
            <a:off x="4423408" y="5059823"/>
            <a:ext cx="1949577" cy="36060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관리사무소 계좌</a:t>
            </a:r>
            <a:r>
              <a:rPr lang="en-US" altLang="ko-KR" sz="1100" dirty="0">
                <a:solidFill>
                  <a:schemeClr val="lt1"/>
                </a:solidFill>
              </a:rPr>
              <a:t>/</a:t>
            </a:r>
            <a:r>
              <a:rPr lang="ko-KR" altLang="en-US" sz="1100" dirty="0">
                <a:solidFill>
                  <a:schemeClr val="lt1"/>
                </a:solidFill>
              </a:rPr>
              <a:t>카드 삭제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2" name="Shape 218">
            <a:extLst>
              <a:ext uri="{FF2B5EF4-FFF2-40B4-BE49-F238E27FC236}">
                <a16:creationId xmlns:a16="http://schemas.microsoft.com/office/drawing/2014/main" id="{4A114A53-F608-48A3-A7A6-379C3E6D8E21}"/>
              </a:ext>
            </a:extLst>
          </p:cNvPr>
          <p:cNvSpPr/>
          <p:nvPr/>
        </p:nvSpPr>
        <p:spPr>
          <a:xfrm>
            <a:off x="3563047" y="3604629"/>
            <a:ext cx="1949577" cy="36060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관리사무소 계좌</a:t>
            </a:r>
            <a:r>
              <a:rPr lang="en-US" altLang="ko-KR" sz="1100" dirty="0">
                <a:solidFill>
                  <a:schemeClr val="lt1"/>
                </a:solidFill>
              </a:rPr>
              <a:t>/</a:t>
            </a:r>
            <a:r>
              <a:rPr lang="ko-KR" altLang="en-US" sz="1100" dirty="0">
                <a:solidFill>
                  <a:schemeClr val="lt1"/>
                </a:solidFill>
              </a:rPr>
              <a:t>카드 조회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6" name="사각형 설명선 39">
            <a:extLst>
              <a:ext uri="{FF2B5EF4-FFF2-40B4-BE49-F238E27FC236}">
                <a16:creationId xmlns:a16="http://schemas.microsoft.com/office/drawing/2014/main" id="{B41815B5-76BE-4D19-887C-0C934380F2F7}"/>
              </a:ext>
            </a:extLst>
          </p:cNvPr>
          <p:cNvSpPr/>
          <p:nvPr/>
        </p:nvSpPr>
        <p:spPr>
          <a:xfrm>
            <a:off x="5639117" y="3489234"/>
            <a:ext cx="2007840" cy="59139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등록된 카드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계좌번호 수정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ㄴ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중복검사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ㄴ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수정 과정 필수 조건 유효성 검사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Shape 218">
            <a:extLst>
              <a:ext uri="{FF2B5EF4-FFF2-40B4-BE49-F238E27FC236}">
                <a16:creationId xmlns:a16="http://schemas.microsoft.com/office/drawing/2014/main" id="{C9ECA627-0475-4D58-87D3-F6EC4A0947CF}"/>
              </a:ext>
            </a:extLst>
          </p:cNvPr>
          <p:cNvSpPr/>
          <p:nvPr/>
        </p:nvSpPr>
        <p:spPr>
          <a:xfrm>
            <a:off x="4844979" y="5883510"/>
            <a:ext cx="1106435" cy="36060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비활성 처리 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cxnSp>
        <p:nvCxnSpPr>
          <p:cNvPr id="30" name="Shape 224">
            <a:extLst>
              <a:ext uri="{FF2B5EF4-FFF2-40B4-BE49-F238E27FC236}">
                <a16:creationId xmlns:a16="http://schemas.microsoft.com/office/drawing/2014/main" id="{8837BE4C-2C44-4B1F-99E4-46A28C8C59D0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4537836" y="3390946"/>
            <a:ext cx="860361" cy="21368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" name="Shape 224">
            <a:extLst>
              <a:ext uri="{FF2B5EF4-FFF2-40B4-BE49-F238E27FC236}">
                <a16:creationId xmlns:a16="http://schemas.microsoft.com/office/drawing/2014/main" id="{2E6F118A-4516-4F9A-8634-BD004D845F3C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4537836" y="3965230"/>
            <a:ext cx="860361" cy="27090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" name="Shape 224">
            <a:extLst>
              <a:ext uri="{FF2B5EF4-FFF2-40B4-BE49-F238E27FC236}">
                <a16:creationId xmlns:a16="http://schemas.microsoft.com/office/drawing/2014/main" id="{766DD529-129A-4C77-AD4F-6E4777184EFC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5398197" y="4596737"/>
            <a:ext cx="0" cy="46308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" name="Shape 224">
            <a:extLst>
              <a:ext uri="{FF2B5EF4-FFF2-40B4-BE49-F238E27FC236}">
                <a16:creationId xmlns:a16="http://schemas.microsoft.com/office/drawing/2014/main" id="{DEFFD89E-BD0A-4132-9C42-FA4FB3F296E2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>
            <a:off x="5398197" y="5420424"/>
            <a:ext cx="0" cy="46308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174958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79512" y="1245416"/>
          <a:ext cx="8747241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교사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/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PF-RS-006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최종합격자관리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2016.05.11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김선도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Shape 338"/>
          <p:cNvSpPr/>
          <p:nvPr/>
        </p:nvSpPr>
        <p:spPr>
          <a:xfrm>
            <a:off x="1461212" y="3346067"/>
            <a:ext cx="1706700" cy="360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rtl="0">
              <a:spcBef>
                <a:spcPts val="0"/>
              </a:spcBef>
              <a:buNone/>
            </a:pPr>
            <a:r>
              <a:rPr lang="ko" sz="1100" dirty="0">
                <a:solidFill>
                  <a:schemeClr val="lt1"/>
                </a:solidFill>
              </a:rPr>
              <a:t>1.면접 대상자 조회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785FD6-4B36-40B5-A089-5C80A313B7E9}"/>
              </a:ext>
            </a:extLst>
          </p:cNvPr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3DB740-3BF1-4758-A413-A87BC4F87230}"/>
              </a:ext>
            </a:extLst>
          </p:cNvPr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343913-5370-4732-892F-394FC19FFDE3}"/>
              </a:ext>
            </a:extLst>
          </p:cNvPr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1A3502-E00A-4E15-A01F-4B0A7F983345}"/>
              </a:ext>
            </a:extLst>
          </p:cNvPr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6ABE1D9-CCE7-4D37-B17F-06E5B77CAF42}"/>
              </a:ext>
            </a:extLst>
          </p:cNvPr>
          <p:cNvGraphicFramePr>
            <a:graphicFrameLocks noGrp="1"/>
          </p:cNvGraphicFramePr>
          <p:nvPr/>
        </p:nvGraphicFramePr>
        <p:xfrm>
          <a:off x="217247" y="1412776"/>
          <a:ext cx="8747241" cy="523530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27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관리사무소 회원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F4677B8-FBB9-4CA9-B997-91CEB8D38FD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89820919"/>
              </p:ext>
            </p:extLst>
          </p:nvPr>
        </p:nvGraphicFramePr>
        <p:xfrm>
          <a:off x="179512" y="836712"/>
          <a:ext cx="8780781" cy="54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PF-RS-005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관리사무소 계약관리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2021-01-22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박찬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Shape 218">
            <a:extLst>
              <a:ext uri="{FF2B5EF4-FFF2-40B4-BE49-F238E27FC236}">
                <a16:creationId xmlns:a16="http://schemas.microsoft.com/office/drawing/2014/main" id="{5A038C90-EA32-47CF-A042-BC427E2A50A1}"/>
              </a:ext>
            </a:extLst>
          </p:cNvPr>
          <p:cNvSpPr/>
          <p:nvPr/>
        </p:nvSpPr>
        <p:spPr>
          <a:xfrm>
            <a:off x="1769378" y="3475979"/>
            <a:ext cx="1123685" cy="360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fontAlgn="ctr"/>
            <a:r>
              <a:rPr lang="ko-KR" altLang="en-US" sz="800" u="none" strike="noStrike" dirty="0">
                <a:effectLst/>
              </a:rPr>
              <a:t>용역업체 관리</a:t>
            </a:r>
            <a:endParaRPr lang="ko-KR" altLang="en-US" sz="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사각형 설명선 39">
            <a:extLst>
              <a:ext uri="{FF2B5EF4-FFF2-40B4-BE49-F238E27FC236}">
                <a16:creationId xmlns:a16="http://schemas.microsoft.com/office/drawing/2014/main" id="{0E33049C-22D5-4497-AD56-FD86BD7EF1FA}"/>
              </a:ext>
            </a:extLst>
          </p:cNvPr>
          <p:cNvSpPr/>
          <p:nvPr/>
        </p:nvSpPr>
        <p:spPr>
          <a:xfrm>
            <a:off x="4734357" y="2799859"/>
            <a:ext cx="2529510" cy="332858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ko-KR" altLang="en-US" sz="800" u="none" strike="noStrike" dirty="0">
                <a:effectLst/>
              </a:rPr>
              <a:t>엑셀 데이터 업로드 자동등록 </a:t>
            </a:r>
            <a:r>
              <a:rPr lang="en-US" altLang="ko-KR" sz="800" u="none" strike="noStrike" dirty="0">
                <a:effectLst/>
              </a:rPr>
              <a:t>/ </a:t>
            </a:r>
            <a:r>
              <a:rPr lang="ko-KR" altLang="en-US" sz="800" u="none" strike="noStrike" dirty="0">
                <a:effectLst/>
              </a:rPr>
              <a:t>직접 입력하여 등록</a:t>
            </a:r>
            <a:endParaRPr lang="ko-KR" altLang="en-US" sz="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Shape 224">
            <a:extLst>
              <a:ext uri="{FF2B5EF4-FFF2-40B4-BE49-F238E27FC236}">
                <a16:creationId xmlns:a16="http://schemas.microsoft.com/office/drawing/2014/main" id="{7F7376DD-5A1E-43CD-B4D9-4183FEF60D64}"/>
              </a:ext>
            </a:extLst>
          </p:cNvPr>
          <p:cNvCxnSpPr>
            <a:cxnSpLocks/>
            <a:stCxn id="45" idx="3"/>
            <a:endCxn id="21" idx="1"/>
          </p:cNvCxnSpPr>
          <p:nvPr/>
        </p:nvCxnSpPr>
        <p:spPr>
          <a:xfrm flipV="1">
            <a:off x="2893063" y="3646921"/>
            <a:ext cx="405233" cy="935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Shape 218">
            <a:extLst>
              <a:ext uri="{FF2B5EF4-FFF2-40B4-BE49-F238E27FC236}">
                <a16:creationId xmlns:a16="http://schemas.microsoft.com/office/drawing/2014/main" id="{EA7173E3-0CD0-40E9-9B2D-0F4BE0825593}"/>
              </a:ext>
            </a:extLst>
          </p:cNvPr>
          <p:cNvSpPr/>
          <p:nvPr/>
        </p:nvSpPr>
        <p:spPr>
          <a:xfrm>
            <a:off x="4840798" y="3315479"/>
            <a:ext cx="1123685" cy="23711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l" fontAlgn="ctr"/>
            <a:r>
              <a:rPr lang="ko-KR" altLang="en-US" sz="800" u="none" strike="noStrike" dirty="0">
                <a:effectLst/>
              </a:rPr>
              <a:t>용역업체 정보 등록</a:t>
            </a:r>
            <a:endParaRPr lang="ko-KR" altLang="en-US" sz="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Shape 218">
            <a:extLst>
              <a:ext uri="{FF2B5EF4-FFF2-40B4-BE49-F238E27FC236}">
                <a16:creationId xmlns:a16="http://schemas.microsoft.com/office/drawing/2014/main" id="{E5CCD847-5322-4DD4-9640-D6B896C46AC8}"/>
              </a:ext>
            </a:extLst>
          </p:cNvPr>
          <p:cNvSpPr/>
          <p:nvPr/>
        </p:nvSpPr>
        <p:spPr>
          <a:xfrm>
            <a:off x="3298296" y="3528363"/>
            <a:ext cx="1254836" cy="23711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l" fontAlgn="ctr"/>
            <a:r>
              <a:rPr lang="ko-KR" altLang="en-US" sz="800" u="none" strike="noStrike" dirty="0">
                <a:effectLst/>
              </a:rPr>
              <a:t>용역 업체 정보 조회</a:t>
            </a:r>
            <a:endParaRPr lang="ko-KR" altLang="en-US" sz="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Shape 218">
            <a:extLst>
              <a:ext uri="{FF2B5EF4-FFF2-40B4-BE49-F238E27FC236}">
                <a16:creationId xmlns:a16="http://schemas.microsoft.com/office/drawing/2014/main" id="{6C6BBEC9-FC12-44F8-A3A9-84A53D889FDA}"/>
              </a:ext>
            </a:extLst>
          </p:cNvPr>
          <p:cNvSpPr/>
          <p:nvPr/>
        </p:nvSpPr>
        <p:spPr>
          <a:xfrm>
            <a:off x="4775222" y="4178839"/>
            <a:ext cx="1254836" cy="23711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l" fontAlgn="ctr"/>
            <a:r>
              <a:rPr lang="ko-KR" altLang="en-US" sz="800" u="none" strike="noStrike" dirty="0">
                <a:effectLst/>
              </a:rPr>
              <a:t>용역업체 만료 처리</a:t>
            </a:r>
            <a:endParaRPr lang="ko-KR" altLang="en-US" sz="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사각형 설명선 39">
            <a:extLst>
              <a:ext uri="{FF2B5EF4-FFF2-40B4-BE49-F238E27FC236}">
                <a16:creationId xmlns:a16="http://schemas.microsoft.com/office/drawing/2014/main" id="{FA0ACBA4-879E-4EE6-A25A-483024B614FF}"/>
              </a:ext>
            </a:extLst>
          </p:cNvPr>
          <p:cNvSpPr/>
          <p:nvPr/>
        </p:nvSpPr>
        <p:spPr>
          <a:xfrm>
            <a:off x="4782014" y="3776833"/>
            <a:ext cx="2529510" cy="255312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ctr"/>
            <a:r>
              <a:rPr lang="ko-KR" altLang="en-US" sz="800" u="none" strike="noStrike" dirty="0">
                <a:effectLst/>
              </a:rPr>
              <a:t>계약이 만료가 된 용역업체 만료 처리</a:t>
            </a:r>
            <a:endParaRPr lang="ko-KR" altLang="en-US" sz="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Shape 224">
            <a:extLst>
              <a:ext uri="{FF2B5EF4-FFF2-40B4-BE49-F238E27FC236}">
                <a16:creationId xmlns:a16="http://schemas.microsoft.com/office/drawing/2014/main" id="{1C397FF7-36E1-4704-9296-81BF1CB2097A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4553132" y="3434037"/>
            <a:ext cx="287666" cy="21288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" name="Shape 224">
            <a:extLst>
              <a:ext uri="{FF2B5EF4-FFF2-40B4-BE49-F238E27FC236}">
                <a16:creationId xmlns:a16="http://schemas.microsoft.com/office/drawing/2014/main" id="{011E226C-7975-4C83-9D50-CF0BDFA2C0EB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4553132" y="3646921"/>
            <a:ext cx="222090" cy="65047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사각형 설명선 39">
            <a:extLst>
              <a:ext uri="{FF2B5EF4-FFF2-40B4-BE49-F238E27FC236}">
                <a16:creationId xmlns:a16="http://schemas.microsoft.com/office/drawing/2014/main" id="{3E602CD7-CD44-416E-ACBE-1DF54CCE40E2}"/>
              </a:ext>
            </a:extLst>
          </p:cNvPr>
          <p:cNvSpPr/>
          <p:nvPr/>
        </p:nvSpPr>
        <p:spPr>
          <a:xfrm>
            <a:off x="1479852" y="3006865"/>
            <a:ext cx="2529510" cy="332858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ko-KR" altLang="en-US" sz="800" u="none" strike="noStrike" dirty="0">
                <a:effectLst/>
              </a:rPr>
              <a:t>입주민 동대표들 회의를 통하여 체결된 용역업체 정보 등록 </a:t>
            </a:r>
            <a:r>
              <a:rPr lang="en-US" altLang="ko-KR" sz="800" u="none" strike="noStrike" dirty="0">
                <a:effectLst/>
              </a:rPr>
              <a:t>(</a:t>
            </a:r>
            <a:r>
              <a:rPr lang="ko-KR" altLang="en-US" sz="800" u="none" strike="noStrike" dirty="0">
                <a:effectLst/>
              </a:rPr>
              <a:t>엑셀 데이터 업로드 자동등록</a:t>
            </a:r>
            <a:r>
              <a:rPr lang="en-US" altLang="ko-KR" sz="800" u="none" strike="noStrike" dirty="0">
                <a:effectLst/>
              </a:rPr>
              <a:t>)</a:t>
            </a:r>
            <a:endParaRPr lang="ko-KR" altLang="en-US" sz="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956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INDEX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52645"/>
              </p:ext>
            </p:extLst>
          </p:nvPr>
        </p:nvGraphicFramePr>
        <p:xfrm>
          <a:off x="251520" y="1166813"/>
          <a:ext cx="8568954" cy="53026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6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6212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</a:rPr>
                        <a:t>문서개정이력표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03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</a:rPr>
                        <a:t>문서명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프로세스 흐름도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0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버전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날짜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내 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작성자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승인자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V0.1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2021.01.22.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최초제정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박찬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V0.2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2021.01.24.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내용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박찬</a:t>
                      </a: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142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79512" y="1245416"/>
          <a:ext cx="8747241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교사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/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PF-RS-006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최종합격자관리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2016.05.11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김선도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Shape 338"/>
          <p:cNvSpPr/>
          <p:nvPr/>
        </p:nvSpPr>
        <p:spPr>
          <a:xfrm>
            <a:off x="1461212" y="3346067"/>
            <a:ext cx="1706700" cy="360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rtl="0">
              <a:spcBef>
                <a:spcPts val="0"/>
              </a:spcBef>
              <a:buNone/>
            </a:pPr>
            <a:r>
              <a:rPr lang="ko" sz="1100" dirty="0">
                <a:solidFill>
                  <a:schemeClr val="lt1"/>
                </a:solidFill>
              </a:rPr>
              <a:t>1.면접 대상자 조회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785FD6-4B36-40B5-A089-5C80A313B7E9}"/>
              </a:ext>
            </a:extLst>
          </p:cNvPr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3DB740-3BF1-4758-A413-A87BC4F87230}"/>
              </a:ext>
            </a:extLst>
          </p:cNvPr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343913-5370-4732-892F-394FC19FFDE3}"/>
              </a:ext>
            </a:extLst>
          </p:cNvPr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1A3502-E00A-4E15-A01F-4B0A7F983345}"/>
              </a:ext>
            </a:extLst>
          </p:cNvPr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6ABE1D9-CCE7-4D37-B17F-06E5B77CA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95565"/>
              </p:ext>
            </p:extLst>
          </p:nvPr>
        </p:nvGraphicFramePr>
        <p:xfrm>
          <a:off x="217247" y="1412776"/>
          <a:ext cx="8747241" cy="523530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27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관리사무소 회원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F4677B8-FBB9-4CA9-B997-91CEB8D38FD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9504469"/>
              </p:ext>
            </p:extLst>
          </p:nvPr>
        </p:nvGraphicFramePr>
        <p:xfrm>
          <a:off x="179512" y="836712"/>
          <a:ext cx="8780781" cy="54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PF-RS-005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검침 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2021-01-22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박찬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Shape 218">
            <a:extLst>
              <a:ext uri="{FF2B5EF4-FFF2-40B4-BE49-F238E27FC236}">
                <a16:creationId xmlns:a16="http://schemas.microsoft.com/office/drawing/2014/main" id="{5A038C90-EA32-47CF-A042-BC427E2A50A1}"/>
              </a:ext>
            </a:extLst>
          </p:cNvPr>
          <p:cNvSpPr/>
          <p:nvPr/>
        </p:nvSpPr>
        <p:spPr>
          <a:xfrm>
            <a:off x="4079425" y="3179494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1100" u="none" strike="noStrike" dirty="0">
                <a:effectLst/>
              </a:rPr>
              <a:t>세대별 검침 사용량 등록</a:t>
            </a:r>
            <a:endParaRPr lang="ko-KR" altLang="en-US" sz="11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Shape 218">
            <a:extLst>
              <a:ext uri="{FF2B5EF4-FFF2-40B4-BE49-F238E27FC236}">
                <a16:creationId xmlns:a16="http://schemas.microsoft.com/office/drawing/2014/main" id="{DC94E259-A4AE-4511-8728-73BC01C02CC4}"/>
              </a:ext>
            </a:extLst>
          </p:cNvPr>
          <p:cNvSpPr/>
          <p:nvPr/>
        </p:nvSpPr>
        <p:spPr>
          <a:xfrm>
            <a:off x="1679459" y="3529958"/>
            <a:ext cx="1649689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l" fontAlgn="ctr"/>
            <a:r>
              <a:rPr lang="ko-KR" altLang="en-US" sz="1100" u="none" strike="noStrike" dirty="0">
                <a:effectLst/>
              </a:rPr>
              <a:t>단지별</a:t>
            </a:r>
            <a:r>
              <a:rPr lang="en-US" altLang="ko-KR" sz="1100" u="none" strike="noStrike" dirty="0">
                <a:effectLst/>
              </a:rPr>
              <a:t>/</a:t>
            </a:r>
            <a:r>
              <a:rPr lang="ko-KR" altLang="en-US" sz="1100" u="none" strike="noStrike" dirty="0">
                <a:effectLst/>
              </a:rPr>
              <a:t>세대별 검침 내역 사용량 통계 조회</a:t>
            </a:r>
            <a:endParaRPr lang="ko-KR" altLang="en-US" sz="11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Shape 218">
            <a:extLst>
              <a:ext uri="{FF2B5EF4-FFF2-40B4-BE49-F238E27FC236}">
                <a16:creationId xmlns:a16="http://schemas.microsoft.com/office/drawing/2014/main" id="{A8F9850F-3B34-4306-8752-70C3E6E0D615}"/>
              </a:ext>
            </a:extLst>
          </p:cNvPr>
          <p:cNvSpPr/>
          <p:nvPr/>
        </p:nvSpPr>
        <p:spPr>
          <a:xfrm>
            <a:off x="2687476" y="5121972"/>
            <a:ext cx="1934192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l" fontAlgn="ctr"/>
            <a:r>
              <a:rPr lang="ko-KR" altLang="en-US" sz="1100" u="none" strike="noStrike" dirty="0">
                <a:effectLst/>
              </a:rPr>
              <a:t>단지별</a:t>
            </a:r>
            <a:r>
              <a:rPr lang="en-US" altLang="ko-KR" sz="1100" u="none" strike="noStrike" dirty="0">
                <a:effectLst/>
              </a:rPr>
              <a:t>/</a:t>
            </a:r>
            <a:r>
              <a:rPr lang="ko-KR" altLang="en-US" sz="1100" u="none" strike="noStrike" dirty="0">
                <a:effectLst/>
              </a:rPr>
              <a:t>세대별 검침 내역 사용량 엑셀 파일 다운로드 </a:t>
            </a:r>
            <a:endParaRPr lang="ko-KR" altLang="en-US" sz="11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Shape 218">
            <a:extLst>
              <a:ext uri="{FF2B5EF4-FFF2-40B4-BE49-F238E27FC236}">
                <a16:creationId xmlns:a16="http://schemas.microsoft.com/office/drawing/2014/main" id="{EA551E5C-FDFA-4617-A0B5-5EF624DE05B0}"/>
              </a:ext>
            </a:extLst>
          </p:cNvPr>
          <p:cNvSpPr/>
          <p:nvPr/>
        </p:nvSpPr>
        <p:spPr>
          <a:xfrm>
            <a:off x="1716164" y="2980472"/>
            <a:ext cx="1123685" cy="293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1100" b="0" i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검침 관리</a:t>
            </a:r>
            <a:endParaRPr lang="ko-KR" altLang="en-US" sz="11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사각형 설명선 39">
            <a:extLst>
              <a:ext uri="{FF2B5EF4-FFF2-40B4-BE49-F238E27FC236}">
                <a16:creationId xmlns:a16="http://schemas.microsoft.com/office/drawing/2014/main" id="{357B0831-8AC2-4964-9214-95EA69DBBE1A}"/>
              </a:ext>
            </a:extLst>
          </p:cNvPr>
          <p:cNvSpPr/>
          <p:nvPr/>
        </p:nvSpPr>
        <p:spPr>
          <a:xfrm>
            <a:off x="3263447" y="1887414"/>
            <a:ext cx="4392488" cy="1051871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세대별 검침 사용량 등록</a:t>
            </a:r>
            <a:b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과거더미데이터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모델로 삼은 평수의 평균값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알아봐야함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 크게 벗어나지않도록 만든 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random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en-US" altLang="ko-KR" sz="1000" b="0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000" b="0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저장해둠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당월더미데이터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일괄등록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위의 방식으로 </a:t>
            </a:r>
            <a:r>
              <a:rPr lang="ko-KR" altLang="en-US" sz="1000" b="0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만들어둔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엑셀파일을 업로드하여 </a:t>
            </a:r>
            <a:r>
              <a:rPr lang="en-US" altLang="ko-KR" sz="1000" b="0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등록</a:t>
            </a:r>
            <a:b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개별등록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연월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동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호수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항목별검침량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난방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급탕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전기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수도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)/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검침확인자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로그인되어있는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id)/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비고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1" name="사각형 설명선 39">
            <a:extLst>
              <a:ext uri="{FF2B5EF4-FFF2-40B4-BE49-F238E27FC236}">
                <a16:creationId xmlns:a16="http://schemas.microsoft.com/office/drawing/2014/main" id="{849B9FB8-038B-4D19-A5ED-5F266294E210}"/>
              </a:ext>
            </a:extLst>
          </p:cNvPr>
          <p:cNvSpPr/>
          <p:nvPr/>
        </p:nvSpPr>
        <p:spPr>
          <a:xfrm>
            <a:off x="3491881" y="4366962"/>
            <a:ext cx="1997550" cy="55182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단지별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세대별 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공동검침별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개인검침별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) 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검침 내역 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월 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연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)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사용량 엑셀 파일 다운로드 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2" name="Shape 224">
            <a:extLst>
              <a:ext uri="{FF2B5EF4-FFF2-40B4-BE49-F238E27FC236}">
                <a16:creationId xmlns:a16="http://schemas.microsoft.com/office/drawing/2014/main" id="{FBC35252-2D45-496A-8A6B-7EC55E07B1BF}"/>
              </a:ext>
            </a:extLst>
          </p:cNvPr>
          <p:cNvCxnSpPr>
            <a:cxnSpLocks/>
            <a:stCxn id="26" idx="2"/>
            <a:endCxn id="21" idx="0"/>
          </p:cNvCxnSpPr>
          <p:nvPr/>
        </p:nvCxnSpPr>
        <p:spPr>
          <a:xfrm>
            <a:off x="2278007" y="3274407"/>
            <a:ext cx="226297" cy="25555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hape 224">
            <a:extLst>
              <a:ext uri="{FF2B5EF4-FFF2-40B4-BE49-F238E27FC236}">
                <a16:creationId xmlns:a16="http://schemas.microsoft.com/office/drawing/2014/main" id="{39924249-8444-4F7C-99E3-45795D7641FF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2504304" y="4036974"/>
            <a:ext cx="1150268" cy="108499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02BE3BD-2D89-4191-B7E0-D0B9F06DC4D3}"/>
              </a:ext>
            </a:extLst>
          </p:cNvPr>
          <p:cNvGrpSpPr/>
          <p:nvPr/>
        </p:nvGrpSpPr>
        <p:grpSpPr>
          <a:xfrm>
            <a:off x="5273553" y="3160201"/>
            <a:ext cx="3184879" cy="537597"/>
            <a:chOff x="4920862" y="2036831"/>
            <a:chExt cx="1780066" cy="410991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2F3E8CA-F6A7-4E5C-8A9A-AD83E66E93D9}"/>
                </a:ext>
              </a:extLst>
            </p:cNvPr>
            <p:cNvSpPr/>
            <p:nvPr/>
          </p:nvSpPr>
          <p:spPr>
            <a:xfrm>
              <a:off x="5074826" y="2036831"/>
              <a:ext cx="1626102" cy="410991"/>
            </a:xfrm>
            <a:prstGeom prst="rect">
              <a:avLst/>
            </a:prstGeom>
            <a:solidFill>
              <a:srgbClr val="215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부과일</a:t>
              </a:r>
              <a:r>
                <a:rPr lang="en-US" altLang="ko-KR" sz="1000" dirty="0"/>
                <a:t>(15</a:t>
              </a:r>
              <a:r>
                <a:rPr lang="ko-KR" altLang="en-US" sz="1000" dirty="0"/>
                <a:t>일</a:t>
              </a:r>
              <a:r>
                <a:rPr lang="en-US" altLang="ko-KR" sz="1000" dirty="0"/>
                <a:t>) </a:t>
              </a:r>
              <a:r>
                <a:rPr lang="ko-KR" altLang="en-US" sz="1000" dirty="0"/>
                <a:t>이전에는 수정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삭제 가능하지만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부과일 이후 관리비가 관리비 메뉴에서 </a:t>
              </a:r>
              <a:r>
                <a:rPr lang="ko-KR" altLang="en-US" sz="1000" dirty="0" err="1"/>
                <a:t>조회될때는</a:t>
              </a:r>
              <a:r>
                <a:rPr lang="ko-KR" altLang="en-US" sz="1000" dirty="0"/>
                <a:t> 검침에서 수정 삭제 불가능</a:t>
              </a:r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A3F0E8F0-1270-44C8-9985-4FE4F2247045}"/>
                </a:ext>
              </a:extLst>
            </p:cNvPr>
            <p:cNvSpPr/>
            <p:nvPr/>
          </p:nvSpPr>
          <p:spPr>
            <a:xfrm rot="16200000">
              <a:off x="4897692" y="2173200"/>
              <a:ext cx="200303" cy="153964"/>
            </a:xfrm>
            <a:prstGeom prst="triangle">
              <a:avLst/>
            </a:prstGeom>
            <a:solidFill>
              <a:srgbClr val="215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4" name="Shape 224">
            <a:extLst>
              <a:ext uri="{FF2B5EF4-FFF2-40B4-BE49-F238E27FC236}">
                <a16:creationId xmlns:a16="http://schemas.microsoft.com/office/drawing/2014/main" id="{06915A5C-CE0C-4DD1-8417-2F90F39D6778}"/>
              </a:ext>
            </a:extLst>
          </p:cNvPr>
          <p:cNvCxnSpPr>
            <a:cxnSpLocks/>
            <a:stCxn id="26" idx="3"/>
            <a:endCxn id="45" idx="1"/>
          </p:cNvCxnSpPr>
          <p:nvPr/>
        </p:nvCxnSpPr>
        <p:spPr>
          <a:xfrm>
            <a:off x="2839849" y="3127440"/>
            <a:ext cx="1239576" cy="30556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987553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79512" y="1245416"/>
          <a:ext cx="8747241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교사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/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PF-RS-006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최종합격자관리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2016.05.11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김선도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Shape 338"/>
          <p:cNvSpPr/>
          <p:nvPr/>
        </p:nvSpPr>
        <p:spPr>
          <a:xfrm>
            <a:off x="1461212" y="3346067"/>
            <a:ext cx="1706700" cy="360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rtl="0">
              <a:spcBef>
                <a:spcPts val="0"/>
              </a:spcBef>
              <a:buNone/>
            </a:pPr>
            <a:r>
              <a:rPr lang="ko" sz="1100" dirty="0">
                <a:solidFill>
                  <a:schemeClr val="lt1"/>
                </a:solidFill>
              </a:rPr>
              <a:t>1.면접 대상자 조회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785FD6-4B36-40B5-A089-5C80A313B7E9}"/>
              </a:ext>
            </a:extLst>
          </p:cNvPr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3DB740-3BF1-4758-A413-A87BC4F87230}"/>
              </a:ext>
            </a:extLst>
          </p:cNvPr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343913-5370-4732-892F-394FC19FFDE3}"/>
              </a:ext>
            </a:extLst>
          </p:cNvPr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1A3502-E00A-4E15-A01F-4B0A7F983345}"/>
              </a:ext>
            </a:extLst>
          </p:cNvPr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6ABE1D9-CCE7-4D37-B17F-06E5B77CA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358682"/>
              </p:ext>
            </p:extLst>
          </p:nvPr>
        </p:nvGraphicFramePr>
        <p:xfrm>
          <a:off x="217247" y="1412776"/>
          <a:ext cx="8747241" cy="523530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27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관리사무소 회원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F4677B8-FBB9-4CA9-B997-91CEB8D38FD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12072954"/>
              </p:ext>
            </p:extLst>
          </p:nvPr>
        </p:nvGraphicFramePr>
        <p:xfrm>
          <a:off x="179512" y="836712"/>
          <a:ext cx="8780781" cy="54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PF-RS-005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부과 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2021-01-22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박찬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Shape 218">
            <a:extLst>
              <a:ext uri="{FF2B5EF4-FFF2-40B4-BE49-F238E27FC236}">
                <a16:creationId xmlns:a16="http://schemas.microsoft.com/office/drawing/2014/main" id="{5A038C90-EA32-47CF-A042-BC427E2A50A1}"/>
              </a:ext>
            </a:extLst>
          </p:cNvPr>
          <p:cNvSpPr/>
          <p:nvPr/>
        </p:nvSpPr>
        <p:spPr>
          <a:xfrm>
            <a:off x="1738195" y="2662762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부과관리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cxnSp>
        <p:nvCxnSpPr>
          <p:cNvPr id="47" name="Shape 224">
            <a:extLst>
              <a:ext uri="{FF2B5EF4-FFF2-40B4-BE49-F238E27FC236}">
                <a16:creationId xmlns:a16="http://schemas.microsoft.com/office/drawing/2014/main" id="{7F7376DD-5A1E-43CD-B4D9-4183FEF60D64}"/>
              </a:ext>
            </a:extLst>
          </p:cNvPr>
          <p:cNvCxnSpPr>
            <a:cxnSpLocks/>
            <a:stCxn id="45" idx="3"/>
            <a:endCxn id="19" idx="1"/>
          </p:cNvCxnSpPr>
          <p:nvPr/>
        </p:nvCxnSpPr>
        <p:spPr>
          <a:xfrm>
            <a:off x="2861880" y="2916270"/>
            <a:ext cx="803305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" name="Shape 218">
            <a:extLst>
              <a:ext uri="{FF2B5EF4-FFF2-40B4-BE49-F238E27FC236}">
                <a16:creationId xmlns:a16="http://schemas.microsoft.com/office/drawing/2014/main" id="{4D04C466-23DD-4616-B247-BD7D9E00C7A7}"/>
              </a:ext>
            </a:extLst>
          </p:cNvPr>
          <p:cNvSpPr/>
          <p:nvPr/>
        </p:nvSpPr>
        <p:spPr>
          <a:xfrm>
            <a:off x="3665185" y="2662762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공용관리비 부과 처리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0" name="Shape 218">
            <a:extLst>
              <a:ext uri="{FF2B5EF4-FFF2-40B4-BE49-F238E27FC236}">
                <a16:creationId xmlns:a16="http://schemas.microsoft.com/office/drawing/2014/main" id="{D47D1467-CFCC-4A9E-BB2D-5EDA9070D4CE}"/>
              </a:ext>
            </a:extLst>
          </p:cNvPr>
          <p:cNvSpPr/>
          <p:nvPr/>
        </p:nvSpPr>
        <p:spPr>
          <a:xfrm>
            <a:off x="3666791" y="3378913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개인별 관리비 부과 처리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1" name="Shape 218">
            <a:extLst>
              <a:ext uri="{FF2B5EF4-FFF2-40B4-BE49-F238E27FC236}">
                <a16:creationId xmlns:a16="http://schemas.microsoft.com/office/drawing/2014/main" id="{C2A21947-C157-4394-8A0F-2E3BA78A9E19}"/>
              </a:ext>
            </a:extLst>
          </p:cNvPr>
          <p:cNvSpPr/>
          <p:nvPr/>
        </p:nvSpPr>
        <p:spPr>
          <a:xfrm>
            <a:off x="3665184" y="4095064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세대별</a:t>
            </a:r>
            <a:r>
              <a:rPr lang="en-US" altLang="ko-KR" sz="1100" dirty="0">
                <a:solidFill>
                  <a:schemeClr val="lt1"/>
                </a:solidFill>
              </a:rPr>
              <a:t>/</a:t>
            </a:r>
            <a:r>
              <a:rPr lang="ko-KR" altLang="en-US" sz="1100" dirty="0">
                <a:solidFill>
                  <a:schemeClr val="lt1"/>
                </a:solidFill>
              </a:rPr>
              <a:t>단지별 관리비 부과 내역 조회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2" name="Shape 218">
            <a:extLst>
              <a:ext uri="{FF2B5EF4-FFF2-40B4-BE49-F238E27FC236}">
                <a16:creationId xmlns:a16="http://schemas.microsoft.com/office/drawing/2014/main" id="{D951179B-7240-479E-9D4B-3C4F2DB963BB}"/>
              </a:ext>
            </a:extLst>
          </p:cNvPr>
          <p:cNvSpPr/>
          <p:nvPr/>
        </p:nvSpPr>
        <p:spPr>
          <a:xfrm>
            <a:off x="3675611" y="4811215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전체 </a:t>
            </a:r>
            <a:r>
              <a:rPr lang="ko-KR" altLang="en-US" sz="1100" dirty="0" err="1">
                <a:solidFill>
                  <a:schemeClr val="lt1"/>
                </a:solidFill>
              </a:rPr>
              <a:t>새대</a:t>
            </a:r>
            <a:r>
              <a:rPr lang="ko-KR" altLang="en-US" sz="1100" dirty="0">
                <a:solidFill>
                  <a:schemeClr val="lt1"/>
                </a:solidFill>
              </a:rPr>
              <a:t> 고지서 조회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03B0D0C-D610-4E02-8766-879765E4ACDC}"/>
              </a:ext>
            </a:extLst>
          </p:cNvPr>
          <p:cNvGrpSpPr/>
          <p:nvPr/>
        </p:nvGrpSpPr>
        <p:grpSpPr>
          <a:xfrm>
            <a:off x="4969561" y="2616459"/>
            <a:ext cx="3184879" cy="537597"/>
            <a:chOff x="4920862" y="2036831"/>
            <a:chExt cx="1780066" cy="410991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215C513-065D-46B3-9137-C832CF26EAB8}"/>
                </a:ext>
              </a:extLst>
            </p:cNvPr>
            <p:cNvSpPr/>
            <p:nvPr/>
          </p:nvSpPr>
          <p:spPr>
            <a:xfrm>
              <a:off x="5074826" y="2036831"/>
              <a:ext cx="1626102" cy="410991"/>
            </a:xfrm>
            <a:prstGeom prst="rect">
              <a:avLst/>
            </a:prstGeom>
            <a:solidFill>
              <a:srgbClr val="215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ctr"/>
              <a:r>
                <a:rPr lang="ko-KR" altLang="en-US" sz="1000" u="none" strike="noStrike" dirty="0">
                  <a:effectLst/>
                </a:rPr>
                <a:t>일반관리비</a:t>
              </a:r>
              <a:r>
                <a:rPr lang="en-US" altLang="ko-KR" sz="1000" u="none" strike="noStrike" dirty="0">
                  <a:effectLst/>
                </a:rPr>
                <a:t>/</a:t>
              </a:r>
              <a:r>
                <a:rPr lang="ko-KR" altLang="en-US" sz="1000" u="none" strike="noStrike" dirty="0" err="1">
                  <a:effectLst/>
                </a:rPr>
                <a:t>청소비</a:t>
              </a:r>
              <a:r>
                <a:rPr lang="en-US" altLang="ko-KR" sz="1000" u="none" strike="noStrike" dirty="0">
                  <a:effectLst/>
                </a:rPr>
                <a:t>/</a:t>
              </a:r>
              <a:r>
                <a:rPr lang="ko-KR" altLang="en-US" sz="1000" u="none" strike="noStrike" dirty="0" err="1">
                  <a:effectLst/>
                </a:rPr>
                <a:t>경비비</a:t>
              </a:r>
              <a:r>
                <a:rPr lang="en-US" altLang="ko-KR" sz="1000" u="none" strike="noStrike" dirty="0">
                  <a:effectLst/>
                </a:rPr>
                <a:t>/</a:t>
              </a:r>
              <a:r>
                <a:rPr lang="ko-KR" altLang="en-US" sz="1000" u="none" strike="noStrike" dirty="0" err="1">
                  <a:effectLst/>
                </a:rPr>
                <a:t>소독비</a:t>
              </a:r>
              <a:r>
                <a:rPr lang="en-US" altLang="ko-KR" sz="1000" u="none" strike="noStrike" dirty="0">
                  <a:effectLst/>
                </a:rPr>
                <a:t>/</a:t>
              </a:r>
              <a:r>
                <a:rPr lang="ko-KR" altLang="en-US" sz="1000" u="none" strike="noStrike" dirty="0">
                  <a:effectLst/>
                </a:rPr>
                <a:t>승강기유지비 </a:t>
              </a:r>
              <a:r>
                <a:rPr lang="en-US" altLang="ko-KR" sz="1000" u="none" strike="noStrike" dirty="0">
                  <a:effectLst/>
                </a:rPr>
                <a:t>- </a:t>
              </a:r>
              <a:r>
                <a:rPr lang="ko-KR" altLang="en-US" sz="1000" u="none" strike="noStrike" dirty="0">
                  <a:effectLst/>
                </a:rPr>
                <a:t>매월 부과일</a:t>
              </a:r>
              <a:r>
                <a:rPr lang="en-US" altLang="ko-KR" sz="1000" u="none" strike="noStrike" dirty="0">
                  <a:effectLst/>
                </a:rPr>
                <a:t>(15)</a:t>
              </a:r>
              <a:r>
                <a:rPr lang="ko-KR" altLang="en-US" sz="1000" u="none" strike="noStrike" dirty="0">
                  <a:effectLst/>
                </a:rPr>
                <a:t>일에 조회</a:t>
              </a:r>
              <a:r>
                <a:rPr lang="en-US" altLang="ko-KR" sz="1000" u="none" strike="noStrike" dirty="0">
                  <a:effectLst/>
                </a:rPr>
                <a:t>. 15</a:t>
              </a:r>
              <a:r>
                <a:rPr lang="ko-KR" altLang="en-US" sz="1000" u="none" strike="noStrike" dirty="0">
                  <a:effectLst/>
                </a:rPr>
                <a:t>일 이전에는 당월 부과액 조회 불가</a:t>
              </a:r>
              <a:endParaRPr lang="ko-KR" altLang="en-US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63D68E50-E1FE-47B8-8492-B9CD0B90FD46}"/>
                </a:ext>
              </a:extLst>
            </p:cNvPr>
            <p:cNvSpPr/>
            <p:nvPr/>
          </p:nvSpPr>
          <p:spPr>
            <a:xfrm rot="16200000">
              <a:off x="4897692" y="2173200"/>
              <a:ext cx="200303" cy="153964"/>
            </a:xfrm>
            <a:prstGeom prst="triangle">
              <a:avLst/>
            </a:prstGeom>
            <a:solidFill>
              <a:srgbClr val="215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8157EAC-38C8-4BD9-84B2-CF94F37E4DB2}"/>
              </a:ext>
            </a:extLst>
          </p:cNvPr>
          <p:cNvGrpSpPr/>
          <p:nvPr/>
        </p:nvGrpSpPr>
        <p:grpSpPr>
          <a:xfrm>
            <a:off x="4837031" y="4931642"/>
            <a:ext cx="3184879" cy="291724"/>
            <a:chOff x="4920862" y="2036831"/>
            <a:chExt cx="1780066" cy="410991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0A25663-32BD-4064-8B55-ACC1D9151F7E}"/>
                </a:ext>
              </a:extLst>
            </p:cNvPr>
            <p:cNvSpPr/>
            <p:nvPr/>
          </p:nvSpPr>
          <p:spPr>
            <a:xfrm>
              <a:off x="5074826" y="2036831"/>
              <a:ext cx="1626102" cy="410991"/>
            </a:xfrm>
            <a:prstGeom prst="rect">
              <a:avLst/>
            </a:prstGeom>
            <a:solidFill>
              <a:srgbClr val="215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fontAlgn="ctr"/>
              <a:r>
                <a:rPr lang="ko-KR" altLang="en-US" sz="1000" u="none" strike="noStrike" dirty="0">
                  <a:effectLst/>
                </a:rPr>
                <a:t>전체 세대 부과고지서 조회 및 인쇄</a:t>
              </a:r>
              <a:endParaRPr lang="ko-KR" altLang="en-US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75E63917-B9FE-4F89-90DF-3FEC595E290C}"/>
                </a:ext>
              </a:extLst>
            </p:cNvPr>
            <p:cNvSpPr/>
            <p:nvPr/>
          </p:nvSpPr>
          <p:spPr>
            <a:xfrm rot="16200000">
              <a:off x="4897692" y="2173200"/>
              <a:ext cx="200303" cy="153964"/>
            </a:xfrm>
            <a:prstGeom prst="triangle">
              <a:avLst/>
            </a:prstGeom>
            <a:solidFill>
              <a:srgbClr val="215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9340960-31B9-4574-B867-0F4656E70F0D}"/>
              </a:ext>
            </a:extLst>
          </p:cNvPr>
          <p:cNvGrpSpPr/>
          <p:nvPr/>
        </p:nvGrpSpPr>
        <p:grpSpPr>
          <a:xfrm>
            <a:off x="4850103" y="4129084"/>
            <a:ext cx="3610329" cy="338792"/>
            <a:chOff x="4920862" y="2036832"/>
            <a:chExt cx="1780067" cy="410991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CEE7548-C898-4F24-993D-AAA07389BF22}"/>
                </a:ext>
              </a:extLst>
            </p:cNvPr>
            <p:cNvSpPr/>
            <p:nvPr/>
          </p:nvSpPr>
          <p:spPr>
            <a:xfrm>
              <a:off x="5074827" y="2036832"/>
              <a:ext cx="1626102" cy="410991"/>
            </a:xfrm>
            <a:prstGeom prst="rect">
              <a:avLst/>
            </a:prstGeom>
            <a:solidFill>
              <a:srgbClr val="215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fontAlgn="ctr"/>
              <a:r>
                <a:rPr lang="ko-KR" altLang="en-US" sz="1000" u="none" strike="noStrike" dirty="0">
                  <a:effectLst/>
                </a:rPr>
                <a:t>세대별</a:t>
              </a:r>
              <a:r>
                <a:rPr lang="en-US" altLang="ko-KR" sz="1000" u="none" strike="noStrike" dirty="0">
                  <a:effectLst/>
                </a:rPr>
                <a:t>/</a:t>
              </a:r>
              <a:r>
                <a:rPr lang="ko-KR" altLang="en-US" sz="1000" u="none" strike="noStrike" dirty="0">
                  <a:effectLst/>
                </a:rPr>
                <a:t>단지별 관리비 부과 개별 사용료 부과내역 조회</a:t>
              </a:r>
              <a:endParaRPr lang="ko-KR" altLang="en-US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7D6D8663-167A-4EC8-A7CB-D2F27857FFE8}"/>
                </a:ext>
              </a:extLst>
            </p:cNvPr>
            <p:cNvSpPr/>
            <p:nvPr/>
          </p:nvSpPr>
          <p:spPr>
            <a:xfrm rot="16200000">
              <a:off x="4897692" y="2173200"/>
              <a:ext cx="200303" cy="153964"/>
            </a:xfrm>
            <a:prstGeom prst="triangle">
              <a:avLst/>
            </a:prstGeom>
            <a:solidFill>
              <a:srgbClr val="215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01FBA48-3DFA-4BAF-88AA-E545CA8BA989}"/>
              </a:ext>
            </a:extLst>
          </p:cNvPr>
          <p:cNvGrpSpPr/>
          <p:nvPr/>
        </p:nvGrpSpPr>
        <p:grpSpPr>
          <a:xfrm>
            <a:off x="4895374" y="3457742"/>
            <a:ext cx="3184879" cy="394454"/>
            <a:chOff x="4920862" y="2036831"/>
            <a:chExt cx="1780066" cy="410991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D6BAF58-5DD1-4D1F-B2D9-D6B90DCC45BA}"/>
                </a:ext>
              </a:extLst>
            </p:cNvPr>
            <p:cNvSpPr/>
            <p:nvPr/>
          </p:nvSpPr>
          <p:spPr>
            <a:xfrm>
              <a:off x="5074826" y="2036831"/>
              <a:ext cx="1626102" cy="410991"/>
            </a:xfrm>
            <a:prstGeom prst="rect">
              <a:avLst/>
            </a:prstGeom>
            <a:solidFill>
              <a:srgbClr val="215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fontAlgn="ctr"/>
              <a:r>
                <a:rPr lang="ko-KR" altLang="en-US" sz="1000" u="none" strike="noStrike" dirty="0">
                  <a:effectLst/>
                </a:rPr>
                <a:t>개인별 관리비 부과하여 일괄처리 등록</a:t>
              </a:r>
              <a:endParaRPr lang="ko-KR" altLang="en-US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A3900870-390E-4F0A-B15A-689AAB42DC4D}"/>
                </a:ext>
              </a:extLst>
            </p:cNvPr>
            <p:cNvSpPr/>
            <p:nvPr/>
          </p:nvSpPr>
          <p:spPr>
            <a:xfrm rot="16200000">
              <a:off x="4897692" y="2173200"/>
              <a:ext cx="200303" cy="153964"/>
            </a:xfrm>
            <a:prstGeom prst="triangle">
              <a:avLst/>
            </a:prstGeom>
            <a:solidFill>
              <a:srgbClr val="215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Shape 224">
            <a:extLst>
              <a:ext uri="{FF2B5EF4-FFF2-40B4-BE49-F238E27FC236}">
                <a16:creationId xmlns:a16="http://schemas.microsoft.com/office/drawing/2014/main" id="{1402098E-D229-4D39-9C70-6D6F8D1F8509}"/>
              </a:ext>
            </a:extLst>
          </p:cNvPr>
          <p:cNvCxnSpPr>
            <a:cxnSpLocks/>
          </p:cNvCxnSpPr>
          <p:nvPr/>
        </p:nvCxnSpPr>
        <p:spPr>
          <a:xfrm>
            <a:off x="2987824" y="3632421"/>
            <a:ext cx="687787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" name="Shape 224">
            <a:extLst>
              <a:ext uri="{FF2B5EF4-FFF2-40B4-BE49-F238E27FC236}">
                <a16:creationId xmlns:a16="http://schemas.microsoft.com/office/drawing/2014/main" id="{026A9044-79FF-40CF-B92E-C0C3AA85780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987824" y="4348572"/>
            <a:ext cx="67736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" name="Shape 224">
            <a:extLst>
              <a:ext uri="{FF2B5EF4-FFF2-40B4-BE49-F238E27FC236}">
                <a16:creationId xmlns:a16="http://schemas.microsoft.com/office/drawing/2014/main" id="{F150F295-30A9-475E-88CB-858EE6FA1A1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987824" y="5064722"/>
            <a:ext cx="687787" cy="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6984C7C-B146-4415-8B8F-A89F167050F7}"/>
              </a:ext>
            </a:extLst>
          </p:cNvPr>
          <p:cNvCxnSpPr/>
          <p:nvPr/>
        </p:nvCxnSpPr>
        <p:spPr>
          <a:xfrm>
            <a:off x="2987824" y="2895532"/>
            <a:ext cx="0" cy="21819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866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79512" y="1245416"/>
          <a:ext cx="8747241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교사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/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PF-RS-006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최종합격자관리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2016.05.11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김선도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Shape 338"/>
          <p:cNvSpPr/>
          <p:nvPr/>
        </p:nvSpPr>
        <p:spPr>
          <a:xfrm>
            <a:off x="4210723" y="2578437"/>
            <a:ext cx="1706700" cy="360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rtl="0">
              <a:spcBef>
                <a:spcPts val="0"/>
              </a:spcBef>
              <a:buNone/>
            </a:pPr>
            <a:r>
              <a:rPr lang="ko" sz="1100" dirty="0">
                <a:solidFill>
                  <a:schemeClr val="lt1"/>
                </a:solidFill>
              </a:rPr>
              <a:t>1.면접 대상자 조회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785FD6-4B36-40B5-A089-5C80A313B7E9}"/>
              </a:ext>
            </a:extLst>
          </p:cNvPr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3DB740-3BF1-4758-A413-A87BC4F87230}"/>
              </a:ext>
            </a:extLst>
          </p:cNvPr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343913-5370-4732-892F-394FC19FFDE3}"/>
              </a:ext>
            </a:extLst>
          </p:cNvPr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1A3502-E00A-4E15-A01F-4B0A7F983345}"/>
              </a:ext>
            </a:extLst>
          </p:cNvPr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6ABE1D9-CCE7-4D37-B17F-06E5B77CAF42}"/>
              </a:ext>
            </a:extLst>
          </p:cNvPr>
          <p:cNvGraphicFramePr>
            <a:graphicFrameLocks noGrp="1"/>
          </p:cNvGraphicFramePr>
          <p:nvPr/>
        </p:nvGraphicFramePr>
        <p:xfrm>
          <a:off x="217247" y="1412776"/>
          <a:ext cx="8747241" cy="523530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27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관리사무소 회원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F4677B8-FBB9-4CA9-B997-91CEB8D38FD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40554589"/>
              </p:ext>
            </p:extLst>
          </p:nvPr>
        </p:nvGraphicFramePr>
        <p:xfrm>
          <a:off x="179512" y="836712"/>
          <a:ext cx="8780781" cy="54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PF-RS-005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수납관리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2021-01-22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박찬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Shape 218">
            <a:extLst>
              <a:ext uri="{FF2B5EF4-FFF2-40B4-BE49-F238E27FC236}">
                <a16:creationId xmlns:a16="http://schemas.microsoft.com/office/drawing/2014/main" id="{5A038C90-EA32-47CF-A042-BC427E2A50A1}"/>
              </a:ext>
            </a:extLst>
          </p:cNvPr>
          <p:cNvSpPr/>
          <p:nvPr/>
        </p:nvSpPr>
        <p:spPr>
          <a:xfrm>
            <a:off x="5138536" y="2150076"/>
            <a:ext cx="1441959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입주민 부과</a:t>
            </a:r>
            <a:r>
              <a:rPr lang="en-US" altLang="ko-KR" sz="1100" dirty="0">
                <a:solidFill>
                  <a:schemeClr val="lt1"/>
                </a:solidFill>
              </a:rPr>
              <a:t>/</a:t>
            </a:r>
            <a:r>
              <a:rPr lang="ko-KR" altLang="en-US" sz="1100" dirty="0">
                <a:solidFill>
                  <a:schemeClr val="lt1"/>
                </a:solidFill>
              </a:rPr>
              <a:t>수납</a:t>
            </a:r>
            <a:r>
              <a:rPr lang="en-US" altLang="ko-KR" sz="1100" dirty="0">
                <a:solidFill>
                  <a:schemeClr val="lt1"/>
                </a:solidFill>
              </a:rPr>
              <a:t>/</a:t>
            </a:r>
            <a:r>
              <a:rPr lang="ko-KR" altLang="en-US" sz="1100" dirty="0">
                <a:solidFill>
                  <a:schemeClr val="lt1"/>
                </a:solidFill>
              </a:rPr>
              <a:t>미납 현황 조회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cxnSp>
        <p:nvCxnSpPr>
          <p:cNvPr id="47" name="Shape 224">
            <a:extLst>
              <a:ext uri="{FF2B5EF4-FFF2-40B4-BE49-F238E27FC236}">
                <a16:creationId xmlns:a16="http://schemas.microsoft.com/office/drawing/2014/main" id="{7F7376DD-5A1E-43CD-B4D9-4183FEF60D64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075940" y="2410467"/>
            <a:ext cx="1070934" cy="24662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Shape 218">
            <a:extLst>
              <a:ext uri="{FF2B5EF4-FFF2-40B4-BE49-F238E27FC236}">
                <a16:creationId xmlns:a16="http://schemas.microsoft.com/office/drawing/2014/main" id="{ABF685B8-37DE-44F5-8E82-98BC2F7BA311}"/>
              </a:ext>
            </a:extLst>
          </p:cNvPr>
          <p:cNvSpPr/>
          <p:nvPr/>
        </p:nvSpPr>
        <p:spPr>
          <a:xfrm>
            <a:off x="6893629" y="2223284"/>
            <a:ext cx="1590070" cy="360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은행에 </a:t>
            </a:r>
            <a:r>
              <a:rPr lang="ko-KR" altLang="en-US" sz="1100" dirty="0" err="1">
                <a:solidFill>
                  <a:schemeClr val="lt1"/>
                </a:solidFill>
              </a:rPr>
              <a:t>일괄수납처리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1" name="Shape 218">
            <a:extLst>
              <a:ext uri="{FF2B5EF4-FFF2-40B4-BE49-F238E27FC236}">
                <a16:creationId xmlns:a16="http://schemas.microsoft.com/office/drawing/2014/main" id="{8EBD47EB-88A6-4C62-B9C4-5A010F0DB9B8}"/>
              </a:ext>
            </a:extLst>
          </p:cNvPr>
          <p:cNvSpPr/>
          <p:nvPr/>
        </p:nvSpPr>
        <p:spPr>
          <a:xfrm>
            <a:off x="6986199" y="3327337"/>
            <a:ext cx="1324226" cy="4008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월</a:t>
            </a:r>
            <a:r>
              <a:rPr lang="en-US" altLang="ko-KR" sz="1100" dirty="0">
                <a:solidFill>
                  <a:schemeClr val="lt1"/>
                </a:solidFill>
              </a:rPr>
              <a:t>/</a:t>
            </a:r>
            <a:r>
              <a:rPr lang="ko-KR" altLang="en-US" sz="1100" dirty="0">
                <a:solidFill>
                  <a:schemeClr val="lt1"/>
                </a:solidFill>
              </a:rPr>
              <a:t>연 관리비 통계표 다운로드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2" name="Shape 218">
            <a:extLst>
              <a:ext uri="{FF2B5EF4-FFF2-40B4-BE49-F238E27FC236}">
                <a16:creationId xmlns:a16="http://schemas.microsoft.com/office/drawing/2014/main" id="{4226B35E-11C9-4D08-BE03-89C7F3838573}"/>
              </a:ext>
            </a:extLst>
          </p:cNvPr>
          <p:cNvSpPr/>
          <p:nvPr/>
        </p:nvSpPr>
        <p:spPr>
          <a:xfrm>
            <a:off x="1779507" y="4328688"/>
            <a:ext cx="1663800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>
                <a:solidFill>
                  <a:schemeClr val="lt1"/>
                </a:solidFill>
              </a:rPr>
              <a:t>세대 관리비 내역 조회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6" name="Shape 218">
            <a:extLst>
              <a:ext uri="{FF2B5EF4-FFF2-40B4-BE49-F238E27FC236}">
                <a16:creationId xmlns:a16="http://schemas.microsoft.com/office/drawing/2014/main" id="{77316453-02B5-4AEF-B2E9-D680E5A58B02}"/>
              </a:ext>
            </a:extLst>
          </p:cNvPr>
          <p:cNvSpPr/>
          <p:nvPr/>
        </p:nvSpPr>
        <p:spPr>
          <a:xfrm>
            <a:off x="5027615" y="3335603"/>
            <a:ext cx="1663800" cy="4008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해당 기관에게 수납한 내역 파일 다운로드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7" name="Shape 218">
            <a:extLst>
              <a:ext uri="{FF2B5EF4-FFF2-40B4-BE49-F238E27FC236}">
                <a16:creationId xmlns:a16="http://schemas.microsoft.com/office/drawing/2014/main" id="{B5644E62-F616-4EB0-9DC7-0B309E2EC36C}"/>
              </a:ext>
            </a:extLst>
          </p:cNvPr>
          <p:cNvSpPr/>
          <p:nvPr/>
        </p:nvSpPr>
        <p:spPr>
          <a:xfrm>
            <a:off x="3146874" y="2156959"/>
            <a:ext cx="1663800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미납</a:t>
            </a:r>
            <a:r>
              <a:rPr lang="en-US" altLang="ko-KR" sz="1100" dirty="0">
                <a:solidFill>
                  <a:schemeClr val="lt1"/>
                </a:solidFill>
              </a:rPr>
              <a:t>/</a:t>
            </a:r>
            <a:r>
              <a:rPr lang="ko-KR" altLang="en-US" sz="1100" dirty="0">
                <a:solidFill>
                  <a:schemeClr val="lt1"/>
                </a:solidFill>
              </a:rPr>
              <a:t>수납 조회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8" name="Shape 218">
            <a:extLst>
              <a:ext uri="{FF2B5EF4-FFF2-40B4-BE49-F238E27FC236}">
                <a16:creationId xmlns:a16="http://schemas.microsoft.com/office/drawing/2014/main" id="{F1B27FEB-431C-4D7B-866A-F67325B72DFE}"/>
              </a:ext>
            </a:extLst>
          </p:cNvPr>
          <p:cNvSpPr/>
          <p:nvPr/>
        </p:nvSpPr>
        <p:spPr>
          <a:xfrm>
            <a:off x="3185482" y="3352988"/>
            <a:ext cx="1663800" cy="36060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미납</a:t>
            </a:r>
            <a:r>
              <a:rPr lang="en-US" altLang="ko-KR" sz="1100" dirty="0">
                <a:solidFill>
                  <a:schemeClr val="lt1"/>
                </a:solidFill>
              </a:rPr>
              <a:t>/</a:t>
            </a:r>
            <a:r>
              <a:rPr lang="ko-KR" altLang="en-US" sz="1100" dirty="0">
                <a:solidFill>
                  <a:schemeClr val="lt1"/>
                </a:solidFill>
              </a:rPr>
              <a:t>수납 내역 엑셀 파일 다운로드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0" name="Shape 218">
            <a:extLst>
              <a:ext uri="{FF2B5EF4-FFF2-40B4-BE49-F238E27FC236}">
                <a16:creationId xmlns:a16="http://schemas.microsoft.com/office/drawing/2014/main" id="{87E7A9D5-BA21-4936-AC55-21D3A59F2D03}"/>
              </a:ext>
            </a:extLst>
          </p:cNvPr>
          <p:cNvSpPr/>
          <p:nvPr/>
        </p:nvSpPr>
        <p:spPr>
          <a:xfrm>
            <a:off x="1347140" y="2681114"/>
            <a:ext cx="1441959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수납관리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cxnSp>
        <p:nvCxnSpPr>
          <p:cNvPr id="31" name="Shape 224">
            <a:extLst>
              <a:ext uri="{FF2B5EF4-FFF2-40B4-BE49-F238E27FC236}">
                <a16:creationId xmlns:a16="http://schemas.microsoft.com/office/drawing/2014/main" id="{5A2CE06E-1D84-482C-9179-9B149E874AE9}"/>
              </a:ext>
            </a:extLst>
          </p:cNvPr>
          <p:cNvCxnSpPr>
            <a:cxnSpLocks/>
            <a:stCxn id="30" idx="2"/>
            <a:endCxn id="22" idx="0"/>
          </p:cNvCxnSpPr>
          <p:nvPr/>
        </p:nvCxnSpPr>
        <p:spPr>
          <a:xfrm>
            <a:off x="2068120" y="3188130"/>
            <a:ext cx="543287" cy="114055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" name="Shape 224">
            <a:extLst>
              <a:ext uri="{FF2B5EF4-FFF2-40B4-BE49-F238E27FC236}">
                <a16:creationId xmlns:a16="http://schemas.microsoft.com/office/drawing/2014/main" id="{F73668AF-5BC1-408C-BA0E-4AFCF8BEF47C}"/>
              </a:ext>
            </a:extLst>
          </p:cNvPr>
          <p:cNvCxnSpPr>
            <a:cxnSpLocks/>
            <a:stCxn id="27" idx="3"/>
            <a:endCxn id="45" idx="1"/>
          </p:cNvCxnSpPr>
          <p:nvPr/>
        </p:nvCxnSpPr>
        <p:spPr>
          <a:xfrm flipV="1">
            <a:off x="4810674" y="2403584"/>
            <a:ext cx="327862" cy="688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hape 224">
            <a:extLst>
              <a:ext uri="{FF2B5EF4-FFF2-40B4-BE49-F238E27FC236}">
                <a16:creationId xmlns:a16="http://schemas.microsoft.com/office/drawing/2014/main" id="{769255AC-B929-4E01-97EE-B9ABFEC7CCB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>
            <a:off x="6580495" y="2403584"/>
            <a:ext cx="313134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FB373E1A-A307-4B02-BD20-4831832D0DC4}"/>
              </a:ext>
            </a:extLst>
          </p:cNvPr>
          <p:cNvCxnSpPr>
            <a:cxnSpLocks/>
            <a:stCxn id="45" idx="2"/>
            <a:endCxn id="28" idx="0"/>
          </p:cNvCxnSpPr>
          <p:nvPr/>
        </p:nvCxnSpPr>
        <p:spPr>
          <a:xfrm rot="5400000">
            <a:off x="4590501" y="2083973"/>
            <a:ext cx="695896" cy="1842134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53C0962E-73D4-41D0-8BB1-DFD6134D0531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862599" y="3012685"/>
            <a:ext cx="1785713" cy="31465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60B16E7-2937-4BC3-8D90-8FE7338AF9B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5859515" y="3012244"/>
            <a:ext cx="0" cy="3233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ACF3B5E-B8C4-446A-8A42-830354E3007D}"/>
              </a:ext>
            </a:extLst>
          </p:cNvPr>
          <p:cNvSpPr/>
          <p:nvPr/>
        </p:nvSpPr>
        <p:spPr>
          <a:xfrm>
            <a:off x="3631475" y="4392395"/>
            <a:ext cx="5218849" cy="1609664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입주민 부과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수납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미납 현황 조회 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집계표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세대별 조회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)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수납마감일 이후 등록된 각 은행에 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일괄수납처리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 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농협</a:t>
            </a:r>
            <a:r>
              <a:rPr lang="en-US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api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스케줄러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배치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)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ㄴ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 일자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동호수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관리비미수금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연체료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합계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비고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ㄴ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 매월 관리비 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수납금액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) =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각 해당 호수별로 사용한 공과금 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+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그 외의 공동시설에 따른 관리 비용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ㄴ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 미수금에 따른 연체료를 기록하고 총합계액을 기록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월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연 관리비 통계표 다운로드  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화면단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 데이터 시각화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chart.js)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세대 관리비 내역 월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연 단위 조회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해당 기관에게 수납 내역 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엑셀 및 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pdf 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내려받기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)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미납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수납 조회 및 다운로드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319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79512" y="1245416"/>
          <a:ext cx="8747241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교사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/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PF-RS-006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최종합격자관리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2016.05.11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김선도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Shape 338"/>
          <p:cNvSpPr/>
          <p:nvPr/>
        </p:nvSpPr>
        <p:spPr>
          <a:xfrm>
            <a:off x="1343290" y="3859701"/>
            <a:ext cx="1706700" cy="360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rtl="0">
              <a:spcBef>
                <a:spcPts val="0"/>
              </a:spcBef>
              <a:buNone/>
            </a:pPr>
            <a:r>
              <a:rPr lang="ko" sz="1100" dirty="0">
                <a:solidFill>
                  <a:schemeClr val="bg1"/>
                </a:solidFill>
              </a:rPr>
              <a:t>1.면접 대상자 조회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785FD6-4B36-40B5-A089-5C80A313B7E9}"/>
              </a:ext>
            </a:extLst>
          </p:cNvPr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3DB740-3BF1-4758-A413-A87BC4F87230}"/>
              </a:ext>
            </a:extLst>
          </p:cNvPr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343913-5370-4732-892F-394FC19FFDE3}"/>
              </a:ext>
            </a:extLst>
          </p:cNvPr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1A3502-E00A-4E15-A01F-4B0A7F983345}"/>
              </a:ext>
            </a:extLst>
          </p:cNvPr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6ABE1D9-CCE7-4D37-B17F-06E5B77CA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995148"/>
              </p:ext>
            </p:extLst>
          </p:nvPr>
        </p:nvGraphicFramePr>
        <p:xfrm>
          <a:off x="217247" y="1412776"/>
          <a:ext cx="8747241" cy="523530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27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관리사무소 회원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F4677B8-FBB9-4CA9-B997-91CEB8D38FD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22178070"/>
              </p:ext>
            </p:extLst>
          </p:nvPr>
        </p:nvGraphicFramePr>
        <p:xfrm>
          <a:off x="179512" y="836712"/>
          <a:ext cx="8780781" cy="54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PF-RS-005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인사정보관리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2021-01-22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박찬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Shape 218">
            <a:extLst>
              <a:ext uri="{FF2B5EF4-FFF2-40B4-BE49-F238E27FC236}">
                <a16:creationId xmlns:a16="http://schemas.microsoft.com/office/drawing/2014/main" id="{5A038C90-EA32-47CF-A042-BC427E2A50A1}"/>
              </a:ext>
            </a:extLst>
          </p:cNvPr>
          <p:cNvSpPr/>
          <p:nvPr/>
        </p:nvSpPr>
        <p:spPr>
          <a:xfrm>
            <a:off x="7053767" y="3368410"/>
            <a:ext cx="1706700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bg1"/>
                </a:solidFill>
              </a:rPr>
              <a:t>관리사무소 소속 인사 직원 기본정보 등록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20" name="Shape 218">
            <a:extLst>
              <a:ext uri="{FF2B5EF4-FFF2-40B4-BE49-F238E27FC236}">
                <a16:creationId xmlns:a16="http://schemas.microsoft.com/office/drawing/2014/main" id="{E8A7D288-E451-47CE-BC88-A7F505AB14B2}"/>
              </a:ext>
            </a:extLst>
          </p:cNvPr>
          <p:cNvSpPr/>
          <p:nvPr/>
        </p:nvSpPr>
        <p:spPr>
          <a:xfrm>
            <a:off x="7058477" y="3934503"/>
            <a:ext cx="1706700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bg1"/>
                </a:solidFill>
              </a:rPr>
              <a:t>관리사무소 소속 인사정보 기본정보 수정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21" name="Shape 218">
            <a:extLst>
              <a:ext uri="{FF2B5EF4-FFF2-40B4-BE49-F238E27FC236}">
                <a16:creationId xmlns:a16="http://schemas.microsoft.com/office/drawing/2014/main" id="{AE76706D-5657-4394-B30F-CAAFF4DCBC4F}"/>
              </a:ext>
            </a:extLst>
          </p:cNvPr>
          <p:cNvSpPr/>
          <p:nvPr/>
        </p:nvSpPr>
        <p:spPr>
          <a:xfrm>
            <a:off x="1331640" y="2921984"/>
            <a:ext cx="1706700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l" fontAlgn="ctr"/>
            <a:r>
              <a:rPr lang="ko-KR" altLang="en-US" sz="1100" u="none" strike="noStrike" dirty="0">
                <a:solidFill>
                  <a:schemeClr val="bg1"/>
                </a:solidFill>
                <a:effectLst/>
              </a:rPr>
              <a:t>관리사무소 소속 인사 직원 기본정보  조회 </a:t>
            </a:r>
            <a:endParaRPr lang="ko-KR" altLang="en-US" sz="1100" b="0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Shape 218">
            <a:extLst>
              <a:ext uri="{FF2B5EF4-FFF2-40B4-BE49-F238E27FC236}">
                <a16:creationId xmlns:a16="http://schemas.microsoft.com/office/drawing/2014/main" id="{E4A1EB53-5845-4B6D-9FCF-0D1CD0981456}"/>
              </a:ext>
            </a:extLst>
          </p:cNvPr>
          <p:cNvSpPr/>
          <p:nvPr/>
        </p:nvSpPr>
        <p:spPr>
          <a:xfrm>
            <a:off x="7053767" y="4475798"/>
            <a:ext cx="1706700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l" fontAlgn="ctr"/>
            <a:r>
              <a:rPr lang="ko-KR" altLang="en-US" sz="1100" u="none" strike="noStrike" dirty="0">
                <a:solidFill>
                  <a:schemeClr val="bg1"/>
                </a:solidFill>
                <a:effectLst/>
              </a:rPr>
              <a:t>관리사무소 소속 인사 직원 삭제</a:t>
            </a:r>
            <a:r>
              <a:rPr lang="en-US" altLang="ko-KR" sz="1100" u="none" strike="noStrike" dirty="0">
                <a:solidFill>
                  <a:schemeClr val="bg1"/>
                </a:solidFill>
                <a:effectLst/>
              </a:rPr>
              <a:t>(</a:t>
            </a:r>
            <a:r>
              <a:rPr lang="ko-KR" altLang="en-US" sz="1100" u="none" strike="noStrike" dirty="0">
                <a:solidFill>
                  <a:schemeClr val="bg1"/>
                </a:solidFill>
                <a:effectLst/>
              </a:rPr>
              <a:t>퇴사 처리</a:t>
            </a:r>
            <a:r>
              <a:rPr lang="en-US" altLang="ko-KR" sz="1100" u="none" strike="noStrike" dirty="0">
                <a:solidFill>
                  <a:schemeClr val="bg1"/>
                </a:solidFill>
                <a:effectLst/>
              </a:rPr>
              <a:t>)</a:t>
            </a:r>
            <a:endParaRPr lang="en-US" altLang="ko-KR" sz="1100" b="0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Shape 218">
            <a:extLst>
              <a:ext uri="{FF2B5EF4-FFF2-40B4-BE49-F238E27FC236}">
                <a16:creationId xmlns:a16="http://schemas.microsoft.com/office/drawing/2014/main" id="{1A44077D-1F21-4BDF-97FC-3171B62A8287}"/>
              </a:ext>
            </a:extLst>
          </p:cNvPr>
          <p:cNvSpPr/>
          <p:nvPr/>
        </p:nvSpPr>
        <p:spPr>
          <a:xfrm>
            <a:off x="1343290" y="4458084"/>
            <a:ext cx="1706700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bg1"/>
                </a:solidFill>
              </a:rPr>
              <a:t>관리사무소 소속 인사정보관리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31" name="Shape 218">
            <a:extLst>
              <a:ext uri="{FF2B5EF4-FFF2-40B4-BE49-F238E27FC236}">
                <a16:creationId xmlns:a16="http://schemas.microsoft.com/office/drawing/2014/main" id="{63613C50-93E1-41E8-8194-6F57175F6B7F}"/>
              </a:ext>
            </a:extLst>
          </p:cNvPr>
          <p:cNvSpPr/>
          <p:nvPr/>
        </p:nvSpPr>
        <p:spPr>
          <a:xfrm>
            <a:off x="3399371" y="3368410"/>
            <a:ext cx="1706700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l" fontAlgn="ctr"/>
            <a:r>
              <a:rPr lang="ko-KR" altLang="en-US" sz="1100" u="none" strike="noStrike" dirty="0">
                <a:solidFill>
                  <a:schemeClr val="bg1"/>
                </a:solidFill>
                <a:effectLst/>
              </a:rPr>
              <a:t>관리사무소 소속 출퇴근 정보 등록 </a:t>
            </a:r>
            <a:endParaRPr lang="ko-KR" altLang="en-US" sz="1100" b="0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Shape 218">
            <a:extLst>
              <a:ext uri="{FF2B5EF4-FFF2-40B4-BE49-F238E27FC236}">
                <a16:creationId xmlns:a16="http://schemas.microsoft.com/office/drawing/2014/main" id="{AA6C9488-5D2F-4E67-BAC9-74339ADE9536}"/>
              </a:ext>
            </a:extLst>
          </p:cNvPr>
          <p:cNvSpPr/>
          <p:nvPr/>
        </p:nvSpPr>
        <p:spPr>
          <a:xfrm>
            <a:off x="3389675" y="4496135"/>
            <a:ext cx="1706700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l" fontAlgn="ctr"/>
            <a:r>
              <a:rPr lang="ko-KR" altLang="en-US" sz="1100" u="none" strike="noStrike" dirty="0">
                <a:solidFill>
                  <a:schemeClr val="bg1"/>
                </a:solidFill>
                <a:effectLst/>
              </a:rPr>
              <a:t>관리사무소 소속 출퇴근 정보 삭제</a:t>
            </a:r>
            <a:endParaRPr lang="ko-KR" altLang="en-US" sz="1100" b="0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Shape 218">
            <a:extLst>
              <a:ext uri="{FF2B5EF4-FFF2-40B4-BE49-F238E27FC236}">
                <a16:creationId xmlns:a16="http://schemas.microsoft.com/office/drawing/2014/main" id="{697FFAB3-1788-4092-881A-77BB49BA1C66}"/>
              </a:ext>
            </a:extLst>
          </p:cNvPr>
          <p:cNvSpPr/>
          <p:nvPr/>
        </p:nvSpPr>
        <p:spPr>
          <a:xfrm>
            <a:off x="3389675" y="3934503"/>
            <a:ext cx="1706700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l" fontAlgn="ctr"/>
            <a:r>
              <a:rPr lang="ko-KR" altLang="en-US" sz="1100" u="none" strike="noStrike" dirty="0">
                <a:solidFill>
                  <a:schemeClr val="bg1"/>
                </a:solidFill>
                <a:effectLst/>
              </a:rPr>
              <a:t>관리사무소 소속 출퇴근 정보 수정</a:t>
            </a:r>
            <a:endParaRPr lang="ko-KR" altLang="en-US" sz="1100" b="0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Shape 218">
            <a:extLst>
              <a:ext uri="{FF2B5EF4-FFF2-40B4-BE49-F238E27FC236}">
                <a16:creationId xmlns:a16="http://schemas.microsoft.com/office/drawing/2014/main" id="{482430E8-C529-4F51-9C73-393DE47550CC}"/>
              </a:ext>
            </a:extLst>
          </p:cNvPr>
          <p:cNvSpPr/>
          <p:nvPr/>
        </p:nvSpPr>
        <p:spPr>
          <a:xfrm>
            <a:off x="5226569" y="3374859"/>
            <a:ext cx="1706700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l" fontAlgn="ctr"/>
            <a:r>
              <a:rPr lang="ko-KR" altLang="en-US" sz="1100" u="none" strike="noStrike" dirty="0">
                <a:solidFill>
                  <a:schemeClr val="bg1"/>
                </a:solidFill>
                <a:effectLst/>
              </a:rPr>
              <a:t>관리사무소 소속 휴가 정보 등록</a:t>
            </a:r>
            <a:endParaRPr lang="ko-KR" altLang="en-US" sz="1100" b="0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Shape 218">
            <a:extLst>
              <a:ext uri="{FF2B5EF4-FFF2-40B4-BE49-F238E27FC236}">
                <a16:creationId xmlns:a16="http://schemas.microsoft.com/office/drawing/2014/main" id="{5B31EBB8-32A1-4CFD-86C7-9DC668222DE8}"/>
              </a:ext>
            </a:extLst>
          </p:cNvPr>
          <p:cNvSpPr/>
          <p:nvPr/>
        </p:nvSpPr>
        <p:spPr>
          <a:xfrm>
            <a:off x="5226569" y="3943279"/>
            <a:ext cx="1706700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l" fontAlgn="ctr"/>
            <a:r>
              <a:rPr lang="ko-KR" altLang="en-US" sz="1100" u="none" strike="noStrike" dirty="0">
                <a:solidFill>
                  <a:schemeClr val="bg1"/>
                </a:solidFill>
                <a:effectLst/>
              </a:rPr>
              <a:t>관리사무소 소속 휴가 정보 수정</a:t>
            </a:r>
            <a:endParaRPr lang="ko-KR" altLang="en-US" sz="1100" b="0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Shape 218">
            <a:extLst>
              <a:ext uri="{FF2B5EF4-FFF2-40B4-BE49-F238E27FC236}">
                <a16:creationId xmlns:a16="http://schemas.microsoft.com/office/drawing/2014/main" id="{CAB6689A-7D4A-4064-84A0-AAF300F38477}"/>
              </a:ext>
            </a:extLst>
          </p:cNvPr>
          <p:cNvSpPr/>
          <p:nvPr/>
        </p:nvSpPr>
        <p:spPr>
          <a:xfrm>
            <a:off x="5226569" y="4504911"/>
            <a:ext cx="1706700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l" fontAlgn="ctr"/>
            <a:r>
              <a:rPr lang="ko-KR" altLang="en-US" sz="1100" u="none" strike="noStrike" dirty="0">
                <a:solidFill>
                  <a:schemeClr val="bg1"/>
                </a:solidFill>
                <a:effectLst/>
              </a:rPr>
              <a:t>관리사무소 소속 휴가 정보 삭제</a:t>
            </a:r>
            <a:endParaRPr lang="ko-KR" altLang="en-US" sz="1100" b="0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4" name="Shape 224">
            <a:extLst>
              <a:ext uri="{FF2B5EF4-FFF2-40B4-BE49-F238E27FC236}">
                <a16:creationId xmlns:a16="http://schemas.microsoft.com/office/drawing/2014/main" id="{6D000BCA-069F-4578-8C24-BD0638262AB5}"/>
              </a:ext>
            </a:extLst>
          </p:cNvPr>
          <p:cNvCxnSpPr>
            <a:cxnSpLocks/>
            <a:stCxn id="28" idx="0"/>
            <a:endCxn id="21" idx="2"/>
          </p:cNvCxnSpPr>
          <p:nvPr/>
        </p:nvCxnSpPr>
        <p:spPr>
          <a:xfrm flipH="1" flipV="1">
            <a:off x="2184990" y="3429000"/>
            <a:ext cx="11650" cy="102908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5005D17D-1DFD-4D89-965C-44D722C91E90}"/>
              </a:ext>
            </a:extLst>
          </p:cNvPr>
          <p:cNvCxnSpPr>
            <a:cxnSpLocks/>
            <a:stCxn id="21" idx="3"/>
            <a:endCxn id="31" idx="0"/>
          </p:cNvCxnSpPr>
          <p:nvPr/>
        </p:nvCxnSpPr>
        <p:spPr>
          <a:xfrm>
            <a:off x="3038340" y="3175492"/>
            <a:ext cx="1214381" cy="19291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C3F56151-7E29-4A1B-BEB5-53D41FCB7375}"/>
              </a:ext>
            </a:extLst>
          </p:cNvPr>
          <p:cNvCxnSpPr>
            <a:endCxn id="34" idx="0"/>
          </p:cNvCxnSpPr>
          <p:nvPr/>
        </p:nvCxnSpPr>
        <p:spPr>
          <a:xfrm>
            <a:off x="3049990" y="3175492"/>
            <a:ext cx="3029929" cy="19936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D358E518-BC64-43B4-A314-6E7745E51130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049990" y="3175492"/>
            <a:ext cx="4857127" cy="19291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 설명선 39">
            <a:extLst>
              <a:ext uri="{FF2B5EF4-FFF2-40B4-BE49-F238E27FC236}">
                <a16:creationId xmlns:a16="http://schemas.microsoft.com/office/drawing/2014/main" id="{29CFF39C-385B-4777-9691-AB56E0C46667}"/>
              </a:ext>
            </a:extLst>
          </p:cNvPr>
          <p:cNvSpPr/>
          <p:nvPr/>
        </p:nvSpPr>
        <p:spPr>
          <a:xfrm>
            <a:off x="4954986" y="1834042"/>
            <a:ext cx="3956566" cy="1129779"/>
          </a:xfrm>
          <a:prstGeom prst="wedgeRectCallout">
            <a:avLst>
              <a:gd name="adj1" fmla="val 22823"/>
              <a:gd name="adj2" fmla="val 6786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관리사무소 소속 인사 직원 기본 정보 등록</a:t>
            </a: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ㄴ직책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이름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나이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증명사진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전화번호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자격증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근무 날짜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입사일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퇴사일</a:t>
            </a: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관리사무소 소속 인사 직원 기본정보  수정</a:t>
            </a: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관리사무소 소속 인사 직원 기본정보  조회 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재직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10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퇴사별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조회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 </a:t>
            </a: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관리사무소 소속 인사 직원 </a:t>
            </a:r>
            <a:r>
              <a:rPr lang="ko-KR" altLang="en-US" sz="10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삭제시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퇴사 처리로 변경</a:t>
            </a: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관리사무소 소속 인사 직원 재직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퇴사 선택 하여 목록 인쇄 가능</a:t>
            </a:r>
          </a:p>
        </p:txBody>
      </p:sp>
      <p:sp>
        <p:nvSpPr>
          <p:cNvPr id="60" name="사각형 설명선 39">
            <a:extLst>
              <a:ext uri="{FF2B5EF4-FFF2-40B4-BE49-F238E27FC236}">
                <a16:creationId xmlns:a16="http://schemas.microsoft.com/office/drawing/2014/main" id="{21A276D3-2473-420B-834A-9DC5301EAB39}"/>
              </a:ext>
            </a:extLst>
          </p:cNvPr>
          <p:cNvSpPr/>
          <p:nvPr/>
        </p:nvSpPr>
        <p:spPr>
          <a:xfrm>
            <a:off x="1721695" y="5202883"/>
            <a:ext cx="3384376" cy="311625"/>
          </a:xfrm>
          <a:prstGeom prst="wedgeRectCallout">
            <a:avLst>
              <a:gd name="adj1" fmla="val 21134"/>
              <a:gd name="adj2" fmla="val -9413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넘버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직책 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이름 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날짜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출근 시간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퇴근시간</a:t>
            </a:r>
          </a:p>
        </p:txBody>
      </p:sp>
      <p:sp>
        <p:nvSpPr>
          <p:cNvPr id="61" name="사각형 설명선 39">
            <a:extLst>
              <a:ext uri="{FF2B5EF4-FFF2-40B4-BE49-F238E27FC236}">
                <a16:creationId xmlns:a16="http://schemas.microsoft.com/office/drawing/2014/main" id="{F8E74BA0-94B6-407B-AD40-F31E2C85217A}"/>
              </a:ext>
            </a:extLst>
          </p:cNvPr>
          <p:cNvSpPr/>
          <p:nvPr/>
        </p:nvSpPr>
        <p:spPr>
          <a:xfrm>
            <a:off x="5345531" y="5202883"/>
            <a:ext cx="3384376" cy="311625"/>
          </a:xfrm>
          <a:prstGeom prst="wedgeRectCallout">
            <a:avLst>
              <a:gd name="adj1" fmla="val -22208"/>
              <a:gd name="adj2" fmla="val -97194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넘버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직책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이름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휴가 신청일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휴가 기간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휴가 명</a:t>
            </a:r>
          </a:p>
        </p:txBody>
      </p:sp>
    </p:spTree>
    <p:extLst>
      <p:ext uri="{BB962C8B-B14F-4D97-AF65-F5344CB8AC3E}">
        <p14:creationId xmlns:p14="http://schemas.microsoft.com/office/powerpoint/2010/main" val="1349976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79512" y="1245416"/>
          <a:ext cx="8747241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교사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/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PF-RS-006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최종합격자관리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2016.05.11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김선도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785FD6-4B36-40B5-A089-5C80A313B7E9}"/>
              </a:ext>
            </a:extLst>
          </p:cNvPr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3DB740-3BF1-4758-A413-A87BC4F87230}"/>
              </a:ext>
            </a:extLst>
          </p:cNvPr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343913-5370-4732-892F-394FC19FFDE3}"/>
              </a:ext>
            </a:extLst>
          </p:cNvPr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1A3502-E00A-4E15-A01F-4B0A7F983345}"/>
              </a:ext>
            </a:extLst>
          </p:cNvPr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6ABE1D9-CCE7-4D37-B17F-06E5B77CAF42}"/>
              </a:ext>
            </a:extLst>
          </p:cNvPr>
          <p:cNvGraphicFramePr>
            <a:graphicFrameLocks noGrp="1"/>
          </p:cNvGraphicFramePr>
          <p:nvPr/>
        </p:nvGraphicFramePr>
        <p:xfrm>
          <a:off x="217247" y="1412776"/>
          <a:ext cx="8747241" cy="523530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27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관리사무소 회원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F4677B8-FBB9-4CA9-B997-91CEB8D38FD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179512" y="836712"/>
          <a:ext cx="8780781" cy="54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PF-RS-005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권한설정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2021-01-22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박찬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사각형 설명선 39">
            <a:extLst>
              <a:ext uri="{FF2B5EF4-FFF2-40B4-BE49-F238E27FC236}">
                <a16:creationId xmlns:a16="http://schemas.microsoft.com/office/drawing/2014/main" id="{0E33049C-22D5-4497-AD56-FD86BD7EF1FA}"/>
              </a:ext>
            </a:extLst>
          </p:cNvPr>
          <p:cNvSpPr/>
          <p:nvPr/>
        </p:nvSpPr>
        <p:spPr>
          <a:xfrm>
            <a:off x="1367149" y="2227263"/>
            <a:ext cx="3311691" cy="870406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계약 관리에서 이루어진 용역 업체 소속 인사 기본정보 조회</a:t>
            </a: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ㄴ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용역인력의 정보 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[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업체명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담당부서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이름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연락처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] </a:t>
            </a: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용역인력의 정보 등록 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용역인력의 정보 수정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용역인력의 정보 삭제</a:t>
            </a:r>
          </a:p>
        </p:txBody>
      </p:sp>
      <p:sp>
        <p:nvSpPr>
          <p:cNvPr id="19" name="Shape 218">
            <a:extLst>
              <a:ext uri="{FF2B5EF4-FFF2-40B4-BE49-F238E27FC236}">
                <a16:creationId xmlns:a16="http://schemas.microsoft.com/office/drawing/2014/main" id="{A0F09962-7A5E-4347-9B73-B50DC4D610A0}"/>
              </a:ext>
            </a:extLst>
          </p:cNvPr>
          <p:cNvSpPr/>
          <p:nvPr/>
        </p:nvSpPr>
        <p:spPr>
          <a:xfrm>
            <a:off x="1372464" y="3604685"/>
            <a:ext cx="1706700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l" fontAlgn="ctr"/>
            <a:r>
              <a:rPr lang="ko-KR" altLang="en-US" sz="1100" u="none" strike="noStrike" dirty="0">
                <a:solidFill>
                  <a:schemeClr val="bg1"/>
                </a:solidFill>
                <a:effectLst/>
              </a:rPr>
              <a:t>용역업체 소속 인사 기본정보 조회</a:t>
            </a:r>
            <a:endParaRPr lang="ko-KR" altLang="en-US" sz="1100" b="0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Shape 218">
            <a:extLst>
              <a:ext uri="{FF2B5EF4-FFF2-40B4-BE49-F238E27FC236}">
                <a16:creationId xmlns:a16="http://schemas.microsoft.com/office/drawing/2014/main" id="{C13DC23D-1BF9-438C-ADBC-452C949EEDCE}"/>
              </a:ext>
            </a:extLst>
          </p:cNvPr>
          <p:cNvSpPr/>
          <p:nvPr/>
        </p:nvSpPr>
        <p:spPr>
          <a:xfrm>
            <a:off x="1372464" y="4520784"/>
            <a:ext cx="1706700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l" fontAlgn="ctr"/>
            <a:r>
              <a:rPr lang="ko-KR" altLang="en-US" sz="1100" u="none" strike="noStrike" dirty="0">
                <a:solidFill>
                  <a:schemeClr val="bg1"/>
                </a:solidFill>
                <a:effectLst/>
              </a:rPr>
              <a:t>용역업체 소속 인사 기본정보 등록</a:t>
            </a:r>
            <a:endParaRPr lang="ko-KR" altLang="en-US" sz="1100" b="0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Shape 218">
            <a:extLst>
              <a:ext uri="{FF2B5EF4-FFF2-40B4-BE49-F238E27FC236}">
                <a16:creationId xmlns:a16="http://schemas.microsoft.com/office/drawing/2014/main" id="{2C254118-67EE-4587-94DB-BC0DFA95F835}"/>
              </a:ext>
            </a:extLst>
          </p:cNvPr>
          <p:cNvSpPr/>
          <p:nvPr/>
        </p:nvSpPr>
        <p:spPr>
          <a:xfrm>
            <a:off x="5036079" y="2472039"/>
            <a:ext cx="1706700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bg1"/>
                </a:solidFill>
              </a:rPr>
              <a:t>용역업체 소속 인사정보관리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22" name="Shape 218">
            <a:extLst>
              <a:ext uri="{FF2B5EF4-FFF2-40B4-BE49-F238E27FC236}">
                <a16:creationId xmlns:a16="http://schemas.microsoft.com/office/drawing/2014/main" id="{A4CF6990-6445-4BCA-A631-980E998E1F08}"/>
              </a:ext>
            </a:extLst>
          </p:cNvPr>
          <p:cNvSpPr/>
          <p:nvPr/>
        </p:nvSpPr>
        <p:spPr>
          <a:xfrm>
            <a:off x="6136472" y="4439607"/>
            <a:ext cx="1706700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l" fontAlgn="ctr"/>
            <a:r>
              <a:rPr lang="ko-KR" altLang="en-US" sz="1100" u="none" strike="noStrike" dirty="0">
                <a:solidFill>
                  <a:schemeClr val="bg1"/>
                </a:solidFill>
                <a:effectLst/>
              </a:rPr>
              <a:t>현장 </a:t>
            </a:r>
            <a:r>
              <a:rPr lang="ko-KR" altLang="en-US" sz="1100" u="none" strike="noStrike" dirty="0" err="1">
                <a:solidFill>
                  <a:schemeClr val="bg1"/>
                </a:solidFill>
                <a:effectLst/>
              </a:rPr>
              <a:t>용역직</a:t>
            </a:r>
            <a:r>
              <a:rPr lang="ko-KR" altLang="en-US" sz="11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ko-KR" altLang="en-US" sz="1100" u="none" strike="noStrike" dirty="0" err="1">
                <a:solidFill>
                  <a:schemeClr val="bg1"/>
                </a:solidFill>
                <a:effectLst/>
              </a:rPr>
              <a:t>근무표</a:t>
            </a:r>
            <a:r>
              <a:rPr lang="ko-KR" altLang="en-US" sz="1100" u="none" strike="noStrike" dirty="0">
                <a:solidFill>
                  <a:schemeClr val="bg1"/>
                </a:solidFill>
                <a:effectLst/>
              </a:rPr>
              <a:t> 정보 등록 </a:t>
            </a:r>
            <a:endParaRPr lang="ko-KR" altLang="en-US" sz="1100" b="0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Shape 218">
            <a:extLst>
              <a:ext uri="{FF2B5EF4-FFF2-40B4-BE49-F238E27FC236}">
                <a16:creationId xmlns:a16="http://schemas.microsoft.com/office/drawing/2014/main" id="{406758B0-646C-4FB9-8249-CBA44E62D929}"/>
              </a:ext>
            </a:extLst>
          </p:cNvPr>
          <p:cNvSpPr/>
          <p:nvPr/>
        </p:nvSpPr>
        <p:spPr>
          <a:xfrm>
            <a:off x="6136473" y="5049272"/>
            <a:ext cx="1706700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l" fontAlgn="ctr"/>
            <a:r>
              <a:rPr lang="ko-KR" altLang="en-US" sz="1100" u="none" strike="noStrike" dirty="0">
                <a:solidFill>
                  <a:schemeClr val="bg1"/>
                </a:solidFill>
                <a:effectLst/>
              </a:rPr>
              <a:t>현장 </a:t>
            </a:r>
            <a:r>
              <a:rPr lang="ko-KR" altLang="en-US" sz="1100" u="none" strike="noStrike" dirty="0" err="1">
                <a:solidFill>
                  <a:schemeClr val="bg1"/>
                </a:solidFill>
                <a:effectLst/>
              </a:rPr>
              <a:t>용역직</a:t>
            </a:r>
            <a:r>
              <a:rPr lang="ko-KR" altLang="en-US" sz="11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ko-KR" altLang="en-US" sz="1100" u="none" strike="noStrike" dirty="0" err="1">
                <a:solidFill>
                  <a:schemeClr val="bg1"/>
                </a:solidFill>
                <a:effectLst/>
              </a:rPr>
              <a:t>근무표</a:t>
            </a:r>
            <a:r>
              <a:rPr lang="ko-KR" altLang="en-US" sz="1100" u="none" strike="noStrike" dirty="0">
                <a:solidFill>
                  <a:schemeClr val="bg1"/>
                </a:solidFill>
                <a:effectLst/>
              </a:rPr>
              <a:t> 정보 수정</a:t>
            </a:r>
            <a:endParaRPr lang="ko-KR" altLang="en-US" sz="1100" b="0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Shape 218">
            <a:extLst>
              <a:ext uri="{FF2B5EF4-FFF2-40B4-BE49-F238E27FC236}">
                <a16:creationId xmlns:a16="http://schemas.microsoft.com/office/drawing/2014/main" id="{329423D0-7C38-4C8E-9E1B-C8AD1B454418}"/>
              </a:ext>
            </a:extLst>
          </p:cNvPr>
          <p:cNvSpPr/>
          <p:nvPr/>
        </p:nvSpPr>
        <p:spPr>
          <a:xfrm>
            <a:off x="6136472" y="5711484"/>
            <a:ext cx="1706700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l" fontAlgn="ctr"/>
            <a:r>
              <a:rPr lang="ko-KR" altLang="en-US" sz="1100" u="none" strike="noStrike" dirty="0">
                <a:solidFill>
                  <a:schemeClr val="bg1"/>
                </a:solidFill>
                <a:effectLst/>
              </a:rPr>
              <a:t>현장 </a:t>
            </a:r>
            <a:r>
              <a:rPr lang="ko-KR" altLang="en-US" sz="1100" u="none" strike="noStrike" dirty="0" err="1">
                <a:solidFill>
                  <a:schemeClr val="bg1"/>
                </a:solidFill>
                <a:effectLst/>
              </a:rPr>
              <a:t>용역직</a:t>
            </a:r>
            <a:r>
              <a:rPr lang="ko-KR" altLang="en-US" sz="11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ko-KR" altLang="en-US" sz="1100" u="none" strike="noStrike" dirty="0" err="1">
                <a:solidFill>
                  <a:schemeClr val="bg1"/>
                </a:solidFill>
                <a:effectLst/>
              </a:rPr>
              <a:t>근무표</a:t>
            </a:r>
            <a:r>
              <a:rPr lang="ko-KR" altLang="en-US" sz="1100" u="none" strike="noStrike" dirty="0">
                <a:solidFill>
                  <a:schemeClr val="bg1"/>
                </a:solidFill>
                <a:effectLst/>
              </a:rPr>
              <a:t> 정보 삭제</a:t>
            </a:r>
            <a:endParaRPr lang="ko-KR" altLang="en-US" sz="1100" b="0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Shape 218">
            <a:extLst>
              <a:ext uri="{FF2B5EF4-FFF2-40B4-BE49-F238E27FC236}">
                <a16:creationId xmlns:a16="http://schemas.microsoft.com/office/drawing/2014/main" id="{20370938-8B7A-4965-814D-1A3C1679DD14}"/>
              </a:ext>
            </a:extLst>
          </p:cNvPr>
          <p:cNvSpPr/>
          <p:nvPr/>
        </p:nvSpPr>
        <p:spPr>
          <a:xfrm>
            <a:off x="7255871" y="3506433"/>
            <a:ext cx="1706700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l" fontAlgn="ctr"/>
            <a:r>
              <a:rPr lang="ko-KR" altLang="en-US" sz="1100" u="none" strike="noStrike" dirty="0">
                <a:solidFill>
                  <a:schemeClr val="bg1"/>
                </a:solidFill>
                <a:effectLst/>
              </a:rPr>
              <a:t>현장 </a:t>
            </a:r>
            <a:r>
              <a:rPr lang="ko-KR" altLang="en-US" sz="1100" u="none" strike="noStrike" dirty="0" err="1">
                <a:solidFill>
                  <a:schemeClr val="bg1"/>
                </a:solidFill>
                <a:effectLst/>
              </a:rPr>
              <a:t>용역직</a:t>
            </a:r>
            <a:r>
              <a:rPr lang="ko-KR" altLang="en-US" sz="11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ko-KR" altLang="en-US" sz="1100" u="none" strike="noStrike" dirty="0" err="1">
                <a:solidFill>
                  <a:schemeClr val="bg1"/>
                </a:solidFill>
                <a:effectLst/>
              </a:rPr>
              <a:t>근무표</a:t>
            </a:r>
            <a:r>
              <a:rPr lang="ko-KR" altLang="en-US" sz="1100" u="none" strike="noStrike" dirty="0">
                <a:solidFill>
                  <a:schemeClr val="bg1"/>
                </a:solidFill>
                <a:effectLst/>
              </a:rPr>
              <a:t> 조회</a:t>
            </a:r>
            <a:endParaRPr lang="ko-KR" altLang="en-US" sz="1100" b="0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Shape 224">
            <a:extLst>
              <a:ext uri="{FF2B5EF4-FFF2-40B4-BE49-F238E27FC236}">
                <a16:creationId xmlns:a16="http://schemas.microsoft.com/office/drawing/2014/main" id="{298FA35B-22EF-4B1D-9A3C-B317B6B92CA0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2225814" y="4111701"/>
            <a:ext cx="0" cy="40908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F9009721-00D6-4ACF-8A73-4534191E8302}"/>
              </a:ext>
            </a:extLst>
          </p:cNvPr>
          <p:cNvCxnSpPr>
            <a:cxnSpLocks/>
            <a:stCxn id="21" idx="2"/>
            <a:endCxn id="19" idx="0"/>
          </p:cNvCxnSpPr>
          <p:nvPr/>
        </p:nvCxnSpPr>
        <p:spPr>
          <a:xfrm rot="5400000">
            <a:off x="3744807" y="1460063"/>
            <a:ext cx="625630" cy="366361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BD08C0BD-F492-448D-A4FE-D45FB7FC2BF1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5927165" y="3290446"/>
            <a:ext cx="2182056" cy="21598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AF5DCBE4-9784-451D-BA77-694D3F1A00D8}"/>
              </a:ext>
            </a:extLst>
          </p:cNvPr>
          <p:cNvCxnSpPr>
            <a:cxnSpLocks/>
            <a:endCxn id="27" idx="3"/>
          </p:cNvCxnSpPr>
          <p:nvPr/>
        </p:nvCxnSpPr>
        <p:spPr>
          <a:xfrm rot="5400000">
            <a:off x="7006798" y="4849823"/>
            <a:ext cx="1951543" cy="27879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B5BAFB0B-47CE-4ECD-A34D-058811DD6FEB}"/>
              </a:ext>
            </a:extLst>
          </p:cNvPr>
          <p:cNvCxnSpPr>
            <a:cxnSpLocks/>
            <a:endCxn id="22" idx="3"/>
          </p:cNvCxnSpPr>
          <p:nvPr/>
        </p:nvCxnSpPr>
        <p:spPr>
          <a:xfrm rot="5400000">
            <a:off x="7642737" y="4213884"/>
            <a:ext cx="679667" cy="27879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97295F08-7838-4483-9E35-7E7D6D37D117}"/>
              </a:ext>
            </a:extLst>
          </p:cNvPr>
          <p:cNvCxnSpPr>
            <a:cxnSpLocks/>
            <a:endCxn id="26" idx="3"/>
          </p:cNvCxnSpPr>
          <p:nvPr/>
        </p:nvCxnSpPr>
        <p:spPr>
          <a:xfrm rot="10800000" flipV="1">
            <a:off x="7843174" y="5295336"/>
            <a:ext cx="265683" cy="7444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 설명선 39">
            <a:extLst>
              <a:ext uri="{FF2B5EF4-FFF2-40B4-BE49-F238E27FC236}">
                <a16:creationId xmlns:a16="http://schemas.microsoft.com/office/drawing/2014/main" id="{FA8E22E5-8688-4C66-AD3F-B3ABA9D2267D}"/>
              </a:ext>
            </a:extLst>
          </p:cNvPr>
          <p:cNvSpPr/>
          <p:nvPr/>
        </p:nvSpPr>
        <p:spPr>
          <a:xfrm>
            <a:off x="3799243" y="3445642"/>
            <a:ext cx="3311690" cy="727331"/>
          </a:xfrm>
          <a:prstGeom prst="wedgeRectCallout">
            <a:avLst>
              <a:gd name="adj1" fmla="val 57331"/>
              <a:gd name="adj2" fmla="val -20599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현장 </a:t>
            </a:r>
            <a:r>
              <a:rPr lang="ko-KR" altLang="en-US" sz="10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용역직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0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근무표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정보 등록 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수정삭제 추가필요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ㄴ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담당부서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직원이름 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근무날짜 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근무파트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오전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오후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현장 </a:t>
            </a:r>
            <a:r>
              <a:rPr lang="ko-KR" altLang="en-US" sz="10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용역직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0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근무표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조회 및 다운로드</a:t>
            </a: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현장 </a:t>
            </a:r>
            <a:r>
              <a:rPr lang="ko-KR" altLang="en-US" sz="10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용역직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0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근무표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삭제</a:t>
            </a:r>
          </a:p>
        </p:txBody>
      </p:sp>
    </p:spTree>
    <p:extLst>
      <p:ext uri="{BB962C8B-B14F-4D97-AF65-F5344CB8AC3E}">
        <p14:creationId xmlns:p14="http://schemas.microsoft.com/office/powerpoint/2010/main" val="3564645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79512" y="1245416"/>
          <a:ext cx="8747241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교사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/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PF-RS-006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최종합격자관리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2016.05.11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김선도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Shape 338"/>
          <p:cNvSpPr/>
          <p:nvPr/>
        </p:nvSpPr>
        <p:spPr>
          <a:xfrm>
            <a:off x="1461212" y="3346067"/>
            <a:ext cx="1706700" cy="360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rtl="0">
              <a:spcBef>
                <a:spcPts val="0"/>
              </a:spcBef>
              <a:buNone/>
            </a:pPr>
            <a:r>
              <a:rPr lang="ko" sz="1100" dirty="0">
                <a:solidFill>
                  <a:schemeClr val="bg1"/>
                </a:solidFill>
              </a:rPr>
              <a:t>1.면접 대상자 조회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785FD6-4B36-40B5-A089-5C80A313B7E9}"/>
              </a:ext>
            </a:extLst>
          </p:cNvPr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3DB740-3BF1-4758-A413-A87BC4F87230}"/>
              </a:ext>
            </a:extLst>
          </p:cNvPr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343913-5370-4732-892F-394FC19FFDE3}"/>
              </a:ext>
            </a:extLst>
          </p:cNvPr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1A3502-E00A-4E15-A01F-4B0A7F983345}"/>
              </a:ext>
            </a:extLst>
          </p:cNvPr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6ABE1D9-CCE7-4D37-B17F-06E5B77CA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553850"/>
              </p:ext>
            </p:extLst>
          </p:nvPr>
        </p:nvGraphicFramePr>
        <p:xfrm>
          <a:off x="217247" y="1412776"/>
          <a:ext cx="8747241" cy="523530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27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관리사무소 회원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F4677B8-FBB9-4CA9-B997-91CEB8D38FD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75181653"/>
              </p:ext>
            </p:extLst>
          </p:nvPr>
        </p:nvGraphicFramePr>
        <p:xfrm>
          <a:off x="179512" y="836712"/>
          <a:ext cx="8780781" cy="54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PF-RS-005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급여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정산 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2021-01-22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박찬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Shape 218">
            <a:extLst>
              <a:ext uri="{FF2B5EF4-FFF2-40B4-BE49-F238E27FC236}">
                <a16:creationId xmlns:a16="http://schemas.microsoft.com/office/drawing/2014/main" id="{5A038C90-EA32-47CF-A042-BC427E2A50A1}"/>
              </a:ext>
            </a:extLst>
          </p:cNvPr>
          <p:cNvSpPr/>
          <p:nvPr/>
        </p:nvSpPr>
        <p:spPr>
          <a:xfrm>
            <a:off x="4449591" y="2173532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11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급여기본정보 등록</a:t>
            </a:r>
          </a:p>
        </p:txBody>
      </p:sp>
      <p:sp>
        <p:nvSpPr>
          <p:cNvPr id="19" name="Shape 218">
            <a:extLst>
              <a:ext uri="{FF2B5EF4-FFF2-40B4-BE49-F238E27FC236}">
                <a16:creationId xmlns:a16="http://schemas.microsoft.com/office/drawing/2014/main" id="{4D03961A-0E65-40E3-B204-299C318036BE}"/>
              </a:ext>
            </a:extLst>
          </p:cNvPr>
          <p:cNvSpPr/>
          <p:nvPr/>
        </p:nvSpPr>
        <p:spPr>
          <a:xfrm>
            <a:off x="7238253" y="2173532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11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급여기본정보 수정</a:t>
            </a:r>
            <a:endParaRPr lang="ko-KR" altLang="en-US" sz="11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Shape 218">
            <a:extLst>
              <a:ext uri="{FF2B5EF4-FFF2-40B4-BE49-F238E27FC236}">
                <a16:creationId xmlns:a16="http://schemas.microsoft.com/office/drawing/2014/main" id="{43D96A74-EF11-40A3-9D8B-038228298B79}"/>
              </a:ext>
            </a:extLst>
          </p:cNvPr>
          <p:cNvSpPr/>
          <p:nvPr/>
        </p:nvSpPr>
        <p:spPr>
          <a:xfrm>
            <a:off x="5875100" y="2173532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11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급여기본정보 삭제</a:t>
            </a:r>
          </a:p>
        </p:txBody>
      </p:sp>
      <p:sp>
        <p:nvSpPr>
          <p:cNvPr id="21" name="Shape 218">
            <a:extLst>
              <a:ext uri="{FF2B5EF4-FFF2-40B4-BE49-F238E27FC236}">
                <a16:creationId xmlns:a16="http://schemas.microsoft.com/office/drawing/2014/main" id="{BDFADDE2-B216-4B80-ACEF-FBE8B38A7025}"/>
              </a:ext>
            </a:extLst>
          </p:cNvPr>
          <p:cNvSpPr/>
          <p:nvPr/>
        </p:nvSpPr>
        <p:spPr>
          <a:xfrm>
            <a:off x="3024082" y="2161807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11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급여기본정보 조회</a:t>
            </a:r>
          </a:p>
        </p:txBody>
      </p:sp>
      <p:sp>
        <p:nvSpPr>
          <p:cNvPr id="26" name="Shape 218">
            <a:extLst>
              <a:ext uri="{FF2B5EF4-FFF2-40B4-BE49-F238E27FC236}">
                <a16:creationId xmlns:a16="http://schemas.microsoft.com/office/drawing/2014/main" id="{FABEFF6F-C7AF-4C2D-A094-0332433957A7}"/>
              </a:ext>
            </a:extLst>
          </p:cNvPr>
          <p:cNvSpPr/>
          <p:nvPr/>
        </p:nvSpPr>
        <p:spPr>
          <a:xfrm>
            <a:off x="4653606" y="5941812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11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급여명세서 파일 다운로드</a:t>
            </a:r>
            <a:endParaRPr lang="ko-KR" altLang="ko-KR" sz="11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Shape 218">
            <a:extLst>
              <a:ext uri="{FF2B5EF4-FFF2-40B4-BE49-F238E27FC236}">
                <a16:creationId xmlns:a16="http://schemas.microsoft.com/office/drawing/2014/main" id="{6AE1C57F-6EF5-4404-A174-4783FA87DA98}"/>
              </a:ext>
            </a:extLst>
          </p:cNvPr>
          <p:cNvSpPr/>
          <p:nvPr/>
        </p:nvSpPr>
        <p:spPr>
          <a:xfrm>
            <a:off x="3002045" y="3272859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11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급여지급대장 조회</a:t>
            </a:r>
          </a:p>
        </p:txBody>
      </p:sp>
      <p:sp>
        <p:nvSpPr>
          <p:cNvPr id="28" name="Shape 218">
            <a:extLst>
              <a:ext uri="{FF2B5EF4-FFF2-40B4-BE49-F238E27FC236}">
                <a16:creationId xmlns:a16="http://schemas.microsoft.com/office/drawing/2014/main" id="{FAB6F1AC-15C4-4F78-9F43-0716E3E41F90}"/>
              </a:ext>
            </a:extLst>
          </p:cNvPr>
          <p:cNvSpPr/>
          <p:nvPr/>
        </p:nvSpPr>
        <p:spPr>
          <a:xfrm>
            <a:off x="4653608" y="4004362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11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급여계산에서 직원 급여자료 조회</a:t>
            </a:r>
          </a:p>
        </p:txBody>
      </p:sp>
      <p:sp>
        <p:nvSpPr>
          <p:cNvPr id="30" name="Shape 218">
            <a:extLst>
              <a:ext uri="{FF2B5EF4-FFF2-40B4-BE49-F238E27FC236}">
                <a16:creationId xmlns:a16="http://schemas.microsoft.com/office/drawing/2014/main" id="{E964EF1C-0022-4373-9ED0-A8E3B2B7CB5E}"/>
              </a:ext>
            </a:extLst>
          </p:cNvPr>
          <p:cNvSpPr/>
          <p:nvPr/>
        </p:nvSpPr>
        <p:spPr>
          <a:xfrm>
            <a:off x="4653608" y="4678059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11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급여계산에서 급여자료 삭제</a:t>
            </a:r>
          </a:p>
        </p:txBody>
      </p:sp>
      <p:sp>
        <p:nvSpPr>
          <p:cNvPr id="31" name="Shape 218">
            <a:extLst>
              <a:ext uri="{FF2B5EF4-FFF2-40B4-BE49-F238E27FC236}">
                <a16:creationId xmlns:a16="http://schemas.microsoft.com/office/drawing/2014/main" id="{71B18382-0933-4DB8-A146-8F6F63A41F4B}"/>
              </a:ext>
            </a:extLst>
          </p:cNvPr>
          <p:cNvSpPr/>
          <p:nvPr/>
        </p:nvSpPr>
        <p:spPr>
          <a:xfrm>
            <a:off x="4653607" y="5303594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11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급여계산에서 급여자료 수정</a:t>
            </a:r>
          </a:p>
        </p:txBody>
      </p:sp>
      <p:sp>
        <p:nvSpPr>
          <p:cNvPr id="32" name="Shape 218">
            <a:extLst>
              <a:ext uri="{FF2B5EF4-FFF2-40B4-BE49-F238E27FC236}">
                <a16:creationId xmlns:a16="http://schemas.microsoft.com/office/drawing/2014/main" id="{E6E4C0F9-BEA0-4D1F-A7C5-077112D7E1B5}"/>
              </a:ext>
            </a:extLst>
          </p:cNvPr>
          <p:cNvSpPr/>
          <p:nvPr/>
        </p:nvSpPr>
        <p:spPr>
          <a:xfrm>
            <a:off x="4750561" y="3272859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11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급여계산에서 월별 급여자료 등록</a:t>
            </a:r>
          </a:p>
        </p:txBody>
      </p:sp>
      <p:sp>
        <p:nvSpPr>
          <p:cNvPr id="33" name="Shape 218">
            <a:extLst>
              <a:ext uri="{FF2B5EF4-FFF2-40B4-BE49-F238E27FC236}">
                <a16:creationId xmlns:a16="http://schemas.microsoft.com/office/drawing/2014/main" id="{07868EE4-8D73-4F10-B4A4-AF00CBDF9AC3}"/>
              </a:ext>
            </a:extLst>
          </p:cNvPr>
          <p:cNvSpPr/>
          <p:nvPr/>
        </p:nvSpPr>
        <p:spPr>
          <a:xfrm>
            <a:off x="1598573" y="2162172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l" fontAlgn="ctr"/>
            <a:r>
              <a:rPr lang="ko-KR" altLang="en-US" sz="1100" u="none" strike="noStrike" dirty="0">
                <a:solidFill>
                  <a:schemeClr val="bg1"/>
                </a:solidFill>
                <a:effectLst/>
              </a:rPr>
              <a:t>급여기본정보 </a:t>
            </a:r>
            <a:endParaRPr lang="ko-KR" altLang="en-US" sz="1100" b="0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Shape 218">
            <a:extLst>
              <a:ext uri="{FF2B5EF4-FFF2-40B4-BE49-F238E27FC236}">
                <a16:creationId xmlns:a16="http://schemas.microsoft.com/office/drawing/2014/main" id="{9D231252-2031-45F7-823D-E4CAC41A4A90}"/>
              </a:ext>
            </a:extLst>
          </p:cNvPr>
          <p:cNvSpPr/>
          <p:nvPr/>
        </p:nvSpPr>
        <p:spPr>
          <a:xfrm>
            <a:off x="1574627" y="3277913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fontAlgn="ctr"/>
            <a:r>
              <a:rPr lang="ko-KR" altLang="en-US" sz="1100" u="none" strike="noStrike" dirty="0">
                <a:solidFill>
                  <a:schemeClr val="bg1"/>
                </a:solidFill>
                <a:effectLst/>
              </a:rPr>
              <a:t>급여지급대장 </a:t>
            </a:r>
            <a:endParaRPr lang="ko-KR" altLang="en-US" sz="1100" b="0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Shape 218">
            <a:extLst>
              <a:ext uri="{FF2B5EF4-FFF2-40B4-BE49-F238E27FC236}">
                <a16:creationId xmlns:a16="http://schemas.microsoft.com/office/drawing/2014/main" id="{6F4C62D7-E1DD-489C-A205-5454A50E3D26}"/>
              </a:ext>
            </a:extLst>
          </p:cNvPr>
          <p:cNvSpPr/>
          <p:nvPr/>
        </p:nvSpPr>
        <p:spPr>
          <a:xfrm>
            <a:off x="1574626" y="4111566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fontAlgn="ctr"/>
            <a:r>
              <a:rPr lang="ko-KR" altLang="en-US" sz="1100" u="none" strike="noStrike" dirty="0">
                <a:solidFill>
                  <a:schemeClr val="bg1"/>
                </a:solidFill>
                <a:effectLst/>
              </a:rPr>
              <a:t>퇴직정산 </a:t>
            </a:r>
            <a:endParaRPr lang="ko-KR" altLang="en-US" sz="1100" b="0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Shape 218">
            <a:extLst>
              <a:ext uri="{FF2B5EF4-FFF2-40B4-BE49-F238E27FC236}">
                <a16:creationId xmlns:a16="http://schemas.microsoft.com/office/drawing/2014/main" id="{CAEB0374-DA1B-4BBB-91A4-47084426BA0E}"/>
              </a:ext>
            </a:extLst>
          </p:cNvPr>
          <p:cNvSpPr/>
          <p:nvPr/>
        </p:nvSpPr>
        <p:spPr>
          <a:xfrm>
            <a:off x="1574627" y="4910727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fontAlgn="ctr"/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퇴직정산 정산내역 조회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endParaRPr lang="ko-KR" altLang="en-US" sz="1000" b="0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사각형 설명선 39">
            <a:extLst>
              <a:ext uri="{FF2B5EF4-FFF2-40B4-BE49-F238E27FC236}">
                <a16:creationId xmlns:a16="http://schemas.microsoft.com/office/drawing/2014/main" id="{6EFCD153-6468-429D-A6FD-D9B13DFE1EAD}"/>
              </a:ext>
            </a:extLst>
          </p:cNvPr>
          <p:cNvSpPr/>
          <p:nvPr/>
        </p:nvSpPr>
        <p:spPr>
          <a:xfrm>
            <a:off x="4363988" y="2789060"/>
            <a:ext cx="3311691" cy="309099"/>
          </a:xfrm>
          <a:prstGeom prst="wedgeRectCallout">
            <a:avLst>
              <a:gd name="adj1" fmla="val -23489"/>
              <a:gd name="adj2" fmla="val -82542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직원번호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성명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직급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은행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계좌번호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예금주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endParaRPr lang="ko-KR" altLang="en-US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사각형 설명선 39">
            <a:extLst>
              <a:ext uri="{FF2B5EF4-FFF2-40B4-BE49-F238E27FC236}">
                <a16:creationId xmlns:a16="http://schemas.microsoft.com/office/drawing/2014/main" id="{C34CA376-3099-4DEF-9FAC-57409D432173}"/>
              </a:ext>
            </a:extLst>
          </p:cNvPr>
          <p:cNvSpPr/>
          <p:nvPr/>
        </p:nvSpPr>
        <p:spPr>
          <a:xfrm>
            <a:off x="6009958" y="3421684"/>
            <a:ext cx="2158975" cy="552605"/>
          </a:xfrm>
          <a:prstGeom prst="wedgeRectCallout">
            <a:avLst>
              <a:gd name="adj1" fmla="val -57428"/>
              <a:gd name="adj2" fmla="val 659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직원번호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성명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직급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포괄임금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연장근로수당 건강보험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국민연금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고용보험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소득세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지방소득세</a:t>
            </a:r>
            <a:endParaRPr lang="ko-KR" altLang="en-US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사각형 설명선 39">
            <a:extLst>
              <a:ext uri="{FF2B5EF4-FFF2-40B4-BE49-F238E27FC236}">
                <a16:creationId xmlns:a16="http://schemas.microsoft.com/office/drawing/2014/main" id="{AA344177-4644-441D-80B4-90127030B8F0}"/>
              </a:ext>
            </a:extLst>
          </p:cNvPr>
          <p:cNvSpPr/>
          <p:nvPr/>
        </p:nvSpPr>
        <p:spPr>
          <a:xfrm>
            <a:off x="6060801" y="6014985"/>
            <a:ext cx="2108132" cy="309099"/>
          </a:xfrm>
          <a:prstGeom prst="wedgeRectCallout">
            <a:avLst>
              <a:gd name="adj1" fmla="val -57428"/>
              <a:gd name="adj2" fmla="val 659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급여지급대장에서 해당 월의 급여명세서 </a:t>
            </a:r>
            <a:r>
              <a:rPr lang="en-US" altLang="ko-KR" sz="1000" b="1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PDF </a:t>
            </a:r>
            <a:r>
              <a:rPr lang="ko-KR" altLang="en-US" sz="1000" b="1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저장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및 출력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endParaRPr lang="ko-KR" altLang="en-US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사각형 설명선 39">
            <a:extLst>
              <a:ext uri="{FF2B5EF4-FFF2-40B4-BE49-F238E27FC236}">
                <a16:creationId xmlns:a16="http://schemas.microsoft.com/office/drawing/2014/main" id="{36465F68-95E6-4918-8DCD-68B4CDC13AC7}"/>
              </a:ext>
            </a:extLst>
          </p:cNvPr>
          <p:cNvSpPr/>
          <p:nvPr/>
        </p:nvSpPr>
        <p:spPr>
          <a:xfrm>
            <a:off x="1241441" y="5656061"/>
            <a:ext cx="2322447" cy="309099"/>
          </a:xfrm>
          <a:prstGeom prst="wedgeRectCallout">
            <a:avLst>
              <a:gd name="adj1" fmla="val -20208"/>
              <a:gd name="adj2" fmla="val -94868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퇴직정산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기본정보 및 정산내역 조회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endParaRPr lang="ko-KR" altLang="en-US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C237A46-416D-4ABB-BCF8-DB768E5B6E40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5011433" y="1945963"/>
            <a:ext cx="1" cy="2275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42FA3B4-0FAB-44B0-942B-8AFEB444A8E3}"/>
              </a:ext>
            </a:extLst>
          </p:cNvPr>
          <p:cNvCxnSpPr>
            <a:cxnSpLocks/>
          </p:cNvCxnSpPr>
          <p:nvPr/>
        </p:nvCxnSpPr>
        <p:spPr>
          <a:xfrm>
            <a:off x="6436942" y="1945963"/>
            <a:ext cx="1" cy="2275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7C21EC5-95C1-4B44-8A09-F77CA6013A8F}"/>
              </a:ext>
            </a:extLst>
          </p:cNvPr>
          <p:cNvCxnSpPr>
            <a:endCxn id="21" idx="1"/>
          </p:cNvCxnSpPr>
          <p:nvPr/>
        </p:nvCxnSpPr>
        <p:spPr>
          <a:xfrm>
            <a:off x="2722258" y="2415315"/>
            <a:ext cx="30182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C9E1A60B-1F36-42BF-B094-E0E1E0261858}"/>
              </a:ext>
            </a:extLst>
          </p:cNvPr>
          <p:cNvCxnSpPr>
            <a:cxnSpLocks/>
            <a:stCxn id="21" idx="0"/>
            <a:endCxn id="19" idx="0"/>
          </p:cNvCxnSpPr>
          <p:nvPr/>
        </p:nvCxnSpPr>
        <p:spPr>
          <a:xfrm rot="16200000" flipH="1">
            <a:off x="5687147" y="60584"/>
            <a:ext cx="11725" cy="4214171"/>
          </a:xfrm>
          <a:prstGeom prst="bentConnector3">
            <a:avLst>
              <a:gd name="adj1" fmla="val -194968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48B0B62-FC4E-4741-A560-8CC5ABA693DD}"/>
              </a:ext>
            </a:extLst>
          </p:cNvPr>
          <p:cNvCxnSpPr>
            <a:cxnSpLocks/>
            <a:stCxn id="34" idx="3"/>
            <a:endCxn id="27" idx="1"/>
          </p:cNvCxnSpPr>
          <p:nvPr/>
        </p:nvCxnSpPr>
        <p:spPr>
          <a:xfrm flipV="1">
            <a:off x="2698312" y="3526367"/>
            <a:ext cx="303733" cy="50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36D5015-6E68-4EA9-A570-19B2A4B66361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4125730" y="3526367"/>
            <a:ext cx="527876" cy="2668953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9DF40936-F0F4-4593-A770-164AD012B9DA}"/>
              </a:ext>
            </a:extLst>
          </p:cNvPr>
          <p:cNvCxnSpPr>
            <a:stCxn id="27" idx="3"/>
            <a:endCxn id="31" idx="1"/>
          </p:cNvCxnSpPr>
          <p:nvPr/>
        </p:nvCxnSpPr>
        <p:spPr>
          <a:xfrm>
            <a:off x="4125730" y="3526367"/>
            <a:ext cx="527877" cy="2030735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68FEC59-CE49-4703-B0C1-841A89F719C8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4125730" y="3526367"/>
            <a:ext cx="527878" cy="140520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DF8F79A1-BA09-48BB-B9DB-675A43BD1720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4125730" y="3526367"/>
            <a:ext cx="527878" cy="73150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055AA515-C385-4737-B156-9F16CBA4EB3D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4125730" y="3526367"/>
            <a:ext cx="62483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3C1CD8A3-3FB3-4A80-85CF-5E097AD4C4C4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2136470" y="4618582"/>
            <a:ext cx="0" cy="2921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566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79512" y="1245416"/>
          <a:ext cx="8747241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교사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/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PF-RS-006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최종합격자관리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2016.05.11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김선도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Shape 338"/>
          <p:cNvSpPr/>
          <p:nvPr/>
        </p:nvSpPr>
        <p:spPr>
          <a:xfrm>
            <a:off x="1461212" y="3346067"/>
            <a:ext cx="1706700" cy="360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rtl="0">
              <a:spcBef>
                <a:spcPts val="0"/>
              </a:spcBef>
              <a:buNone/>
            </a:pPr>
            <a:r>
              <a:rPr lang="ko" sz="1100" dirty="0">
                <a:solidFill>
                  <a:schemeClr val="lt1"/>
                </a:solidFill>
              </a:rPr>
              <a:t>1.면접 대상자 조회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785FD6-4B36-40B5-A089-5C80A313B7E9}"/>
              </a:ext>
            </a:extLst>
          </p:cNvPr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3DB740-3BF1-4758-A413-A87BC4F87230}"/>
              </a:ext>
            </a:extLst>
          </p:cNvPr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343913-5370-4732-892F-394FC19FFDE3}"/>
              </a:ext>
            </a:extLst>
          </p:cNvPr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1A3502-E00A-4E15-A01F-4B0A7F983345}"/>
              </a:ext>
            </a:extLst>
          </p:cNvPr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6ABE1D9-CCE7-4D37-B17F-06E5B77CA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467143"/>
              </p:ext>
            </p:extLst>
          </p:nvPr>
        </p:nvGraphicFramePr>
        <p:xfrm>
          <a:off x="217247" y="1412776"/>
          <a:ext cx="8747241" cy="523530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27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관리사무소 회원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F4677B8-FBB9-4CA9-B997-91CEB8D38FD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1288437"/>
              </p:ext>
            </p:extLst>
          </p:nvPr>
        </p:nvGraphicFramePr>
        <p:xfrm>
          <a:off x="179512" y="836712"/>
          <a:ext cx="8780781" cy="54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PF-RS-005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게시판 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2021-01-22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박찬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Shape 218">
            <a:extLst>
              <a:ext uri="{FF2B5EF4-FFF2-40B4-BE49-F238E27FC236}">
                <a16:creationId xmlns:a16="http://schemas.microsoft.com/office/drawing/2014/main" id="{5A038C90-EA32-47CF-A042-BC427E2A50A1}"/>
              </a:ext>
            </a:extLst>
          </p:cNvPr>
          <p:cNvSpPr/>
          <p:nvPr/>
        </p:nvSpPr>
        <p:spPr>
          <a:xfrm>
            <a:off x="1452266" y="2729336"/>
            <a:ext cx="1123685" cy="29807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공지사항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46" name="사각형 설명선 39">
            <a:extLst>
              <a:ext uri="{FF2B5EF4-FFF2-40B4-BE49-F238E27FC236}">
                <a16:creationId xmlns:a16="http://schemas.microsoft.com/office/drawing/2014/main" id="{0E33049C-22D5-4497-AD56-FD86BD7EF1FA}"/>
              </a:ext>
            </a:extLst>
          </p:cNvPr>
          <p:cNvSpPr/>
          <p:nvPr/>
        </p:nvSpPr>
        <p:spPr>
          <a:xfrm>
            <a:off x="4716016" y="1877805"/>
            <a:ext cx="2151856" cy="70657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입주민 대상 협조내용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정보전달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알림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접수된 분실물 등의 공지사항 등록 </a:t>
            </a:r>
            <a:r>
              <a:rPr lang="en-US" altLang="ko-KR" sz="1000" b="1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b="1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ckeditor</a:t>
            </a:r>
            <a:r>
              <a:rPr lang="en-US" altLang="ko-KR" sz="1000" b="1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파일업로드</a:t>
            </a:r>
            <a:r>
              <a:rPr lang="en-US" altLang="ko-KR" sz="1000" b="1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Shape 218">
            <a:extLst>
              <a:ext uri="{FF2B5EF4-FFF2-40B4-BE49-F238E27FC236}">
                <a16:creationId xmlns:a16="http://schemas.microsoft.com/office/drawing/2014/main" id="{B54BCDE6-58F8-4084-AD9D-F69A7CA62D87}"/>
              </a:ext>
            </a:extLst>
          </p:cNvPr>
          <p:cNvSpPr/>
          <p:nvPr/>
        </p:nvSpPr>
        <p:spPr>
          <a:xfrm>
            <a:off x="1444672" y="4534736"/>
            <a:ext cx="1488034" cy="309944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아파트소식 캘린더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2" name="Shape 218">
            <a:extLst>
              <a:ext uri="{FF2B5EF4-FFF2-40B4-BE49-F238E27FC236}">
                <a16:creationId xmlns:a16="http://schemas.microsoft.com/office/drawing/2014/main" id="{AFCDA031-73D6-42A4-A550-6F5980981B82}"/>
              </a:ext>
            </a:extLst>
          </p:cNvPr>
          <p:cNvSpPr/>
          <p:nvPr/>
        </p:nvSpPr>
        <p:spPr>
          <a:xfrm>
            <a:off x="1452265" y="3817677"/>
            <a:ext cx="1123685" cy="309944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>
                <a:solidFill>
                  <a:schemeClr val="lt1"/>
                </a:solidFill>
              </a:rPr>
              <a:t>자유게시판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6" name="Shape 218">
            <a:extLst>
              <a:ext uri="{FF2B5EF4-FFF2-40B4-BE49-F238E27FC236}">
                <a16:creationId xmlns:a16="http://schemas.microsoft.com/office/drawing/2014/main" id="{278379CF-4885-4D66-BD41-F63BFB16AB84}"/>
              </a:ext>
            </a:extLst>
          </p:cNvPr>
          <p:cNvSpPr/>
          <p:nvPr/>
        </p:nvSpPr>
        <p:spPr>
          <a:xfrm>
            <a:off x="4327629" y="2695007"/>
            <a:ext cx="1800200" cy="29807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atinLnBrk="1"/>
            <a:r>
              <a:rPr lang="ko-KR" altLang="en-US" sz="1000" dirty="0">
                <a:solidFill>
                  <a:schemeClr val="bg1"/>
                </a:solidFill>
              </a:rPr>
              <a:t>입주민 대상 공지사항 등록</a:t>
            </a:r>
          </a:p>
        </p:txBody>
      </p:sp>
      <p:sp>
        <p:nvSpPr>
          <p:cNvPr id="27" name="Shape 218">
            <a:extLst>
              <a:ext uri="{FF2B5EF4-FFF2-40B4-BE49-F238E27FC236}">
                <a16:creationId xmlns:a16="http://schemas.microsoft.com/office/drawing/2014/main" id="{0A1E7DC0-9BCE-4F44-9C10-A146E01FC583}"/>
              </a:ext>
            </a:extLst>
          </p:cNvPr>
          <p:cNvSpPr/>
          <p:nvPr/>
        </p:nvSpPr>
        <p:spPr>
          <a:xfrm>
            <a:off x="2226515" y="3230875"/>
            <a:ext cx="1468687" cy="29807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atinLnBrk="1"/>
            <a:r>
              <a:rPr lang="ko-KR" altLang="en-US" sz="1100" dirty="0">
                <a:solidFill>
                  <a:schemeClr val="bg1"/>
                </a:solidFill>
              </a:rPr>
              <a:t>공지사항 목록 조회</a:t>
            </a:r>
          </a:p>
        </p:txBody>
      </p:sp>
      <p:sp>
        <p:nvSpPr>
          <p:cNvPr id="28" name="Shape 218">
            <a:extLst>
              <a:ext uri="{FF2B5EF4-FFF2-40B4-BE49-F238E27FC236}">
                <a16:creationId xmlns:a16="http://schemas.microsoft.com/office/drawing/2014/main" id="{950D7937-7C15-4D48-B748-A7E0323A46B5}"/>
              </a:ext>
            </a:extLst>
          </p:cNvPr>
          <p:cNvSpPr/>
          <p:nvPr/>
        </p:nvSpPr>
        <p:spPr>
          <a:xfrm>
            <a:off x="3991346" y="3228296"/>
            <a:ext cx="1468687" cy="29807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공지사항 </a:t>
            </a:r>
            <a:r>
              <a:rPr lang="ko-KR" altLang="en-US" sz="1100" dirty="0">
                <a:solidFill>
                  <a:schemeClr val="bg1"/>
                </a:solidFill>
              </a:rPr>
              <a:t>상세 조회</a:t>
            </a:r>
          </a:p>
        </p:txBody>
      </p:sp>
      <p:sp>
        <p:nvSpPr>
          <p:cNvPr id="30" name="Shape 218">
            <a:extLst>
              <a:ext uri="{FF2B5EF4-FFF2-40B4-BE49-F238E27FC236}">
                <a16:creationId xmlns:a16="http://schemas.microsoft.com/office/drawing/2014/main" id="{68B34BAA-04BB-4C18-8B0E-202A0794A22C}"/>
              </a:ext>
            </a:extLst>
          </p:cNvPr>
          <p:cNvSpPr/>
          <p:nvPr/>
        </p:nvSpPr>
        <p:spPr>
          <a:xfrm>
            <a:off x="3063807" y="2676045"/>
            <a:ext cx="1123685" cy="29807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bg1"/>
                </a:solidFill>
              </a:rPr>
              <a:t>공지사항 수정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31" name="Shape 218">
            <a:extLst>
              <a:ext uri="{FF2B5EF4-FFF2-40B4-BE49-F238E27FC236}">
                <a16:creationId xmlns:a16="http://schemas.microsoft.com/office/drawing/2014/main" id="{750D7A56-70AD-45D8-9918-6E2721C9AB24}"/>
              </a:ext>
            </a:extLst>
          </p:cNvPr>
          <p:cNvSpPr/>
          <p:nvPr/>
        </p:nvSpPr>
        <p:spPr>
          <a:xfrm>
            <a:off x="6308388" y="2695008"/>
            <a:ext cx="1123685" cy="29807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공지사항 삭제</a:t>
            </a:r>
            <a:endParaRPr lang="ko-KR" altLang="en-US" sz="1100" dirty="0"/>
          </a:p>
        </p:txBody>
      </p:sp>
      <p:sp>
        <p:nvSpPr>
          <p:cNvPr id="32" name="Shape 218">
            <a:extLst>
              <a:ext uri="{FF2B5EF4-FFF2-40B4-BE49-F238E27FC236}">
                <a16:creationId xmlns:a16="http://schemas.microsoft.com/office/drawing/2014/main" id="{BFF14586-9FB8-4667-8155-25C43668B5B3}"/>
              </a:ext>
            </a:extLst>
          </p:cNvPr>
          <p:cNvSpPr/>
          <p:nvPr/>
        </p:nvSpPr>
        <p:spPr>
          <a:xfrm>
            <a:off x="2749048" y="3836579"/>
            <a:ext cx="1246888" cy="27578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자유게시판 조회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3" name="Shape 218">
            <a:extLst>
              <a:ext uri="{FF2B5EF4-FFF2-40B4-BE49-F238E27FC236}">
                <a16:creationId xmlns:a16="http://schemas.microsoft.com/office/drawing/2014/main" id="{D5CF407A-A2F4-4173-B30B-AA378D11EE7B}"/>
              </a:ext>
            </a:extLst>
          </p:cNvPr>
          <p:cNvSpPr/>
          <p:nvPr/>
        </p:nvSpPr>
        <p:spPr>
          <a:xfrm>
            <a:off x="4176627" y="3836579"/>
            <a:ext cx="1654075" cy="28698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부적절한 게시글 삭제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4" name="Shape 218">
            <a:extLst>
              <a:ext uri="{FF2B5EF4-FFF2-40B4-BE49-F238E27FC236}">
                <a16:creationId xmlns:a16="http://schemas.microsoft.com/office/drawing/2014/main" id="{99F8E94F-2408-4268-9139-F4F1590C2796}"/>
              </a:ext>
            </a:extLst>
          </p:cNvPr>
          <p:cNvSpPr/>
          <p:nvPr/>
        </p:nvSpPr>
        <p:spPr>
          <a:xfrm>
            <a:off x="3102833" y="4534736"/>
            <a:ext cx="1488034" cy="309944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일정 캘린더  조회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5" name="Shape 218">
            <a:extLst>
              <a:ext uri="{FF2B5EF4-FFF2-40B4-BE49-F238E27FC236}">
                <a16:creationId xmlns:a16="http://schemas.microsoft.com/office/drawing/2014/main" id="{D80B0E6D-CD0B-442A-B664-BDCB8C9B12BB}"/>
              </a:ext>
            </a:extLst>
          </p:cNvPr>
          <p:cNvSpPr/>
          <p:nvPr/>
        </p:nvSpPr>
        <p:spPr>
          <a:xfrm>
            <a:off x="2358816" y="5070276"/>
            <a:ext cx="1488034" cy="309944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일정 수정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6" name="Shape 218">
            <a:extLst>
              <a:ext uri="{FF2B5EF4-FFF2-40B4-BE49-F238E27FC236}">
                <a16:creationId xmlns:a16="http://schemas.microsoft.com/office/drawing/2014/main" id="{84F8CB44-65FA-49A2-B9CC-27EC2370E834}"/>
              </a:ext>
            </a:extLst>
          </p:cNvPr>
          <p:cNvSpPr/>
          <p:nvPr/>
        </p:nvSpPr>
        <p:spPr>
          <a:xfrm>
            <a:off x="4064391" y="5070276"/>
            <a:ext cx="1488034" cy="309944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일정 삭제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7" name="사각형 설명선 39">
            <a:extLst>
              <a:ext uri="{FF2B5EF4-FFF2-40B4-BE49-F238E27FC236}">
                <a16:creationId xmlns:a16="http://schemas.microsoft.com/office/drawing/2014/main" id="{AA45DB92-C6F6-426E-A130-C5C12968934E}"/>
              </a:ext>
            </a:extLst>
          </p:cNvPr>
          <p:cNvSpPr/>
          <p:nvPr/>
        </p:nvSpPr>
        <p:spPr>
          <a:xfrm>
            <a:off x="6421551" y="4228898"/>
            <a:ext cx="2151856" cy="706570"/>
          </a:xfrm>
          <a:prstGeom prst="wedgeRectCallout">
            <a:avLst>
              <a:gd name="adj1" fmla="val -59802"/>
              <a:gd name="adj2" fmla="val 19564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입주민 대상 협조내용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정보전달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알림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접수된 분실물 등의 공지사항 등록 </a:t>
            </a:r>
            <a:r>
              <a:rPr lang="en-US" altLang="ko-KR" sz="1000" b="1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b="1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ckeditor</a:t>
            </a:r>
            <a:r>
              <a:rPr lang="en-US" altLang="ko-KR" sz="1000" b="1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파일업로드</a:t>
            </a:r>
            <a:r>
              <a:rPr lang="en-US" altLang="ko-KR" sz="1000" b="1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Shape 218">
            <a:extLst>
              <a:ext uri="{FF2B5EF4-FFF2-40B4-BE49-F238E27FC236}">
                <a16:creationId xmlns:a16="http://schemas.microsoft.com/office/drawing/2014/main" id="{158FB89D-F5F1-4EBE-AA78-71B2A781B172}"/>
              </a:ext>
            </a:extLst>
          </p:cNvPr>
          <p:cNvSpPr/>
          <p:nvPr/>
        </p:nvSpPr>
        <p:spPr>
          <a:xfrm>
            <a:off x="4771558" y="4534736"/>
            <a:ext cx="1488034" cy="309944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일정 등록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C79595E7-4418-43BE-B331-7414054E8F3F}"/>
              </a:ext>
            </a:extLst>
          </p:cNvPr>
          <p:cNvCxnSpPr>
            <a:endCxn id="27" idx="1"/>
          </p:cNvCxnSpPr>
          <p:nvPr/>
        </p:nvCxnSpPr>
        <p:spPr>
          <a:xfrm rot="16200000" flipH="1">
            <a:off x="1962865" y="3116261"/>
            <a:ext cx="352504" cy="174795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EB6553-10AB-49E2-8BBE-91CBDB779544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 flipV="1">
            <a:off x="3695202" y="3377332"/>
            <a:ext cx="296144" cy="25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6247DC7-C033-4234-BC47-36BBD356AE54}"/>
              </a:ext>
            </a:extLst>
          </p:cNvPr>
          <p:cNvCxnSpPr>
            <a:cxnSpLocks/>
            <a:stCxn id="27" idx="0"/>
            <a:endCxn id="31" idx="2"/>
          </p:cNvCxnSpPr>
          <p:nvPr/>
        </p:nvCxnSpPr>
        <p:spPr>
          <a:xfrm rot="5400000" flipH="1" flipV="1">
            <a:off x="4796647" y="1157291"/>
            <a:ext cx="237796" cy="3909372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E1F71C6-FEE7-4210-BAE6-47504C60FF4B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725690" y="2950635"/>
            <a:ext cx="0" cy="2776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5CEDCB1-AE73-43DF-85AE-9265AEFF9EEC}"/>
              </a:ext>
            </a:extLst>
          </p:cNvPr>
          <p:cNvCxnSpPr>
            <a:cxnSpLocks/>
          </p:cNvCxnSpPr>
          <p:nvPr/>
        </p:nvCxnSpPr>
        <p:spPr>
          <a:xfrm flipV="1">
            <a:off x="3451723" y="2924944"/>
            <a:ext cx="0" cy="3033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35B0ADD-8D58-4068-91AF-FEF73373A9B9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2575950" y="3972649"/>
            <a:ext cx="173098" cy="18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78CFEA4-4790-4580-8CDD-F37A38964D11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3995936" y="3974470"/>
            <a:ext cx="180691" cy="56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CEDD03A-BE90-47CF-AB93-E2CBACAE9E1A}"/>
              </a:ext>
            </a:extLst>
          </p:cNvPr>
          <p:cNvCxnSpPr>
            <a:cxnSpLocks/>
            <a:stCxn id="21" idx="3"/>
            <a:endCxn id="34" idx="1"/>
          </p:cNvCxnSpPr>
          <p:nvPr/>
        </p:nvCxnSpPr>
        <p:spPr>
          <a:xfrm>
            <a:off x="2932706" y="4689708"/>
            <a:ext cx="17012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FCECCC1-5BA1-42B8-8F0F-97043128A45A}"/>
              </a:ext>
            </a:extLst>
          </p:cNvPr>
          <p:cNvCxnSpPr>
            <a:cxnSpLocks/>
            <a:stCxn id="34" idx="3"/>
            <a:endCxn id="41" idx="1"/>
          </p:cNvCxnSpPr>
          <p:nvPr/>
        </p:nvCxnSpPr>
        <p:spPr>
          <a:xfrm>
            <a:off x="4590867" y="4689708"/>
            <a:ext cx="18069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A24BB7C7-3633-4E07-8334-45A4E5B0CDB2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rot="5400000">
            <a:off x="3362044" y="4585470"/>
            <a:ext cx="225596" cy="744017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EC76CE92-9BE4-443C-B5D7-62E72CFE9E6C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 rot="16200000" flipH="1">
            <a:off x="4214831" y="4476699"/>
            <a:ext cx="225596" cy="96155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75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79512" y="1245416"/>
          <a:ext cx="8747241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교사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/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PF-RS-006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최종합격자관리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2016.05.11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김선도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Shape 338"/>
          <p:cNvSpPr/>
          <p:nvPr/>
        </p:nvSpPr>
        <p:spPr>
          <a:xfrm>
            <a:off x="2452166" y="3836697"/>
            <a:ext cx="1706700" cy="360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rtl="0">
              <a:spcBef>
                <a:spcPts val="0"/>
              </a:spcBef>
              <a:buNone/>
            </a:pPr>
            <a:r>
              <a:rPr lang="ko" sz="1100" dirty="0">
                <a:solidFill>
                  <a:schemeClr val="lt1"/>
                </a:solidFill>
              </a:rPr>
              <a:t>1.면접 대상자 조회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785FD6-4B36-40B5-A089-5C80A313B7E9}"/>
              </a:ext>
            </a:extLst>
          </p:cNvPr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3DB740-3BF1-4758-A413-A87BC4F87230}"/>
              </a:ext>
            </a:extLst>
          </p:cNvPr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343913-5370-4732-892F-394FC19FFDE3}"/>
              </a:ext>
            </a:extLst>
          </p:cNvPr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1A3502-E00A-4E15-A01F-4B0A7F983345}"/>
              </a:ext>
            </a:extLst>
          </p:cNvPr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6ABE1D9-CCE7-4D37-B17F-06E5B77CAF42}"/>
              </a:ext>
            </a:extLst>
          </p:cNvPr>
          <p:cNvGraphicFramePr>
            <a:graphicFrameLocks noGrp="1"/>
          </p:cNvGraphicFramePr>
          <p:nvPr/>
        </p:nvGraphicFramePr>
        <p:xfrm>
          <a:off x="217247" y="1412776"/>
          <a:ext cx="8747241" cy="523530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27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관리사무소 회원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F4677B8-FBB9-4CA9-B997-91CEB8D38FD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81522988"/>
              </p:ext>
            </p:extLst>
          </p:nvPr>
        </p:nvGraphicFramePr>
        <p:xfrm>
          <a:off x="179512" y="836712"/>
          <a:ext cx="8780781" cy="54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PF-RS-005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민원관리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2021-01-22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박찬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사각형 설명선 39">
            <a:extLst>
              <a:ext uri="{FF2B5EF4-FFF2-40B4-BE49-F238E27FC236}">
                <a16:creationId xmlns:a16="http://schemas.microsoft.com/office/drawing/2014/main" id="{0E33049C-22D5-4497-AD56-FD86BD7EF1FA}"/>
              </a:ext>
            </a:extLst>
          </p:cNvPr>
          <p:cNvSpPr/>
          <p:nvPr/>
        </p:nvSpPr>
        <p:spPr>
          <a:xfrm>
            <a:off x="5337237" y="2353051"/>
            <a:ext cx="2317596" cy="1395060"/>
          </a:xfrm>
          <a:prstGeom prst="wedgeRectCallout">
            <a:avLst>
              <a:gd name="adj1" fmla="val -64877"/>
              <a:gd name="adj2" fmla="val 18844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아파트 시설 수리수선 요청 조회</a:t>
            </a:r>
            <a:endParaRPr lang="en-US" altLang="ko-KR" sz="1000" b="0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접수된 수리 일정 조회 및 등록 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풀캘린더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)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ㄴ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제목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글쓴이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ID,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내용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수선일자 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동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호수 글쓴이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ID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로 조회가능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)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000" b="0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게시글 상세화면에서 요청 확인후 접수 버튼 클릭으로 접수 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7" name="Shape 224">
            <a:extLst>
              <a:ext uri="{FF2B5EF4-FFF2-40B4-BE49-F238E27FC236}">
                <a16:creationId xmlns:a16="http://schemas.microsoft.com/office/drawing/2014/main" id="{7F7376DD-5A1E-43CD-B4D9-4183FEF60D64}"/>
              </a:ext>
            </a:extLst>
          </p:cNvPr>
          <p:cNvCxnSpPr>
            <a:cxnSpLocks/>
            <a:stCxn id="37" idx="2"/>
            <a:endCxn id="35" idx="3"/>
          </p:cNvCxnSpPr>
          <p:nvPr/>
        </p:nvCxnSpPr>
        <p:spPr>
          <a:xfrm flipH="1">
            <a:off x="4955470" y="4775707"/>
            <a:ext cx="1540565" cy="43835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" name="Shape 218">
            <a:extLst>
              <a:ext uri="{FF2B5EF4-FFF2-40B4-BE49-F238E27FC236}">
                <a16:creationId xmlns:a16="http://schemas.microsoft.com/office/drawing/2014/main" id="{145049C9-FC70-4555-9594-0690AA88057D}"/>
              </a:ext>
            </a:extLst>
          </p:cNvPr>
          <p:cNvSpPr/>
          <p:nvPr/>
        </p:nvSpPr>
        <p:spPr>
          <a:xfrm>
            <a:off x="2627784" y="2420888"/>
            <a:ext cx="1123685" cy="36060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수선신청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20" name="Shape 218">
            <a:extLst>
              <a:ext uri="{FF2B5EF4-FFF2-40B4-BE49-F238E27FC236}">
                <a16:creationId xmlns:a16="http://schemas.microsoft.com/office/drawing/2014/main" id="{86EF0FA4-8922-4EA2-9B93-259AF1477316}"/>
              </a:ext>
            </a:extLst>
          </p:cNvPr>
          <p:cNvSpPr/>
          <p:nvPr/>
        </p:nvSpPr>
        <p:spPr>
          <a:xfrm>
            <a:off x="3792627" y="2916585"/>
            <a:ext cx="1123685" cy="36060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접수내역관리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21" name="Shape 218">
            <a:extLst>
              <a:ext uri="{FF2B5EF4-FFF2-40B4-BE49-F238E27FC236}">
                <a16:creationId xmlns:a16="http://schemas.microsoft.com/office/drawing/2014/main" id="{18E4E0A8-2542-4AD4-98E9-5AAEA2F5C7E3}"/>
              </a:ext>
            </a:extLst>
          </p:cNvPr>
          <p:cNvSpPr/>
          <p:nvPr/>
        </p:nvSpPr>
        <p:spPr>
          <a:xfrm>
            <a:off x="3792627" y="3392024"/>
            <a:ext cx="1123685" cy="36060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000" b="0" i="0" u="none" strike="noStrike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접수완료관리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22" name="Shape 218">
            <a:extLst>
              <a:ext uri="{FF2B5EF4-FFF2-40B4-BE49-F238E27FC236}">
                <a16:creationId xmlns:a16="http://schemas.microsoft.com/office/drawing/2014/main" id="{E5291D23-1B1E-46DC-BBEF-63560FABA860}"/>
              </a:ext>
            </a:extLst>
          </p:cNvPr>
          <p:cNvSpPr/>
          <p:nvPr/>
        </p:nvSpPr>
        <p:spPr>
          <a:xfrm>
            <a:off x="3800489" y="3878024"/>
            <a:ext cx="1123685" cy="36060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일정등록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5FB917E0-1EFD-4581-9579-79A4F4D180F8}"/>
              </a:ext>
            </a:extLst>
          </p:cNvPr>
          <p:cNvCxnSpPr>
            <a:cxnSpLocks/>
            <a:stCxn id="19" idx="2"/>
            <a:endCxn id="22" idx="1"/>
          </p:cNvCxnSpPr>
          <p:nvPr/>
        </p:nvCxnSpPr>
        <p:spPr>
          <a:xfrm rot="16200000" flipH="1">
            <a:off x="2856640" y="3114476"/>
            <a:ext cx="1276836" cy="610862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BB822DF-D4C9-49C4-BE81-485EB36D397B}"/>
              </a:ext>
            </a:extLst>
          </p:cNvPr>
          <p:cNvCxnSpPr>
            <a:stCxn id="20" idx="1"/>
          </p:cNvCxnSpPr>
          <p:nvPr/>
        </p:nvCxnSpPr>
        <p:spPr>
          <a:xfrm flipH="1">
            <a:off x="3188448" y="3096886"/>
            <a:ext cx="604179" cy="82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7B18CED-6E6E-44C9-9E06-B2C2FAA8BB5C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3185107" y="3572324"/>
            <a:ext cx="607520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hape 218">
            <a:extLst>
              <a:ext uri="{FF2B5EF4-FFF2-40B4-BE49-F238E27FC236}">
                <a16:creationId xmlns:a16="http://schemas.microsoft.com/office/drawing/2014/main" id="{A12207D7-5F80-48CB-82A9-E79823405101}"/>
              </a:ext>
            </a:extLst>
          </p:cNvPr>
          <p:cNvSpPr/>
          <p:nvPr/>
        </p:nvSpPr>
        <p:spPr>
          <a:xfrm>
            <a:off x="4999013" y="3878024"/>
            <a:ext cx="1123685" cy="36060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일정수정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32" name="Shape 218">
            <a:extLst>
              <a:ext uri="{FF2B5EF4-FFF2-40B4-BE49-F238E27FC236}">
                <a16:creationId xmlns:a16="http://schemas.microsoft.com/office/drawing/2014/main" id="{EF490F14-3995-4CF9-BBC4-DE737F0EA4C9}"/>
              </a:ext>
            </a:extLst>
          </p:cNvPr>
          <p:cNvSpPr/>
          <p:nvPr/>
        </p:nvSpPr>
        <p:spPr>
          <a:xfrm>
            <a:off x="6197537" y="3878023"/>
            <a:ext cx="1123685" cy="36060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일정삭제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34" name="Shape 218">
            <a:extLst>
              <a:ext uri="{FF2B5EF4-FFF2-40B4-BE49-F238E27FC236}">
                <a16:creationId xmlns:a16="http://schemas.microsoft.com/office/drawing/2014/main" id="{F3C3B6AD-1957-473A-A18A-E91514245B1B}"/>
              </a:ext>
            </a:extLst>
          </p:cNvPr>
          <p:cNvSpPr/>
          <p:nvPr/>
        </p:nvSpPr>
        <p:spPr>
          <a:xfrm>
            <a:off x="2616528" y="4375250"/>
            <a:ext cx="1123685" cy="36060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공사 신고 접수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35" name="Shape 218">
            <a:extLst>
              <a:ext uri="{FF2B5EF4-FFF2-40B4-BE49-F238E27FC236}">
                <a16:creationId xmlns:a16="http://schemas.microsoft.com/office/drawing/2014/main" id="{706BE68D-E3BB-4DBF-9549-CD5B946C5335}"/>
              </a:ext>
            </a:extLst>
          </p:cNvPr>
          <p:cNvSpPr/>
          <p:nvPr/>
        </p:nvSpPr>
        <p:spPr>
          <a:xfrm>
            <a:off x="3831785" y="5033764"/>
            <a:ext cx="1123685" cy="36060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접수된 공사 일정 등록 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36" name="Shape 218">
            <a:extLst>
              <a:ext uri="{FF2B5EF4-FFF2-40B4-BE49-F238E27FC236}">
                <a16:creationId xmlns:a16="http://schemas.microsoft.com/office/drawing/2014/main" id="{8B7D7991-9682-446A-8027-5C2845D0FBA0}"/>
              </a:ext>
            </a:extLst>
          </p:cNvPr>
          <p:cNvSpPr/>
          <p:nvPr/>
        </p:nvSpPr>
        <p:spPr>
          <a:xfrm>
            <a:off x="3831785" y="4375250"/>
            <a:ext cx="1123685" cy="36060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접수내역관리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37" name="사각형 설명선 39">
            <a:extLst>
              <a:ext uri="{FF2B5EF4-FFF2-40B4-BE49-F238E27FC236}">
                <a16:creationId xmlns:a16="http://schemas.microsoft.com/office/drawing/2014/main" id="{530FFB94-F01B-4B89-B036-8B44DFD8E454}"/>
              </a:ext>
            </a:extLst>
          </p:cNvPr>
          <p:cNvSpPr/>
          <p:nvPr/>
        </p:nvSpPr>
        <p:spPr>
          <a:xfrm>
            <a:off x="5236937" y="4415106"/>
            <a:ext cx="2518195" cy="360601"/>
          </a:xfrm>
          <a:prstGeom prst="wedgeRectCallout">
            <a:avLst>
              <a:gd name="adj1" fmla="val -62194"/>
              <a:gd name="adj2" fmla="val -1778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신고 접수 허가 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불허가 선정 허가 일시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Shape 218">
            <a:extLst>
              <a:ext uri="{FF2B5EF4-FFF2-40B4-BE49-F238E27FC236}">
                <a16:creationId xmlns:a16="http://schemas.microsoft.com/office/drawing/2014/main" id="{42D83142-D28D-463F-97EE-4568B321EB74}"/>
              </a:ext>
            </a:extLst>
          </p:cNvPr>
          <p:cNvSpPr/>
          <p:nvPr/>
        </p:nvSpPr>
        <p:spPr>
          <a:xfrm>
            <a:off x="4502570" y="5546942"/>
            <a:ext cx="1123685" cy="36060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접수된 공사 일정 삭제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42" name="Shape 218">
            <a:extLst>
              <a:ext uri="{FF2B5EF4-FFF2-40B4-BE49-F238E27FC236}">
                <a16:creationId xmlns:a16="http://schemas.microsoft.com/office/drawing/2014/main" id="{D3AF84C3-7667-4F6A-B626-F3699E46FBEB}"/>
              </a:ext>
            </a:extLst>
          </p:cNvPr>
          <p:cNvSpPr/>
          <p:nvPr/>
        </p:nvSpPr>
        <p:spPr>
          <a:xfrm>
            <a:off x="3168602" y="5546942"/>
            <a:ext cx="1123685" cy="36060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접수된 공사 일정 수정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43" name="Shape 224">
            <a:extLst>
              <a:ext uri="{FF2B5EF4-FFF2-40B4-BE49-F238E27FC236}">
                <a16:creationId xmlns:a16="http://schemas.microsoft.com/office/drawing/2014/main" id="{92D8DDF9-2E8F-462B-9D70-D14449BD3EB0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4393628" y="4735851"/>
            <a:ext cx="0" cy="29791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4183151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79512" y="1245416"/>
          <a:ext cx="8747241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교사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/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PF-RS-006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최종합격자관리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2016.05.11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김선도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Shape 338"/>
          <p:cNvSpPr/>
          <p:nvPr/>
        </p:nvSpPr>
        <p:spPr>
          <a:xfrm>
            <a:off x="2548027" y="3670311"/>
            <a:ext cx="1706700" cy="360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rtl="0">
              <a:spcBef>
                <a:spcPts val="0"/>
              </a:spcBef>
              <a:buNone/>
            </a:pPr>
            <a:r>
              <a:rPr lang="ko" sz="1100" dirty="0">
                <a:solidFill>
                  <a:schemeClr val="lt1"/>
                </a:solidFill>
              </a:rPr>
              <a:t>1.면접 대상자 조회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785FD6-4B36-40B5-A089-5C80A313B7E9}"/>
              </a:ext>
            </a:extLst>
          </p:cNvPr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3DB740-3BF1-4758-A413-A87BC4F87230}"/>
              </a:ext>
            </a:extLst>
          </p:cNvPr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343913-5370-4732-892F-394FC19FFDE3}"/>
              </a:ext>
            </a:extLst>
          </p:cNvPr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1A3502-E00A-4E15-A01F-4B0A7F983345}"/>
              </a:ext>
            </a:extLst>
          </p:cNvPr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6ABE1D9-CCE7-4D37-B17F-06E5B77CA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492962"/>
              </p:ext>
            </p:extLst>
          </p:nvPr>
        </p:nvGraphicFramePr>
        <p:xfrm>
          <a:off x="217247" y="1412776"/>
          <a:ext cx="8747241" cy="523530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27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관리사무소 회원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F4677B8-FBB9-4CA9-B997-91CEB8D38FD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8636072"/>
              </p:ext>
            </p:extLst>
          </p:nvPr>
        </p:nvGraphicFramePr>
        <p:xfrm>
          <a:off x="179512" y="836712"/>
          <a:ext cx="8780781" cy="54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PF-RS-005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커뮤니티 시설 예약 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2021-01-22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박찬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Shape 218">
            <a:extLst>
              <a:ext uri="{FF2B5EF4-FFF2-40B4-BE49-F238E27FC236}">
                <a16:creationId xmlns:a16="http://schemas.microsoft.com/office/drawing/2014/main" id="{5A038C90-EA32-47CF-A042-BC427E2A50A1}"/>
              </a:ext>
            </a:extLst>
          </p:cNvPr>
          <p:cNvSpPr/>
          <p:nvPr/>
        </p:nvSpPr>
        <p:spPr>
          <a:xfrm>
            <a:off x="1783151" y="3152655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커뮤니티 시설 예약 관리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46" name="사각형 설명선 39">
            <a:extLst>
              <a:ext uri="{FF2B5EF4-FFF2-40B4-BE49-F238E27FC236}">
                <a16:creationId xmlns:a16="http://schemas.microsoft.com/office/drawing/2014/main" id="{0E33049C-22D5-4497-AD56-FD86BD7EF1FA}"/>
              </a:ext>
            </a:extLst>
          </p:cNvPr>
          <p:cNvSpPr/>
          <p:nvPr/>
        </p:nvSpPr>
        <p:spPr>
          <a:xfrm>
            <a:off x="5447823" y="3960846"/>
            <a:ext cx="2416466" cy="840332"/>
          </a:xfrm>
          <a:prstGeom prst="wedgeRectCallout">
            <a:avLst>
              <a:gd name="adj1" fmla="val -62540"/>
              <a:gd name="adj2" fmla="val 1841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입주민이 신청한 커뮤니티 센터 예약 신청 목록이 조회 된다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관리자는 예약 승인 확인 처리하면 일정이 자동적으로 등록 된다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이때 입주민에게 예약이 완료 되었다는 알림을 전송한다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7" name="Shape 224">
            <a:extLst>
              <a:ext uri="{FF2B5EF4-FFF2-40B4-BE49-F238E27FC236}">
                <a16:creationId xmlns:a16="http://schemas.microsoft.com/office/drawing/2014/main" id="{7F7376DD-5A1E-43CD-B4D9-4183FEF60D64}"/>
              </a:ext>
            </a:extLst>
          </p:cNvPr>
          <p:cNvCxnSpPr>
            <a:cxnSpLocks/>
            <a:stCxn id="45" idx="3"/>
            <a:endCxn id="19" idx="1"/>
          </p:cNvCxnSpPr>
          <p:nvPr/>
        </p:nvCxnSpPr>
        <p:spPr>
          <a:xfrm>
            <a:off x="2906836" y="3406163"/>
            <a:ext cx="887297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" name="Shape 218">
            <a:extLst>
              <a:ext uri="{FF2B5EF4-FFF2-40B4-BE49-F238E27FC236}">
                <a16:creationId xmlns:a16="http://schemas.microsoft.com/office/drawing/2014/main" id="{D3F50D15-FC18-4E5F-9917-70773DD8D697}"/>
              </a:ext>
            </a:extLst>
          </p:cNvPr>
          <p:cNvSpPr/>
          <p:nvPr/>
        </p:nvSpPr>
        <p:spPr>
          <a:xfrm>
            <a:off x="3794133" y="3152655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접수된 예약 조회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0" name="Shape 218">
            <a:extLst>
              <a:ext uri="{FF2B5EF4-FFF2-40B4-BE49-F238E27FC236}">
                <a16:creationId xmlns:a16="http://schemas.microsoft.com/office/drawing/2014/main" id="{A1442BDD-B6D4-431C-B089-FD357C4C5CEC}"/>
              </a:ext>
            </a:extLst>
          </p:cNvPr>
          <p:cNvSpPr/>
          <p:nvPr/>
        </p:nvSpPr>
        <p:spPr>
          <a:xfrm>
            <a:off x="3794133" y="4140523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승인 </a:t>
            </a:r>
            <a:r>
              <a:rPr lang="en-US" altLang="ko-KR" sz="1100" dirty="0">
                <a:solidFill>
                  <a:schemeClr val="lt1"/>
                </a:solidFill>
              </a:rPr>
              <a:t>/ </a:t>
            </a:r>
            <a:r>
              <a:rPr lang="ko-KR" altLang="en-US" sz="1100" dirty="0">
                <a:solidFill>
                  <a:schemeClr val="lt1"/>
                </a:solidFill>
              </a:rPr>
              <a:t>반려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1" name="Shape 218">
            <a:extLst>
              <a:ext uri="{FF2B5EF4-FFF2-40B4-BE49-F238E27FC236}">
                <a16:creationId xmlns:a16="http://schemas.microsoft.com/office/drawing/2014/main" id="{D56646B5-257B-4180-A613-F112B679A254}"/>
              </a:ext>
            </a:extLst>
          </p:cNvPr>
          <p:cNvSpPr/>
          <p:nvPr/>
        </p:nvSpPr>
        <p:spPr>
          <a:xfrm>
            <a:off x="3711666" y="5359076"/>
            <a:ext cx="1288619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일정 자동 등록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cxnSp>
        <p:nvCxnSpPr>
          <p:cNvPr id="26" name="Shape 224">
            <a:extLst>
              <a:ext uri="{FF2B5EF4-FFF2-40B4-BE49-F238E27FC236}">
                <a16:creationId xmlns:a16="http://schemas.microsoft.com/office/drawing/2014/main" id="{31B89E03-0F90-4FD7-9C2C-306DDA84477C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4355976" y="3659671"/>
            <a:ext cx="0" cy="48085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" name="Shape 224">
            <a:extLst>
              <a:ext uri="{FF2B5EF4-FFF2-40B4-BE49-F238E27FC236}">
                <a16:creationId xmlns:a16="http://schemas.microsoft.com/office/drawing/2014/main" id="{6941523B-B5E3-4C96-A490-25BC7EC503D2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4355976" y="4647539"/>
            <a:ext cx="0" cy="71153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812236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79512" y="1245416"/>
          <a:ext cx="8747241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교사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/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PF-RS-006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최종합격자관리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2016.05.11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김선도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Shape 338"/>
          <p:cNvSpPr/>
          <p:nvPr/>
        </p:nvSpPr>
        <p:spPr>
          <a:xfrm>
            <a:off x="2548027" y="3670311"/>
            <a:ext cx="1706700" cy="360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rtl="0">
              <a:spcBef>
                <a:spcPts val="0"/>
              </a:spcBef>
              <a:buNone/>
            </a:pPr>
            <a:r>
              <a:rPr lang="ko" sz="1100" dirty="0">
                <a:solidFill>
                  <a:schemeClr val="lt1"/>
                </a:solidFill>
              </a:rPr>
              <a:t>1.면접 대상자 조회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785FD6-4B36-40B5-A089-5C80A313B7E9}"/>
              </a:ext>
            </a:extLst>
          </p:cNvPr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3DB740-3BF1-4758-A413-A87BC4F87230}"/>
              </a:ext>
            </a:extLst>
          </p:cNvPr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343913-5370-4732-892F-394FC19FFDE3}"/>
              </a:ext>
            </a:extLst>
          </p:cNvPr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1A3502-E00A-4E15-A01F-4B0A7F983345}"/>
              </a:ext>
            </a:extLst>
          </p:cNvPr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6ABE1D9-CCE7-4D37-B17F-06E5B77CA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286195"/>
              </p:ext>
            </p:extLst>
          </p:nvPr>
        </p:nvGraphicFramePr>
        <p:xfrm>
          <a:off x="217247" y="1412776"/>
          <a:ext cx="8747241" cy="523530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27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입주민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F4677B8-FBB9-4CA9-B997-91CEB8D38FD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0484524"/>
              </p:ext>
            </p:extLst>
          </p:nvPr>
        </p:nvGraphicFramePr>
        <p:xfrm>
          <a:off x="179512" y="836712"/>
          <a:ext cx="8780781" cy="54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PF-RS-005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입주민 마이페이지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2021-01-22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박찬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Shape 218">
            <a:extLst>
              <a:ext uri="{FF2B5EF4-FFF2-40B4-BE49-F238E27FC236}">
                <a16:creationId xmlns:a16="http://schemas.microsoft.com/office/drawing/2014/main" id="{5A038C90-EA32-47CF-A042-BC427E2A50A1}"/>
              </a:ext>
            </a:extLst>
          </p:cNvPr>
          <p:cNvSpPr/>
          <p:nvPr/>
        </p:nvSpPr>
        <p:spPr>
          <a:xfrm>
            <a:off x="1423163" y="3597103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마이페이지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46" name="사각형 설명선 39">
            <a:extLst>
              <a:ext uri="{FF2B5EF4-FFF2-40B4-BE49-F238E27FC236}">
                <a16:creationId xmlns:a16="http://schemas.microsoft.com/office/drawing/2014/main" id="{0E33049C-22D5-4497-AD56-FD86BD7EF1FA}"/>
              </a:ext>
            </a:extLst>
          </p:cNvPr>
          <p:cNvSpPr/>
          <p:nvPr/>
        </p:nvSpPr>
        <p:spPr>
          <a:xfrm>
            <a:off x="4620187" y="2449737"/>
            <a:ext cx="2416466" cy="477620"/>
          </a:xfrm>
          <a:prstGeom prst="wedgeRectCallout">
            <a:avLst>
              <a:gd name="adj1" fmla="val -62540"/>
              <a:gd name="adj2" fmla="val 1841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아파트 정보 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본인 </a:t>
            </a:r>
            <a:r>
              <a:rPr lang="ko-KR" altLang="en-US" sz="1000" b="0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단제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입주세대수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동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호수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면적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Shape 218">
            <a:extLst>
              <a:ext uri="{FF2B5EF4-FFF2-40B4-BE49-F238E27FC236}">
                <a16:creationId xmlns:a16="http://schemas.microsoft.com/office/drawing/2014/main" id="{D3F50D15-FC18-4E5F-9917-70773DD8D697}"/>
              </a:ext>
            </a:extLst>
          </p:cNvPr>
          <p:cNvSpPr/>
          <p:nvPr/>
        </p:nvSpPr>
        <p:spPr>
          <a:xfrm>
            <a:off x="3039928" y="2688547"/>
            <a:ext cx="1123685" cy="30207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개인정보 조회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0" name="Shape 218">
            <a:extLst>
              <a:ext uri="{FF2B5EF4-FFF2-40B4-BE49-F238E27FC236}">
                <a16:creationId xmlns:a16="http://schemas.microsoft.com/office/drawing/2014/main" id="{A1442BDD-B6D4-431C-B089-FD357C4C5CEC}"/>
              </a:ext>
            </a:extLst>
          </p:cNvPr>
          <p:cNvSpPr/>
          <p:nvPr/>
        </p:nvSpPr>
        <p:spPr>
          <a:xfrm>
            <a:off x="3039928" y="3385401"/>
            <a:ext cx="1123685" cy="243977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개인정보 변경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1" name="Shape 218">
            <a:extLst>
              <a:ext uri="{FF2B5EF4-FFF2-40B4-BE49-F238E27FC236}">
                <a16:creationId xmlns:a16="http://schemas.microsoft.com/office/drawing/2014/main" id="{D56646B5-257B-4180-A613-F112B679A254}"/>
              </a:ext>
            </a:extLst>
          </p:cNvPr>
          <p:cNvSpPr/>
          <p:nvPr/>
        </p:nvSpPr>
        <p:spPr>
          <a:xfrm>
            <a:off x="3040653" y="4169984"/>
            <a:ext cx="1508407" cy="20498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등록된 차량 조회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A5FAA1-0B90-4F27-96DA-471000CDFED1}"/>
              </a:ext>
            </a:extLst>
          </p:cNvPr>
          <p:cNvCxnSpPr>
            <a:cxnSpLocks/>
            <a:endCxn id="19" idx="1"/>
          </p:cNvCxnSpPr>
          <p:nvPr/>
        </p:nvCxnSpPr>
        <p:spPr>
          <a:xfrm rot="5400000" flipH="1" flipV="1">
            <a:off x="2423486" y="3209488"/>
            <a:ext cx="986345" cy="24654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98779D7-EBEF-4228-A69B-64DF8403ADF1}"/>
              </a:ext>
            </a:extLst>
          </p:cNvPr>
          <p:cNvCxnSpPr>
            <a:stCxn id="45" idx="3"/>
            <a:endCxn id="20" idx="1"/>
          </p:cNvCxnSpPr>
          <p:nvPr/>
        </p:nvCxnSpPr>
        <p:spPr>
          <a:xfrm flipV="1">
            <a:off x="2546848" y="3507390"/>
            <a:ext cx="493080" cy="343221"/>
          </a:xfrm>
          <a:prstGeom prst="bentConnector3">
            <a:avLst>
              <a:gd name="adj1" fmla="val 4961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73BB628E-9FD0-46A6-ACBA-7FB3AC20C3E4}"/>
              </a:ext>
            </a:extLst>
          </p:cNvPr>
          <p:cNvCxnSpPr>
            <a:cxnSpLocks/>
            <a:stCxn id="45" idx="3"/>
            <a:endCxn id="21" idx="1"/>
          </p:cNvCxnSpPr>
          <p:nvPr/>
        </p:nvCxnSpPr>
        <p:spPr>
          <a:xfrm>
            <a:off x="2546848" y="3850611"/>
            <a:ext cx="493805" cy="421864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hape 218">
            <a:extLst>
              <a:ext uri="{FF2B5EF4-FFF2-40B4-BE49-F238E27FC236}">
                <a16:creationId xmlns:a16="http://schemas.microsoft.com/office/drawing/2014/main" id="{579D868E-BB3A-4B90-BBDD-9DA5334B5BE4}"/>
              </a:ext>
            </a:extLst>
          </p:cNvPr>
          <p:cNvSpPr/>
          <p:nvPr/>
        </p:nvSpPr>
        <p:spPr>
          <a:xfrm>
            <a:off x="4369828" y="3385401"/>
            <a:ext cx="1123685" cy="243977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비밀번호 확인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42" name="Shape 218">
            <a:extLst>
              <a:ext uri="{FF2B5EF4-FFF2-40B4-BE49-F238E27FC236}">
                <a16:creationId xmlns:a16="http://schemas.microsoft.com/office/drawing/2014/main" id="{06CEC0A4-B746-4499-B445-D639F121B847}"/>
              </a:ext>
            </a:extLst>
          </p:cNvPr>
          <p:cNvSpPr/>
          <p:nvPr/>
        </p:nvSpPr>
        <p:spPr>
          <a:xfrm>
            <a:off x="5699728" y="3396936"/>
            <a:ext cx="1420584" cy="211703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개인정보 수정 완료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43" name="Shape 218">
            <a:extLst>
              <a:ext uri="{FF2B5EF4-FFF2-40B4-BE49-F238E27FC236}">
                <a16:creationId xmlns:a16="http://schemas.microsoft.com/office/drawing/2014/main" id="{114078B8-8487-4E02-842D-0ADD85984B18}"/>
              </a:ext>
            </a:extLst>
          </p:cNvPr>
          <p:cNvSpPr/>
          <p:nvPr/>
        </p:nvSpPr>
        <p:spPr>
          <a:xfrm>
            <a:off x="3021685" y="4796828"/>
            <a:ext cx="1508407" cy="20498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관리비 조회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6B71142-31BF-4D1B-88E7-83C115BE3D15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2546848" y="3850611"/>
            <a:ext cx="474837" cy="1048708"/>
          </a:xfrm>
          <a:prstGeom prst="bentConnector3">
            <a:avLst>
              <a:gd name="adj1" fmla="val 5160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218">
            <a:extLst>
              <a:ext uri="{FF2B5EF4-FFF2-40B4-BE49-F238E27FC236}">
                <a16:creationId xmlns:a16="http://schemas.microsoft.com/office/drawing/2014/main" id="{2C3C041E-3086-428B-945B-54582666B9AC}"/>
              </a:ext>
            </a:extLst>
          </p:cNvPr>
          <p:cNvSpPr/>
          <p:nvPr/>
        </p:nvSpPr>
        <p:spPr>
          <a:xfrm>
            <a:off x="4723661" y="4169983"/>
            <a:ext cx="1508407" cy="20498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등록된 </a:t>
            </a:r>
            <a:r>
              <a:rPr lang="ko-KR" altLang="en-US" sz="1100" dirty="0" err="1">
                <a:solidFill>
                  <a:schemeClr val="lt1"/>
                </a:solidFill>
              </a:rPr>
              <a:t>없을시</a:t>
            </a:r>
            <a:r>
              <a:rPr lang="ko-KR" altLang="en-US" sz="1100" dirty="0">
                <a:solidFill>
                  <a:schemeClr val="lt1"/>
                </a:solidFill>
              </a:rPr>
              <a:t> 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51" name="Shape 218">
            <a:extLst>
              <a:ext uri="{FF2B5EF4-FFF2-40B4-BE49-F238E27FC236}">
                <a16:creationId xmlns:a16="http://schemas.microsoft.com/office/drawing/2014/main" id="{EF596759-84AA-4FE1-A93F-21A60D80919C}"/>
              </a:ext>
            </a:extLst>
          </p:cNvPr>
          <p:cNvSpPr/>
          <p:nvPr/>
        </p:nvSpPr>
        <p:spPr>
          <a:xfrm>
            <a:off x="5828420" y="4547837"/>
            <a:ext cx="1695908" cy="211703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>
                <a:solidFill>
                  <a:schemeClr val="lt1"/>
                </a:solidFill>
              </a:rPr>
              <a:t>차량 등록페이지 이동 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52" name="Shape 218">
            <a:extLst>
              <a:ext uri="{FF2B5EF4-FFF2-40B4-BE49-F238E27FC236}">
                <a16:creationId xmlns:a16="http://schemas.microsoft.com/office/drawing/2014/main" id="{700D2985-2BCF-4208-898E-92650C2926AE}"/>
              </a:ext>
            </a:extLst>
          </p:cNvPr>
          <p:cNvSpPr/>
          <p:nvPr/>
        </p:nvSpPr>
        <p:spPr>
          <a:xfrm>
            <a:off x="4334738" y="5204619"/>
            <a:ext cx="1821437" cy="240603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관리비 조회 페이지 이동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8B9931-5880-4512-85B6-9E7F765AA329}"/>
              </a:ext>
            </a:extLst>
          </p:cNvPr>
          <p:cNvCxnSpPr>
            <a:cxnSpLocks/>
            <a:stCxn id="20" idx="3"/>
            <a:endCxn id="41" idx="1"/>
          </p:cNvCxnSpPr>
          <p:nvPr/>
        </p:nvCxnSpPr>
        <p:spPr>
          <a:xfrm>
            <a:off x="4163613" y="3507390"/>
            <a:ext cx="20621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CC023F9-0406-4F11-9750-1BB31070538D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 flipV="1">
            <a:off x="5493513" y="3502788"/>
            <a:ext cx="206215" cy="46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7E9A832-2C7E-4D48-972E-C2A4932E34F9}"/>
              </a:ext>
            </a:extLst>
          </p:cNvPr>
          <p:cNvCxnSpPr>
            <a:cxnSpLocks/>
            <a:stCxn id="21" idx="3"/>
            <a:endCxn id="50" idx="1"/>
          </p:cNvCxnSpPr>
          <p:nvPr/>
        </p:nvCxnSpPr>
        <p:spPr>
          <a:xfrm flipV="1">
            <a:off x="4549060" y="4272474"/>
            <a:ext cx="1746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0D4ED217-6B44-49B1-85C5-07DB8D3D5850}"/>
              </a:ext>
            </a:extLst>
          </p:cNvPr>
          <p:cNvCxnSpPr>
            <a:cxnSpLocks/>
            <a:stCxn id="50" idx="2"/>
            <a:endCxn id="51" idx="1"/>
          </p:cNvCxnSpPr>
          <p:nvPr/>
        </p:nvCxnSpPr>
        <p:spPr>
          <a:xfrm rot="16200000" flipH="1">
            <a:off x="5513780" y="4339048"/>
            <a:ext cx="278725" cy="350555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C7AED918-151E-454D-BE8F-A90DB6DDCFD0}"/>
              </a:ext>
            </a:extLst>
          </p:cNvPr>
          <p:cNvCxnSpPr>
            <a:cxnSpLocks/>
            <a:stCxn id="43" idx="2"/>
            <a:endCxn id="52" idx="1"/>
          </p:cNvCxnSpPr>
          <p:nvPr/>
        </p:nvCxnSpPr>
        <p:spPr>
          <a:xfrm rot="16200000" flipH="1">
            <a:off x="3893757" y="4883940"/>
            <a:ext cx="323112" cy="558849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47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69822994"/>
              </p:ext>
            </p:extLst>
          </p:nvPr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PF-RS-001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로그아웃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2021-01-22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박찬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219562"/>
              </p:ext>
            </p:extLst>
          </p:nvPr>
        </p:nvGraphicFramePr>
        <p:xfrm>
          <a:off x="217247" y="1245416"/>
          <a:ext cx="8747241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공통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Shape 218"/>
          <p:cNvSpPr/>
          <p:nvPr/>
        </p:nvSpPr>
        <p:spPr>
          <a:xfrm>
            <a:off x="1691680" y="3175492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100" dirty="0">
                <a:solidFill>
                  <a:schemeClr val="lt1"/>
                </a:solidFill>
              </a:rPr>
              <a:t>1.</a:t>
            </a:r>
            <a:r>
              <a:rPr lang="ko-KR" altLang="en-US" sz="1100" dirty="0">
                <a:solidFill>
                  <a:schemeClr val="lt1"/>
                </a:solidFill>
              </a:rPr>
              <a:t>로그인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19" name="Shape 219"/>
          <p:cNvSpPr/>
          <p:nvPr/>
        </p:nvSpPr>
        <p:spPr>
          <a:xfrm>
            <a:off x="3635896" y="5249584"/>
            <a:ext cx="1758524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>
                <a:solidFill>
                  <a:schemeClr val="lt1"/>
                </a:solidFill>
              </a:rPr>
              <a:t>2.</a:t>
            </a:r>
            <a:r>
              <a:rPr lang="ko-KR" altLang="en-US" sz="1100" dirty="0">
                <a:solidFill>
                  <a:schemeClr val="lt1"/>
                </a:solidFill>
              </a:rPr>
              <a:t>로그인 완료 시 </a:t>
            </a:r>
            <a:endParaRPr lang="ko" sz="1100" dirty="0">
              <a:solidFill>
                <a:schemeClr val="lt1"/>
              </a:solidFill>
            </a:endParaRPr>
          </a:p>
        </p:txBody>
      </p:sp>
      <p:cxnSp>
        <p:nvCxnSpPr>
          <p:cNvPr id="23" name="Shape 224"/>
          <p:cNvCxnSpPr>
            <a:cxnSpLocks/>
          </p:cNvCxnSpPr>
          <p:nvPr/>
        </p:nvCxnSpPr>
        <p:spPr>
          <a:xfrm>
            <a:off x="2629314" y="3742374"/>
            <a:ext cx="1337832" cy="68824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" name="사각형 설명선 26"/>
          <p:cNvSpPr/>
          <p:nvPr/>
        </p:nvSpPr>
        <p:spPr>
          <a:xfrm>
            <a:off x="1691680" y="2185514"/>
            <a:ext cx="1683472" cy="6831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각각의 로그인 경로 선택</a:t>
            </a:r>
          </a:p>
        </p:txBody>
      </p:sp>
      <p:sp>
        <p:nvSpPr>
          <p:cNvPr id="28" name="사각형 설명선 27"/>
          <p:cNvSpPr/>
          <p:nvPr/>
        </p:nvSpPr>
        <p:spPr>
          <a:xfrm>
            <a:off x="3183653" y="4466242"/>
            <a:ext cx="1872208" cy="539124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DB</a:t>
            </a:r>
            <a:r>
              <a:rPr lang="ko-KR" altLang="en-US" sz="1000" dirty="0">
                <a:solidFill>
                  <a:schemeClr val="bg1"/>
                </a:solidFill>
              </a:rPr>
              <a:t> 로그인 정보 조회</a:t>
            </a:r>
          </a:p>
        </p:txBody>
      </p:sp>
      <p:sp>
        <p:nvSpPr>
          <p:cNvPr id="25" name="Shape 219">
            <a:extLst>
              <a:ext uri="{FF2B5EF4-FFF2-40B4-BE49-F238E27FC236}">
                <a16:creationId xmlns:a16="http://schemas.microsoft.com/office/drawing/2014/main" id="{6B240F3C-DB5F-40A4-9723-87655466A644}"/>
              </a:ext>
            </a:extLst>
          </p:cNvPr>
          <p:cNvSpPr/>
          <p:nvPr/>
        </p:nvSpPr>
        <p:spPr>
          <a:xfrm>
            <a:off x="1559786" y="5245722"/>
            <a:ext cx="1758524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>
                <a:solidFill>
                  <a:schemeClr val="lt1"/>
                </a:solidFill>
              </a:rPr>
              <a:t>2.</a:t>
            </a:r>
            <a:r>
              <a:rPr lang="ko-KR" altLang="en-US" sz="1100" dirty="0">
                <a:solidFill>
                  <a:schemeClr val="lt1"/>
                </a:solidFill>
              </a:rPr>
              <a:t>로그인 실패 시</a:t>
            </a:r>
            <a:endParaRPr lang="ko" sz="1100" dirty="0">
              <a:solidFill>
                <a:schemeClr val="lt1"/>
              </a:solidFill>
            </a:endParaRPr>
          </a:p>
        </p:txBody>
      </p:sp>
      <p:cxnSp>
        <p:nvCxnSpPr>
          <p:cNvPr id="26" name="Shape 224">
            <a:extLst>
              <a:ext uri="{FF2B5EF4-FFF2-40B4-BE49-F238E27FC236}">
                <a16:creationId xmlns:a16="http://schemas.microsoft.com/office/drawing/2014/main" id="{D49C23E8-A8BA-4C62-9A26-4074FABA2DA6}"/>
              </a:ext>
            </a:extLst>
          </p:cNvPr>
          <p:cNvCxnSpPr>
            <a:cxnSpLocks/>
          </p:cNvCxnSpPr>
          <p:nvPr/>
        </p:nvCxnSpPr>
        <p:spPr>
          <a:xfrm flipV="1">
            <a:off x="1907704" y="3789040"/>
            <a:ext cx="0" cy="136815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" name="Shape 224">
            <a:extLst>
              <a:ext uri="{FF2B5EF4-FFF2-40B4-BE49-F238E27FC236}">
                <a16:creationId xmlns:a16="http://schemas.microsoft.com/office/drawing/2014/main" id="{5D2D24BD-C15D-423C-A4DE-A1E21FDFA3CD}"/>
              </a:ext>
            </a:extLst>
          </p:cNvPr>
          <p:cNvCxnSpPr>
            <a:cxnSpLocks/>
          </p:cNvCxnSpPr>
          <p:nvPr/>
        </p:nvCxnSpPr>
        <p:spPr>
          <a:xfrm flipV="1">
            <a:off x="5377751" y="3785965"/>
            <a:ext cx="1748802" cy="168063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" name="Shape 219">
            <a:extLst>
              <a:ext uri="{FF2B5EF4-FFF2-40B4-BE49-F238E27FC236}">
                <a16:creationId xmlns:a16="http://schemas.microsoft.com/office/drawing/2014/main" id="{A027E080-3480-457B-AEF6-56C491F88BD8}"/>
              </a:ext>
            </a:extLst>
          </p:cNvPr>
          <p:cNvSpPr/>
          <p:nvPr/>
        </p:nvSpPr>
        <p:spPr>
          <a:xfrm>
            <a:off x="6524881" y="3252610"/>
            <a:ext cx="1758524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100" dirty="0">
                <a:solidFill>
                  <a:schemeClr val="lt1"/>
                </a:solidFill>
              </a:rPr>
              <a:t>3.</a:t>
            </a:r>
            <a:r>
              <a:rPr lang="ko-KR" altLang="en-US" sz="1100" dirty="0">
                <a:solidFill>
                  <a:schemeClr val="lt1"/>
                </a:solidFill>
              </a:rPr>
              <a:t>로그인 페이지 이동 </a:t>
            </a:r>
            <a:endParaRPr lang="ko" sz="1100" dirty="0">
              <a:solidFill>
                <a:schemeClr val="lt1"/>
              </a:solidFill>
            </a:endParaRPr>
          </a:p>
        </p:txBody>
      </p:sp>
      <p:sp>
        <p:nvSpPr>
          <p:cNvPr id="33" name="사각형 설명선 27">
            <a:extLst>
              <a:ext uri="{FF2B5EF4-FFF2-40B4-BE49-F238E27FC236}">
                <a16:creationId xmlns:a16="http://schemas.microsoft.com/office/drawing/2014/main" id="{189EFABA-C504-46BD-BF49-B11F9EADADC9}"/>
              </a:ext>
            </a:extLst>
          </p:cNvPr>
          <p:cNvSpPr/>
          <p:nvPr/>
        </p:nvSpPr>
        <p:spPr>
          <a:xfrm>
            <a:off x="6540641" y="2559548"/>
            <a:ext cx="1872208" cy="539124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접근 권환 확인</a:t>
            </a:r>
          </a:p>
        </p:txBody>
      </p:sp>
      <p:sp>
        <p:nvSpPr>
          <p:cNvPr id="41" name="Shape 218">
            <a:extLst>
              <a:ext uri="{FF2B5EF4-FFF2-40B4-BE49-F238E27FC236}">
                <a16:creationId xmlns:a16="http://schemas.microsoft.com/office/drawing/2014/main" id="{6BD6BF87-B1CF-4238-9A21-F7FC47D147A6}"/>
              </a:ext>
            </a:extLst>
          </p:cNvPr>
          <p:cNvSpPr/>
          <p:nvPr/>
        </p:nvSpPr>
        <p:spPr>
          <a:xfrm>
            <a:off x="4355976" y="3180602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100" dirty="0">
                <a:solidFill>
                  <a:schemeClr val="lt1"/>
                </a:solidFill>
              </a:rPr>
              <a:t>4.</a:t>
            </a:r>
            <a:r>
              <a:rPr lang="ko-KR" altLang="en-US" sz="1100" dirty="0">
                <a:solidFill>
                  <a:schemeClr val="lt1"/>
                </a:solidFill>
              </a:rPr>
              <a:t>로그아웃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cxnSp>
        <p:nvCxnSpPr>
          <p:cNvPr id="42" name="Shape 224">
            <a:extLst>
              <a:ext uri="{FF2B5EF4-FFF2-40B4-BE49-F238E27FC236}">
                <a16:creationId xmlns:a16="http://schemas.microsoft.com/office/drawing/2014/main" id="{F22DCF85-A0A5-4CCF-8B69-E972D554FF5B}"/>
              </a:ext>
            </a:extLst>
          </p:cNvPr>
          <p:cNvCxnSpPr>
            <a:cxnSpLocks/>
            <a:stCxn id="41" idx="1"/>
            <a:endCxn id="17" idx="3"/>
          </p:cNvCxnSpPr>
          <p:nvPr/>
        </p:nvCxnSpPr>
        <p:spPr>
          <a:xfrm flipH="1" flipV="1">
            <a:off x="3444598" y="3429000"/>
            <a:ext cx="911378" cy="511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3" name="Shape 224">
            <a:extLst>
              <a:ext uri="{FF2B5EF4-FFF2-40B4-BE49-F238E27FC236}">
                <a16:creationId xmlns:a16="http://schemas.microsoft.com/office/drawing/2014/main" id="{D1891731-51E9-41F6-8C36-3FBC09EDF9A0}"/>
              </a:ext>
            </a:extLst>
          </p:cNvPr>
          <p:cNvCxnSpPr>
            <a:cxnSpLocks/>
            <a:stCxn id="32" idx="1"/>
            <a:endCxn id="41" idx="3"/>
          </p:cNvCxnSpPr>
          <p:nvPr/>
        </p:nvCxnSpPr>
        <p:spPr>
          <a:xfrm flipH="1">
            <a:off x="6108894" y="3434110"/>
            <a:ext cx="415987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953823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79512" y="1245416"/>
          <a:ext cx="8747241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교사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/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PF-RS-006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최종합격자관리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2016.05.11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김선도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Shape 338"/>
          <p:cNvSpPr/>
          <p:nvPr/>
        </p:nvSpPr>
        <p:spPr>
          <a:xfrm>
            <a:off x="2543551" y="3172548"/>
            <a:ext cx="1706700" cy="360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rtl="0">
              <a:spcBef>
                <a:spcPts val="0"/>
              </a:spcBef>
              <a:buNone/>
            </a:pPr>
            <a:r>
              <a:rPr lang="ko" sz="1100" dirty="0">
                <a:solidFill>
                  <a:schemeClr val="lt1"/>
                </a:solidFill>
              </a:rPr>
              <a:t>1.면접 대상자 조회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785FD6-4B36-40B5-A089-5C80A313B7E9}"/>
              </a:ext>
            </a:extLst>
          </p:cNvPr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3DB740-3BF1-4758-A413-A87BC4F87230}"/>
              </a:ext>
            </a:extLst>
          </p:cNvPr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343913-5370-4732-892F-394FC19FFDE3}"/>
              </a:ext>
            </a:extLst>
          </p:cNvPr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1A3502-E00A-4E15-A01F-4B0A7F983345}"/>
              </a:ext>
            </a:extLst>
          </p:cNvPr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6ABE1D9-CCE7-4D37-B17F-06E5B77CAF42}"/>
              </a:ext>
            </a:extLst>
          </p:cNvPr>
          <p:cNvGraphicFramePr>
            <a:graphicFrameLocks noGrp="1"/>
          </p:cNvGraphicFramePr>
          <p:nvPr/>
        </p:nvGraphicFramePr>
        <p:xfrm>
          <a:off x="217247" y="1412776"/>
          <a:ext cx="8747241" cy="523530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27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입주민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F4677B8-FBB9-4CA9-B997-91CEB8D38FD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26218821"/>
              </p:ext>
            </p:extLst>
          </p:nvPr>
        </p:nvGraphicFramePr>
        <p:xfrm>
          <a:off x="179512" y="836712"/>
          <a:ext cx="8780781" cy="54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PF-RS-005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차량  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2021-01-22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박찬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Shape 218">
            <a:extLst>
              <a:ext uri="{FF2B5EF4-FFF2-40B4-BE49-F238E27FC236}">
                <a16:creationId xmlns:a16="http://schemas.microsoft.com/office/drawing/2014/main" id="{5A038C90-EA32-47CF-A042-BC427E2A50A1}"/>
              </a:ext>
            </a:extLst>
          </p:cNvPr>
          <p:cNvSpPr/>
          <p:nvPr/>
        </p:nvSpPr>
        <p:spPr>
          <a:xfrm>
            <a:off x="1481087" y="3409552"/>
            <a:ext cx="1276681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차량 </a:t>
            </a:r>
            <a:r>
              <a:rPr lang="ko-KR" altLang="en-US" sz="1100">
                <a:solidFill>
                  <a:schemeClr val="lt1"/>
                </a:solidFill>
              </a:rPr>
              <a:t>등록</a:t>
            </a:r>
            <a:r>
              <a:rPr lang="en-US" altLang="ko-KR" sz="1100" dirty="0">
                <a:solidFill>
                  <a:schemeClr val="lt1"/>
                </a:solidFill>
              </a:rPr>
              <a:t>/</a:t>
            </a:r>
            <a:r>
              <a:rPr lang="ko-KR" altLang="en-US" sz="1100" dirty="0">
                <a:solidFill>
                  <a:schemeClr val="lt1"/>
                </a:solidFill>
              </a:rPr>
              <a:t>우리 집 차량 관리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19" name="Shape 218">
            <a:extLst>
              <a:ext uri="{FF2B5EF4-FFF2-40B4-BE49-F238E27FC236}">
                <a16:creationId xmlns:a16="http://schemas.microsoft.com/office/drawing/2014/main" id="{D3F50D15-FC18-4E5F-9917-70773DD8D697}"/>
              </a:ext>
            </a:extLst>
          </p:cNvPr>
          <p:cNvSpPr/>
          <p:nvPr/>
        </p:nvSpPr>
        <p:spPr>
          <a:xfrm>
            <a:off x="3441281" y="3409552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등록된 차량 목록 페이지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0" name="Shape 218">
            <a:extLst>
              <a:ext uri="{FF2B5EF4-FFF2-40B4-BE49-F238E27FC236}">
                <a16:creationId xmlns:a16="http://schemas.microsoft.com/office/drawing/2014/main" id="{A1442BDD-B6D4-431C-B089-FD357C4C5CEC}"/>
              </a:ext>
            </a:extLst>
          </p:cNvPr>
          <p:cNvSpPr/>
          <p:nvPr/>
        </p:nvSpPr>
        <p:spPr>
          <a:xfrm>
            <a:off x="4642111" y="2088925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차량 등록 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1" name="Shape 218">
            <a:extLst>
              <a:ext uri="{FF2B5EF4-FFF2-40B4-BE49-F238E27FC236}">
                <a16:creationId xmlns:a16="http://schemas.microsoft.com/office/drawing/2014/main" id="{D56646B5-257B-4180-A613-F112B679A254}"/>
              </a:ext>
            </a:extLst>
          </p:cNvPr>
          <p:cNvSpPr/>
          <p:nvPr/>
        </p:nvSpPr>
        <p:spPr>
          <a:xfrm>
            <a:off x="5211842" y="3405344"/>
            <a:ext cx="1288619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발급 받은 차량 등록증 조회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7" name="Shape 218">
            <a:extLst>
              <a:ext uri="{FF2B5EF4-FFF2-40B4-BE49-F238E27FC236}">
                <a16:creationId xmlns:a16="http://schemas.microsoft.com/office/drawing/2014/main" id="{3E97A1A6-D099-4A0E-833A-3D39B03C4B64}"/>
              </a:ext>
            </a:extLst>
          </p:cNvPr>
          <p:cNvSpPr/>
          <p:nvPr/>
        </p:nvSpPr>
        <p:spPr>
          <a:xfrm>
            <a:off x="4642111" y="2742183"/>
            <a:ext cx="1276681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>
                <a:solidFill>
                  <a:schemeClr val="lt1"/>
                </a:solidFill>
              </a:rPr>
              <a:t>차량 추가 등록 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8" name="Shape 218">
            <a:extLst>
              <a:ext uri="{FF2B5EF4-FFF2-40B4-BE49-F238E27FC236}">
                <a16:creationId xmlns:a16="http://schemas.microsoft.com/office/drawing/2014/main" id="{411C0628-AF2C-45F7-84B9-5A95186197A7}"/>
              </a:ext>
            </a:extLst>
          </p:cNvPr>
          <p:cNvSpPr/>
          <p:nvPr/>
        </p:nvSpPr>
        <p:spPr>
          <a:xfrm>
            <a:off x="6969097" y="3396285"/>
            <a:ext cx="1288619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발급 받은 차량 등록증 출력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1" name="Shape 218">
            <a:extLst>
              <a:ext uri="{FF2B5EF4-FFF2-40B4-BE49-F238E27FC236}">
                <a16:creationId xmlns:a16="http://schemas.microsoft.com/office/drawing/2014/main" id="{B84EE80A-01A1-41BA-8E57-BDC124A78FC3}"/>
              </a:ext>
            </a:extLst>
          </p:cNvPr>
          <p:cNvSpPr/>
          <p:nvPr/>
        </p:nvSpPr>
        <p:spPr>
          <a:xfrm>
            <a:off x="3448315" y="4301031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등록된 차량 </a:t>
            </a:r>
            <a:r>
              <a:rPr lang="en-US" altLang="ko-KR" sz="1100" dirty="0">
                <a:solidFill>
                  <a:schemeClr val="lt1"/>
                </a:solidFill>
              </a:rPr>
              <a:t>/</a:t>
            </a:r>
            <a:r>
              <a:rPr lang="ko-KR" altLang="en-US" sz="1100" dirty="0">
                <a:solidFill>
                  <a:schemeClr val="lt1"/>
                </a:solidFill>
              </a:rPr>
              <a:t>삭제</a:t>
            </a:r>
            <a:r>
              <a:rPr lang="en-US" altLang="ko-KR" sz="1100" dirty="0">
                <a:solidFill>
                  <a:schemeClr val="lt1"/>
                </a:solidFill>
              </a:rPr>
              <a:t>/</a:t>
            </a:r>
            <a:r>
              <a:rPr lang="ko-KR" altLang="en-US" sz="1100" dirty="0">
                <a:solidFill>
                  <a:schemeClr val="lt1"/>
                </a:solidFill>
              </a:rPr>
              <a:t>재신청</a:t>
            </a:r>
            <a:r>
              <a:rPr lang="en-US" altLang="ko-KR" sz="1100" dirty="0">
                <a:solidFill>
                  <a:schemeClr val="lt1"/>
                </a:solidFill>
              </a:rPr>
              <a:t>(</a:t>
            </a:r>
            <a:r>
              <a:rPr lang="ko-KR" altLang="en-US" sz="1100" dirty="0">
                <a:solidFill>
                  <a:schemeClr val="lt1"/>
                </a:solidFill>
              </a:rPr>
              <a:t>변경</a:t>
            </a:r>
            <a:r>
              <a:rPr lang="en-US" altLang="ko-KR" sz="1100" dirty="0">
                <a:solidFill>
                  <a:schemeClr val="lt1"/>
                </a:solidFill>
              </a:rPr>
              <a:t>)</a:t>
            </a:r>
          </a:p>
        </p:txBody>
      </p:sp>
      <p:sp>
        <p:nvSpPr>
          <p:cNvPr id="32" name="Shape 218">
            <a:extLst>
              <a:ext uri="{FF2B5EF4-FFF2-40B4-BE49-F238E27FC236}">
                <a16:creationId xmlns:a16="http://schemas.microsoft.com/office/drawing/2014/main" id="{445A0791-CE05-426B-81F6-57C96A2C70C3}"/>
              </a:ext>
            </a:extLst>
          </p:cNvPr>
          <p:cNvSpPr/>
          <p:nvPr/>
        </p:nvSpPr>
        <p:spPr>
          <a:xfrm>
            <a:off x="1569699" y="5126511"/>
            <a:ext cx="1276681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우리집 방문 차량 조회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3" name="Shape 218">
            <a:extLst>
              <a:ext uri="{FF2B5EF4-FFF2-40B4-BE49-F238E27FC236}">
                <a16:creationId xmlns:a16="http://schemas.microsoft.com/office/drawing/2014/main" id="{D3ABB498-5E51-4838-A8CE-29B561EE52A8}"/>
              </a:ext>
            </a:extLst>
          </p:cNvPr>
          <p:cNvSpPr/>
          <p:nvPr/>
        </p:nvSpPr>
        <p:spPr>
          <a:xfrm>
            <a:off x="3448315" y="5126511"/>
            <a:ext cx="133194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방문 차량 리스트 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2E4B538-1C0C-4A7C-8B1D-C36E89E7DD38}"/>
              </a:ext>
            </a:extLst>
          </p:cNvPr>
          <p:cNvCxnSpPr>
            <a:cxnSpLocks/>
            <a:stCxn id="45" idx="3"/>
            <a:endCxn id="19" idx="1"/>
          </p:cNvCxnSpPr>
          <p:nvPr/>
        </p:nvCxnSpPr>
        <p:spPr>
          <a:xfrm>
            <a:off x="2757768" y="3663060"/>
            <a:ext cx="6835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FCCDFC2-4F4F-442F-812F-4C5108FED517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 flipV="1">
            <a:off x="4564966" y="3658852"/>
            <a:ext cx="646876" cy="42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B05C4AD-8078-42E7-BEC9-3F02B3F42817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6500461" y="3649793"/>
            <a:ext cx="4686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CC0A0DF-33B2-40D0-BAF7-325393C063D1}"/>
              </a:ext>
            </a:extLst>
          </p:cNvPr>
          <p:cNvCxnSpPr>
            <a:cxnSpLocks/>
            <a:stCxn id="19" idx="0"/>
            <a:endCxn id="20" idx="1"/>
          </p:cNvCxnSpPr>
          <p:nvPr/>
        </p:nvCxnSpPr>
        <p:spPr>
          <a:xfrm rot="5400000" flipH="1" flipV="1">
            <a:off x="3789058" y="2556500"/>
            <a:ext cx="1067119" cy="63898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A5DB746-4CEC-4A54-A035-8F771BAE53A4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003124" y="2995691"/>
            <a:ext cx="63898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A9F1F9F-7A0E-470B-874E-3AB0E3448461}"/>
              </a:ext>
            </a:extLst>
          </p:cNvPr>
          <p:cNvCxnSpPr>
            <a:stCxn id="19" idx="2"/>
            <a:endCxn id="31" idx="0"/>
          </p:cNvCxnSpPr>
          <p:nvPr/>
        </p:nvCxnSpPr>
        <p:spPr>
          <a:xfrm>
            <a:off x="4003124" y="3916568"/>
            <a:ext cx="7034" cy="3844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3D5DCD7-4F2E-4E77-81A9-43B735693890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2846380" y="5380019"/>
            <a:ext cx="6019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 설명선 39">
            <a:extLst>
              <a:ext uri="{FF2B5EF4-FFF2-40B4-BE49-F238E27FC236}">
                <a16:creationId xmlns:a16="http://schemas.microsoft.com/office/drawing/2014/main" id="{9AB52B83-EEB3-4923-A85B-70CD9C9924B8}"/>
              </a:ext>
            </a:extLst>
          </p:cNvPr>
          <p:cNvSpPr/>
          <p:nvPr/>
        </p:nvSpPr>
        <p:spPr>
          <a:xfrm>
            <a:off x="5273005" y="5041410"/>
            <a:ext cx="2107307" cy="477620"/>
          </a:xfrm>
          <a:prstGeom prst="wedgeRectCallout">
            <a:avLst>
              <a:gd name="adj1" fmla="val -62540"/>
              <a:gd name="adj2" fmla="val 1841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 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방문 날짜 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방문 목적 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사각형 설명선 39">
            <a:extLst>
              <a:ext uri="{FF2B5EF4-FFF2-40B4-BE49-F238E27FC236}">
                <a16:creationId xmlns:a16="http://schemas.microsoft.com/office/drawing/2014/main" id="{72AC81C5-4211-44AB-AF6C-9B2C9E0CFB11}"/>
              </a:ext>
            </a:extLst>
          </p:cNvPr>
          <p:cNvSpPr/>
          <p:nvPr/>
        </p:nvSpPr>
        <p:spPr>
          <a:xfrm>
            <a:off x="6187473" y="2349611"/>
            <a:ext cx="2107307" cy="477620"/>
          </a:xfrm>
          <a:prstGeom prst="wedgeRectCallout">
            <a:avLst>
              <a:gd name="adj1" fmla="val -62540"/>
              <a:gd name="adj2" fmla="val 1841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차량이 </a:t>
            </a:r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 </a:t>
            </a:r>
            <a:r>
              <a:rPr lang="ko-KR" altLang="en-US" sz="1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되어있다면</a:t>
            </a:r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추가 등록을 하여 추가로 등록 할 수 있다</a:t>
            </a:r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사각형 설명선 39">
            <a:extLst>
              <a:ext uri="{FF2B5EF4-FFF2-40B4-BE49-F238E27FC236}">
                <a16:creationId xmlns:a16="http://schemas.microsoft.com/office/drawing/2014/main" id="{BA8C8A7F-4792-4AB9-887D-24E2FB53FA58}"/>
              </a:ext>
            </a:extLst>
          </p:cNvPr>
          <p:cNvSpPr/>
          <p:nvPr/>
        </p:nvSpPr>
        <p:spPr>
          <a:xfrm>
            <a:off x="6530222" y="4218847"/>
            <a:ext cx="1421807" cy="477620"/>
          </a:xfrm>
          <a:prstGeom prst="wedgeRectCallout">
            <a:avLst>
              <a:gd name="adj1" fmla="val 21833"/>
              <a:gd name="adj2" fmla="val -104965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Pdf </a:t>
            </a:r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 </a:t>
            </a:r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인쇄 가능</a:t>
            </a:r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29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79512" y="1245416"/>
          <a:ext cx="8747241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교사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/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PF-RS-006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최종합격자관리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2016.05.11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김선도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Shape 338"/>
          <p:cNvSpPr/>
          <p:nvPr/>
        </p:nvSpPr>
        <p:spPr>
          <a:xfrm>
            <a:off x="2548027" y="3670311"/>
            <a:ext cx="1706700" cy="360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rtl="0">
              <a:spcBef>
                <a:spcPts val="0"/>
              </a:spcBef>
              <a:buNone/>
            </a:pPr>
            <a:r>
              <a:rPr lang="ko" sz="1100" dirty="0">
                <a:solidFill>
                  <a:schemeClr val="lt1"/>
                </a:solidFill>
              </a:rPr>
              <a:t>1.면접 대상자 조회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785FD6-4B36-40B5-A089-5C80A313B7E9}"/>
              </a:ext>
            </a:extLst>
          </p:cNvPr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3DB740-3BF1-4758-A413-A87BC4F87230}"/>
              </a:ext>
            </a:extLst>
          </p:cNvPr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343913-5370-4732-892F-394FC19FFDE3}"/>
              </a:ext>
            </a:extLst>
          </p:cNvPr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1A3502-E00A-4E15-A01F-4B0A7F983345}"/>
              </a:ext>
            </a:extLst>
          </p:cNvPr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6ABE1D9-CCE7-4D37-B17F-06E5B77CA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288606"/>
              </p:ext>
            </p:extLst>
          </p:nvPr>
        </p:nvGraphicFramePr>
        <p:xfrm>
          <a:off x="217247" y="1450505"/>
          <a:ext cx="8747241" cy="523530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27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입주민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F4677B8-FBB9-4CA9-B997-91CEB8D38FD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47497599"/>
              </p:ext>
            </p:extLst>
          </p:nvPr>
        </p:nvGraphicFramePr>
        <p:xfrm>
          <a:off x="179512" y="836712"/>
          <a:ext cx="8780781" cy="54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PF-RS-005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내 관리비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2021-01-22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박찬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Shape 218">
            <a:extLst>
              <a:ext uri="{FF2B5EF4-FFF2-40B4-BE49-F238E27FC236}">
                <a16:creationId xmlns:a16="http://schemas.microsoft.com/office/drawing/2014/main" id="{5A038C90-EA32-47CF-A042-BC427E2A50A1}"/>
              </a:ext>
            </a:extLst>
          </p:cNvPr>
          <p:cNvSpPr/>
          <p:nvPr/>
        </p:nvSpPr>
        <p:spPr>
          <a:xfrm>
            <a:off x="1627509" y="3776920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우리집 관리비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46" name="사각형 설명선 39">
            <a:extLst>
              <a:ext uri="{FF2B5EF4-FFF2-40B4-BE49-F238E27FC236}">
                <a16:creationId xmlns:a16="http://schemas.microsoft.com/office/drawing/2014/main" id="{0E33049C-22D5-4497-AD56-FD86BD7EF1FA}"/>
              </a:ext>
            </a:extLst>
          </p:cNvPr>
          <p:cNvSpPr/>
          <p:nvPr/>
        </p:nvSpPr>
        <p:spPr>
          <a:xfrm>
            <a:off x="4467692" y="2366856"/>
            <a:ext cx="2407734" cy="1092888"/>
          </a:xfrm>
          <a:prstGeom prst="wedgeRectCallout">
            <a:avLst>
              <a:gd name="adj1" fmla="val -56527"/>
              <a:gd name="adj2" fmla="val -2448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내 관리비 월 내역 조회</a:t>
            </a: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관리비 납부 마크 조회</a:t>
            </a: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내 관리비 내역 상세 항목 텍스트 조회</a:t>
            </a: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내 관리비 내역 상세 항목 그래프 조회</a:t>
            </a: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우리집 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년치 관리비 비교내역 조회</a:t>
            </a: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우리집 관리비 비교내역 상세 조회</a:t>
            </a:r>
          </a:p>
        </p:txBody>
      </p:sp>
      <p:sp>
        <p:nvSpPr>
          <p:cNvPr id="21" name="Shape 218">
            <a:extLst>
              <a:ext uri="{FF2B5EF4-FFF2-40B4-BE49-F238E27FC236}">
                <a16:creationId xmlns:a16="http://schemas.microsoft.com/office/drawing/2014/main" id="{D56646B5-257B-4180-A613-F112B679A254}"/>
              </a:ext>
            </a:extLst>
          </p:cNvPr>
          <p:cNvSpPr/>
          <p:nvPr/>
        </p:nvSpPr>
        <p:spPr>
          <a:xfrm>
            <a:off x="2997460" y="2433573"/>
            <a:ext cx="1288619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관리비 조회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1" name="Shape 218">
            <a:extLst>
              <a:ext uri="{FF2B5EF4-FFF2-40B4-BE49-F238E27FC236}">
                <a16:creationId xmlns:a16="http://schemas.microsoft.com/office/drawing/2014/main" id="{D0C61426-0205-4964-9868-110B20A4CA24}"/>
              </a:ext>
            </a:extLst>
          </p:cNvPr>
          <p:cNvSpPr/>
          <p:nvPr/>
        </p:nvSpPr>
        <p:spPr>
          <a:xfrm>
            <a:off x="3010488" y="3775504"/>
            <a:ext cx="1288619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관리비 납부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2" name="사각형 설명선 39">
            <a:extLst>
              <a:ext uri="{FF2B5EF4-FFF2-40B4-BE49-F238E27FC236}">
                <a16:creationId xmlns:a16="http://schemas.microsoft.com/office/drawing/2014/main" id="{CDEE2C2C-61AF-4F99-AA2D-33DB113D8A0B}"/>
              </a:ext>
            </a:extLst>
          </p:cNvPr>
          <p:cNvSpPr/>
          <p:nvPr/>
        </p:nvSpPr>
        <p:spPr>
          <a:xfrm>
            <a:off x="4852448" y="3971775"/>
            <a:ext cx="1449867" cy="507459"/>
          </a:xfrm>
          <a:prstGeom prst="wedgeRectCallout">
            <a:avLst>
              <a:gd name="adj1" fmla="val -83577"/>
              <a:gd name="adj2" fmla="val -24036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카카에페이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결제가능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Shape 218">
            <a:extLst>
              <a:ext uri="{FF2B5EF4-FFF2-40B4-BE49-F238E27FC236}">
                <a16:creationId xmlns:a16="http://schemas.microsoft.com/office/drawing/2014/main" id="{81E53E29-921B-4226-A2B9-ED0761EEE8CC}"/>
              </a:ext>
            </a:extLst>
          </p:cNvPr>
          <p:cNvSpPr/>
          <p:nvPr/>
        </p:nvSpPr>
        <p:spPr>
          <a:xfrm>
            <a:off x="3010489" y="5008582"/>
            <a:ext cx="1288619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관리비 납부 내역 조회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5" name="사각형 설명선 39">
            <a:extLst>
              <a:ext uri="{FF2B5EF4-FFF2-40B4-BE49-F238E27FC236}">
                <a16:creationId xmlns:a16="http://schemas.microsoft.com/office/drawing/2014/main" id="{C54D43EC-FA3E-4AEA-82D9-4167A8FD576C}"/>
              </a:ext>
            </a:extLst>
          </p:cNvPr>
          <p:cNvSpPr/>
          <p:nvPr/>
        </p:nvSpPr>
        <p:spPr>
          <a:xfrm>
            <a:off x="4844894" y="5257606"/>
            <a:ext cx="2671880" cy="507459"/>
          </a:xfrm>
          <a:prstGeom prst="wedgeRectCallout">
            <a:avLst>
              <a:gd name="adj1" fmla="val -69077"/>
              <a:gd name="adj2" fmla="val -53688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결제일자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결제금액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부과년월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납부마감일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금융사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결제방법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관리소입금일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　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6029E188-2AF4-492D-B85A-8406A643811F}"/>
              </a:ext>
            </a:extLst>
          </p:cNvPr>
          <p:cNvCxnSpPr>
            <a:stCxn id="45" idx="0"/>
            <a:endCxn id="21" idx="1"/>
          </p:cNvCxnSpPr>
          <p:nvPr/>
        </p:nvCxnSpPr>
        <p:spPr>
          <a:xfrm rot="5400000" flipH="1" flipV="1">
            <a:off x="2048487" y="2827947"/>
            <a:ext cx="1089839" cy="808108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8CB6F6B-7023-4032-B634-2A273C2E0B3D}"/>
              </a:ext>
            </a:extLst>
          </p:cNvPr>
          <p:cNvCxnSpPr>
            <a:cxnSpLocks/>
            <a:stCxn id="21" idx="2"/>
            <a:endCxn id="31" idx="0"/>
          </p:cNvCxnSpPr>
          <p:nvPr/>
        </p:nvCxnSpPr>
        <p:spPr>
          <a:xfrm>
            <a:off x="3641770" y="2940589"/>
            <a:ext cx="13028" cy="8349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48AE9C1-F3F3-4C54-B100-F3544BAB3160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3654798" y="4282520"/>
            <a:ext cx="1" cy="7260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hape 218">
            <a:extLst>
              <a:ext uri="{FF2B5EF4-FFF2-40B4-BE49-F238E27FC236}">
                <a16:creationId xmlns:a16="http://schemas.microsoft.com/office/drawing/2014/main" id="{F756F28C-3E34-49D3-84A5-A1AF1D6E7DB0}"/>
              </a:ext>
            </a:extLst>
          </p:cNvPr>
          <p:cNvSpPr/>
          <p:nvPr/>
        </p:nvSpPr>
        <p:spPr>
          <a:xfrm>
            <a:off x="7394549" y="2815810"/>
            <a:ext cx="1288619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>
                <a:solidFill>
                  <a:schemeClr val="lt1"/>
                </a:solidFill>
              </a:rPr>
              <a:t>에너지 조회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55" name="사각형 설명선 39">
            <a:extLst>
              <a:ext uri="{FF2B5EF4-FFF2-40B4-BE49-F238E27FC236}">
                <a16:creationId xmlns:a16="http://schemas.microsoft.com/office/drawing/2014/main" id="{10D74880-2DA2-4136-BAA7-4B799BF92990}"/>
              </a:ext>
            </a:extLst>
          </p:cNvPr>
          <p:cNvSpPr/>
          <p:nvPr/>
        </p:nvSpPr>
        <p:spPr>
          <a:xfrm>
            <a:off x="6436792" y="3639015"/>
            <a:ext cx="2374194" cy="895908"/>
          </a:xfrm>
          <a:prstGeom prst="wedgeRectCallout">
            <a:avLst>
              <a:gd name="adj1" fmla="val 20986"/>
              <a:gd name="adj2" fmla="val -79808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에너지 사용량 조회</a:t>
            </a: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에너지 사용 금액 조회</a:t>
            </a: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우리집 에너지 사용 분석 조회</a:t>
            </a: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전년 동월 비교 및 동일 면적 비교 조회</a:t>
            </a: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평균대비 사용 퍼센트 조회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B4A36F78-D305-4332-820A-83BF8DFAA431}"/>
              </a:ext>
            </a:extLst>
          </p:cNvPr>
          <p:cNvCxnSpPr>
            <a:stCxn id="21" idx="0"/>
            <a:endCxn id="54" idx="0"/>
          </p:cNvCxnSpPr>
          <p:nvPr/>
        </p:nvCxnSpPr>
        <p:spPr>
          <a:xfrm rot="16200000" flipH="1">
            <a:off x="5649195" y="426147"/>
            <a:ext cx="382237" cy="4397089"/>
          </a:xfrm>
          <a:prstGeom prst="bentConnector3">
            <a:avLst>
              <a:gd name="adj1" fmla="val -9614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956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79512" y="1245416"/>
          <a:ext cx="8747241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교사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/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PF-RS-006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최종합격자관리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2016.05.11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김선도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Shape 338"/>
          <p:cNvSpPr/>
          <p:nvPr/>
        </p:nvSpPr>
        <p:spPr>
          <a:xfrm>
            <a:off x="2548027" y="3734743"/>
            <a:ext cx="1706700" cy="360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rtl="0">
              <a:spcBef>
                <a:spcPts val="0"/>
              </a:spcBef>
              <a:buNone/>
            </a:pPr>
            <a:r>
              <a:rPr lang="ko" sz="1100" dirty="0">
                <a:solidFill>
                  <a:schemeClr val="lt1"/>
                </a:solidFill>
              </a:rPr>
              <a:t>1.면접 대상자 조회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785FD6-4B36-40B5-A089-5C80A313B7E9}"/>
              </a:ext>
            </a:extLst>
          </p:cNvPr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3DB740-3BF1-4758-A413-A87BC4F87230}"/>
              </a:ext>
            </a:extLst>
          </p:cNvPr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343913-5370-4732-892F-394FC19FFDE3}"/>
              </a:ext>
            </a:extLst>
          </p:cNvPr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1A3502-E00A-4E15-A01F-4B0A7F983345}"/>
              </a:ext>
            </a:extLst>
          </p:cNvPr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6ABE1D9-CCE7-4D37-B17F-06E5B77CAF42}"/>
              </a:ext>
            </a:extLst>
          </p:cNvPr>
          <p:cNvGraphicFramePr>
            <a:graphicFrameLocks noGrp="1"/>
          </p:cNvGraphicFramePr>
          <p:nvPr/>
        </p:nvGraphicFramePr>
        <p:xfrm>
          <a:off x="217247" y="1412776"/>
          <a:ext cx="8747241" cy="523530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27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입주민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F4677B8-FBB9-4CA9-B997-91CEB8D38FD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94459012"/>
              </p:ext>
            </p:extLst>
          </p:nvPr>
        </p:nvGraphicFramePr>
        <p:xfrm>
          <a:off x="179512" y="836712"/>
          <a:ext cx="8780781" cy="54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PF-RS-005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입주민 생활지원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2021-01-22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박찬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Shape 218">
            <a:extLst>
              <a:ext uri="{FF2B5EF4-FFF2-40B4-BE49-F238E27FC236}">
                <a16:creationId xmlns:a16="http://schemas.microsoft.com/office/drawing/2014/main" id="{5A038C90-EA32-47CF-A042-BC427E2A50A1}"/>
              </a:ext>
            </a:extLst>
          </p:cNvPr>
          <p:cNvSpPr/>
          <p:nvPr/>
        </p:nvSpPr>
        <p:spPr>
          <a:xfrm>
            <a:off x="1312489" y="2524759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수선신청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46" name="사각형 설명선 39">
            <a:extLst>
              <a:ext uri="{FF2B5EF4-FFF2-40B4-BE49-F238E27FC236}">
                <a16:creationId xmlns:a16="http://schemas.microsoft.com/office/drawing/2014/main" id="{0E33049C-22D5-4497-AD56-FD86BD7EF1FA}"/>
              </a:ext>
            </a:extLst>
          </p:cNvPr>
          <p:cNvSpPr/>
          <p:nvPr/>
        </p:nvSpPr>
        <p:spPr>
          <a:xfrm>
            <a:off x="2877181" y="1858844"/>
            <a:ext cx="3022711" cy="447869"/>
          </a:xfrm>
          <a:prstGeom prst="wedgeRectCallout">
            <a:avLst>
              <a:gd name="adj1" fmla="val -17498"/>
              <a:gd name="adj2" fmla="val 9219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아파트 내 시설물에 대한 수선 신청</a:t>
            </a:r>
            <a:r>
              <a:rPr lang="ko-KR" altLang="en-US" sz="1000" b="1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파일업로드</a:t>
            </a:r>
            <a:r>
              <a:rPr lang="en-US" altLang="ko-KR" sz="1000" b="1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ㄴ제목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수선종류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아파트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세대내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(select box)),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신청내용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사진첨부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ko-KR" altLang="en-US" sz="1000" b="1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Shape 218">
            <a:extLst>
              <a:ext uri="{FF2B5EF4-FFF2-40B4-BE49-F238E27FC236}">
                <a16:creationId xmlns:a16="http://schemas.microsoft.com/office/drawing/2014/main" id="{D3F50D15-FC18-4E5F-9917-70773DD8D697}"/>
              </a:ext>
            </a:extLst>
          </p:cNvPr>
          <p:cNvSpPr/>
          <p:nvPr/>
        </p:nvSpPr>
        <p:spPr>
          <a:xfrm>
            <a:off x="1424342" y="5118888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공사신고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cxnSp>
        <p:nvCxnSpPr>
          <p:cNvPr id="30" name="Shape 224">
            <a:extLst>
              <a:ext uri="{FF2B5EF4-FFF2-40B4-BE49-F238E27FC236}">
                <a16:creationId xmlns:a16="http://schemas.microsoft.com/office/drawing/2014/main" id="{6941523B-B5E3-4C96-A490-25BC7EC503D2}"/>
              </a:ext>
            </a:extLst>
          </p:cNvPr>
          <p:cNvCxnSpPr>
            <a:cxnSpLocks/>
          </p:cNvCxnSpPr>
          <p:nvPr/>
        </p:nvCxnSpPr>
        <p:spPr>
          <a:xfrm>
            <a:off x="4166587" y="3879425"/>
            <a:ext cx="2058403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" name="Shape 218">
            <a:extLst>
              <a:ext uri="{FF2B5EF4-FFF2-40B4-BE49-F238E27FC236}">
                <a16:creationId xmlns:a16="http://schemas.microsoft.com/office/drawing/2014/main" id="{DB07ACAE-C964-4064-ACF1-D2E2AD9A6684}"/>
              </a:ext>
            </a:extLst>
          </p:cNvPr>
          <p:cNvSpPr/>
          <p:nvPr/>
        </p:nvSpPr>
        <p:spPr>
          <a:xfrm>
            <a:off x="2877181" y="2488250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아파트 시설물 수리 신청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8" name="Shape 218">
            <a:extLst>
              <a:ext uri="{FF2B5EF4-FFF2-40B4-BE49-F238E27FC236}">
                <a16:creationId xmlns:a16="http://schemas.microsoft.com/office/drawing/2014/main" id="{493066C9-DBE2-4F5E-86B2-50DA0E4D2E6F}"/>
              </a:ext>
            </a:extLst>
          </p:cNvPr>
          <p:cNvSpPr/>
          <p:nvPr/>
        </p:nvSpPr>
        <p:spPr>
          <a:xfrm>
            <a:off x="3502040" y="5131563"/>
            <a:ext cx="1223700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 err="1">
                <a:solidFill>
                  <a:schemeClr val="lt1"/>
                </a:solidFill>
              </a:rPr>
              <a:t>새대</a:t>
            </a:r>
            <a:r>
              <a:rPr lang="ko-KR" altLang="en-US" sz="1100" dirty="0">
                <a:solidFill>
                  <a:schemeClr val="lt1"/>
                </a:solidFill>
              </a:rPr>
              <a:t> 수리 신청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2" name="Shape 218">
            <a:extLst>
              <a:ext uri="{FF2B5EF4-FFF2-40B4-BE49-F238E27FC236}">
                <a16:creationId xmlns:a16="http://schemas.microsoft.com/office/drawing/2014/main" id="{6109B963-45C8-4EB7-9387-8517D056B29C}"/>
              </a:ext>
            </a:extLst>
          </p:cNvPr>
          <p:cNvSpPr/>
          <p:nvPr/>
        </p:nvSpPr>
        <p:spPr>
          <a:xfrm>
            <a:off x="2837493" y="3625918"/>
            <a:ext cx="1329094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본인 세대 내 고장 수리 신청</a:t>
            </a:r>
            <a:endParaRPr lang="en-US" altLang="ko-KR" sz="1100" dirty="0">
              <a:solidFill>
                <a:schemeClr val="lt1"/>
              </a:solidFill>
            </a:endParaRPr>
          </a:p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(</a:t>
            </a:r>
            <a:r>
              <a:rPr lang="ko-KR" altLang="en-US" sz="1100" dirty="0">
                <a:solidFill>
                  <a:schemeClr val="lt1"/>
                </a:solidFill>
              </a:rPr>
              <a:t>하자신청</a:t>
            </a:r>
            <a:r>
              <a:rPr lang="en-US" altLang="ko-KR" sz="1100" dirty="0">
                <a:solidFill>
                  <a:schemeClr val="lt1"/>
                </a:solidFill>
              </a:rPr>
              <a:t>)</a:t>
            </a:r>
          </a:p>
        </p:txBody>
      </p:sp>
      <p:sp>
        <p:nvSpPr>
          <p:cNvPr id="33" name="사각형 설명선 39">
            <a:extLst>
              <a:ext uri="{FF2B5EF4-FFF2-40B4-BE49-F238E27FC236}">
                <a16:creationId xmlns:a16="http://schemas.microsoft.com/office/drawing/2014/main" id="{5857B815-352D-41D8-AFAB-5864261E4FB5}"/>
              </a:ext>
            </a:extLst>
          </p:cNvPr>
          <p:cNvSpPr/>
          <p:nvPr/>
        </p:nvSpPr>
        <p:spPr>
          <a:xfrm>
            <a:off x="2877181" y="3010501"/>
            <a:ext cx="3022711" cy="507016"/>
          </a:xfrm>
          <a:prstGeom prst="wedgeRectCallout">
            <a:avLst>
              <a:gd name="adj1" fmla="val -19308"/>
              <a:gd name="adj2" fmla="val 72996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본인 세대 내 고장 수리 신청 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파일업로드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) 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ㄴ제목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수선종류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아파트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세대내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(select box)),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신청내용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사진첨부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비밀글여부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Shape 218">
            <a:extLst>
              <a:ext uri="{FF2B5EF4-FFF2-40B4-BE49-F238E27FC236}">
                <a16:creationId xmlns:a16="http://schemas.microsoft.com/office/drawing/2014/main" id="{34D214C7-C0AD-4832-9D86-F91EEE55BFA7}"/>
              </a:ext>
            </a:extLst>
          </p:cNvPr>
          <p:cNvSpPr/>
          <p:nvPr/>
        </p:nvSpPr>
        <p:spPr>
          <a:xfrm>
            <a:off x="6214240" y="3625918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수리 신청 글 목록 조회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5" name="사각형 설명선 39">
            <a:extLst>
              <a:ext uri="{FF2B5EF4-FFF2-40B4-BE49-F238E27FC236}">
                <a16:creationId xmlns:a16="http://schemas.microsoft.com/office/drawing/2014/main" id="{02A915AF-625B-4752-8FC1-E5E8BB089945}"/>
              </a:ext>
            </a:extLst>
          </p:cNvPr>
          <p:cNvSpPr/>
          <p:nvPr/>
        </p:nvSpPr>
        <p:spPr>
          <a:xfrm>
            <a:off x="6028846" y="2602069"/>
            <a:ext cx="2664296" cy="727877"/>
          </a:xfrm>
          <a:prstGeom prst="wedgeRectCallout">
            <a:avLst>
              <a:gd name="adj1" fmla="val -19308"/>
              <a:gd name="adj2" fmla="val 72996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수리 신청 글 목록 조회 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아파트시설별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세대별 조회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비밀글여부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) 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글 제목을 클릭하면 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신청글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 세부내용 조회 가능 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비밀글여부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)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본인이 작성한 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신청글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삭제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취소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)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Shape 218">
            <a:extLst>
              <a:ext uri="{FF2B5EF4-FFF2-40B4-BE49-F238E27FC236}">
                <a16:creationId xmlns:a16="http://schemas.microsoft.com/office/drawing/2014/main" id="{E5F1AE25-974B-43F1-8605-9CCC0C79F544}"/>
              </a:ext>
            </a:extLst>
          </p:cNvPr>
          <p:cNvSpPr/>
          <p:nvPr/>
        </p:nvSpPr>
        <p:spPr>
          <a:xfrm>
            <a:off x="6028846" y="5131563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신청 목록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7" name="사각형 설명선 39">
            <a:extLst>
              <a:ext uri="{FF2B5EF4-FFF2-40B4-BE49-F238E27FC236}">
                <a16:creationId xmlns:a16="http://schemas.microsoft.com/office/drawing/2014/main" id="{62523B3D-48BB-4360-8E63-58753996FDED}"/>
              </a:ext>
            </a:extLst>
          </p:cNvPr>
          <p:cNvSpPr/>
          <p:nvPr/>
        </p:nvSpPr>
        <p:spPr>
          <a:xfrm>
            <a:off x="3006135" y="4295980"/>
            <a:ext cx="3022711" cy="583078"/>
          </a:xfrm>
          <a:prstGeom prst="wedgeRectCallout">
            <a:avLst>
              <a:gd name="adj1" fmla="val -19308"/>
              <a:gd name="adj2" fmla="val 72996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세대 내 리모델링 일정 신고 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ㄴ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제목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동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호수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(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직접입력이 아닌 세션에서 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받아올수도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있음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),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리모델링 시작일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리모델링 종료일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공사내용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1" name="Shape 224">
            <a:extLst>
              <a:ext uri="{FF2B5EF4-FFF2-40B4-BE49-F238E27FC236}">
                <a16:creationId xmlns:a16="http://schemas.microsoft.com/office/drawing/2014/main" id="{24F5718F-E31E-42E6-A300-32EEDFBE8934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436174" y="2741758"/>
            <a:ext cx="441007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F2D6263B-4A8C-4832-AE95-CF38ADC48AD4}"/>
              </a:ext>
            </a:extLst>
          </p:cNvPr>
          <p:cNvCxnSpPr>
            <a:cxnSpLocks/>
            <a:stCxn id="45" idx="2"/>
            <a:endCxn id="32" idx="1"/>
          </p:cNvCxnSpPr>
          <p:nvPr/>
        </p:nvCxnSpPr>
        <p:spPr>
          <a:xfrm rot="16200000" flipH="1">
            <a:off x="1932087" y="2974019"/>
            <a:ext cx="847651" cy="96316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556D41F8-131E-4D9C-BF71-B0AC73622821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>
            <a:off x="4000866" y="2741758"/>
            <a:ext cx="2213374" cy="1137668"/>
          </a:xfrm>
          <a:prstGeom prst="bentConnector3">
            <a:avLst>
              <a:gd name="adj1" fmla="val 8813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224">
            <a:extLst>
              <a:ext uri="{FF2B5EF4-FFF2-40B4-BE49-F238E27FC236}">
                <a16:creationId xmlns:a16="http://schemas.microsoft.com/office/drawing/2014/main" id="{7C6908A5-CEFB-4513-BC3D-3D6F3F3C011A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>
            <a:off x="2548027" y="5372396"/>
            <a:ext cx="954013" cy="1267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8" name="Shape 224">
            <a:extLst>
              <a:ext uri="{FF2B5EF4-FFF2-40B4-BE49-F238E27FC236}">
                <a16:creationId xmlns:a16="http://schemas.microsoft.com/office/drawing/2014/main" id="{49D4277F-261A-4A6E-9B26-5136F24BE919}"/>
              </a:ext>
            </a:extLst>
          </p:cNvPr>
          <p:cNvCxnSpPr>
            <a:cxnSpLocks/>
            <a:stCxn id="28" idx="3"/>
            <a:endCxn id="36" idx="1"/>
          </p:cNvCxnSpPr>
          <p:nvPr/>
        </p:nvCxnSpPr>
        <p:spPr>
          <a:xfrm>
            <a:off x="4725740" y="5385071"/>
            <a:ext cx="1303106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125239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79512" y="1245416"/>
          <a:ext cx="8747241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교사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/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PF-RS-006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최종합격자관리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2016.05.11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김선도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Shape 338"/>
          <p:cNvSpPr/>
          <p:nvPr/>
        </p:nvSpPr>
        <p:spPr>
          <a:xfrm>
            <a:off x="2147557" y="3850295"/>
            <a:ext cx="1706700" cy="360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rtl="0">
              <a:spcBef>
                <a:spcPts val="0"/>
              </a:spcBef>
              <a:buNone/>
            </a:pPr>
            <a:r>
              <a:rPr lang="ko" sz="1100" dirty="0">
                <a:solidFill>
                  <a:schemeClr val="lt1"/>
                </a:solidFill>
              </a:rPr>
              <a:t>1.면접 대상자 조회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785FD6-4B36-40B5-A089-5C80A313B7E9}"/>
              </a:ext>
            </a:extLst>
          </p:cNvPr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3DB740-3BF1-4758-A413-A87BC4F87230}"/>
              </a:ext>
            </a:extLst>
          </p:cNvPr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343913-5370-4732-892F-394FC19FFDE3}"/>
              </a:ext>
            </a:extLst>
          </p:cNvPr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1A3502-E00A-4E15-A01F-4B0A7F983345}"/>
              </a:ext>
            </a:extLst>
          </p:cNvPr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6ABE1D9-CCE7-4D37-B17F-06E5B77CA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034729"/>
              </p:ext>
            </p:extLst>
          </p:nvPr>
        </p:nvGraphicFramePr>
        <p:xfrm>
          <a:off x="245557" y="1443184"/>
          <a:ext cx="8747241" cy="523530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27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입주민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F4677B8-FBB9-4CA9-B997-91CEB8D38FD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97203463"/>
              </p:ext>
            </p:extLst>
          </p:nvPr>
        </p:nvGraphicFramePr>
        <p:xfrm>
          <a:off x="179512" y="836712"/>
          <a:ext cx="8780781" cy="54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PF-RS-005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입주민 입주민공간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2021-01-22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박찬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Shape 218">
            <a:extLst>
              <a:ext uri="{FF2B5EF4-FFF2-40B4-BE49-F238E27FC236}">
                <a16:creationId xmlns:a16="http://schemas.microsoft.com/office/drawing/2014/main" id="{5A038C90-EA32-47CF-A042-BC427E2A50A1}"/>
              </a:ext>
            </a:extLst>
          </p:cNvPr>
          <p:cNvSpPr/>
          <p:nvPr/>
        </p:nvSpPr>
        <p:spPr>
          <a:xfrm>
            <a:off x="1303600" y="3136576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일반문의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46" name="사각형 설명선 39">
            <a:extLst>
              <a:ext uri="{FF2B5EF4-FFF2-40B4-BE49-F238E27FC236}">
                <a16:creationId xmlns:a16="http://schemas.microsoft.com/office/drawing/2014/main" id="{0E33049C-22D5-4497-AD56-FD86BD7EF1FA}"/>
              </a:ext>
            </a:extLst>
          </p:cNvPr>
          <p:cNvSpPr/>
          <p:nvPr/>
        </p:nvSpPr>
        <p:spPr>
          <a:xfrm>
            <a:off x="5743110" y="2205937"/>
            <a:ext cx="3183643" cy="507016"/>
          </a:xfrm>
          <a:prstGeom prst="wedgeRectCallout">
            <a:avLst>
              <a:gd name="adj1" fmla="val -62540"/>
              <a:gd name="adj2" fmla="val 1841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아파트 생활 내 일반 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문의글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 등록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ㄴ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제목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내용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글번호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자동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),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아이디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자동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),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날짜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자동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) </a:t>
            </a:r>
            <a:r>
              <a:rPr lang="ko-KR" altLang="en-US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비공개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en-US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공개 여부 설정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Shape 218">
            <a:extLst>
              <a:ext uri="{FF2B5EF4-FFF2-40B4-BE49-F238E27FC236}">
                <a16:creationId xmlns:a16="http://schemas.microsoft.com/office/drawing/2014/main" id="{D3F50D15-FC18-4E5F-9917-70773DD8D697}"/>
              </a:ext>
            </a:extLst>
          </p:cNvPr>
          <p:cNvSpPr/>
          <p:nvPr/>
        </p:nvSpPr>
        <p:spPr>
          <a:xfrm>
            <a:off x="1303600" y="4681348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자유개시판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0" name="Shape 218">
            <a:extLst>
              <a:ext uri="{FF2B5EF4-FFF2-40B4-BE49-F238E27FC236}">
                <a16:creationId xmlns:a16="http://schemas.microsoft.com/office/drawing/2014/main" id="{A1442BDD-B6D4-431C-B089-FD357C4C5CEC}"/>
              </a:ext>
            </a:extLst>
          </p:cNvPr>
          <p:cNvSpPr/>
          <p:nvPr/>
        </p:nvSpPr>
        <p:spPr>
          <a:xfrm>
            <a:off x="2741125" y="3138927"/>
            <a:ext cx="1214380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 err="1">
                <a:solidFill>
                  <a:schemeClr val="lt1"/>
                </a:solidFill>
              </a:rPr>
              <a:t>문의글</a:t>
            </a:r>
            <a:r>
              <a:rPr lang="ko-KR" altLang="en-US" sz="1100" dirty="0">
                <a:solidFill>
                  <a:schemeClr val="lt1"/>
                </a:solidFill>
              </a:rPr>
              <a:t> 리스트 목록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1" name="Shape 218">
            <a:extLst>
              <a:ext uri="{FF2B5EF4-FFF2-40B4-BE49-F238E27FC236}">
                <a16:creationId xmlns:a16="http://schemas.microsoft.com/office/drawing/2014/main" id="{D56646B5-257B-4180-A613-F112B679A254}"/>
              </a:ext>
            </a:extLst>
          </p:cNvPr>
          <p:cNvSpPr/>
          <p:nvPr/>
        </p:nvSpPr>
        <p:spPr>
          <a:xfrm>
            <a:off x="4301812" y="4686455"/>
            <a:ext cx="1288619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 err="1">
                <a:solidFill>
                  <a:schemeClr val="lt1"/>
                </a:solidFill>
              </a:rPr>
              <a:t>자유게시글</a:t>
            </a:r>
            <a:r>
              <a:rPr lang="ko-KR" altLang="en-US" sz="1100" dirty="0">
                <a:solidFill>
                  <a:schemeClr val="lt1"/>
                </a:solidFill>
              </a:rPr>
              <a:t> 등록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7" name="Shape 218">
            <a:extLst>
              <a:ext uri="{FF2B5EF4-FFF2-40B4-BE49-F238E27FC236}">
                <a16:creationId xmlns:a16="http://schemas.microsoft.com/office/drawing/2014/main" id="{CD3338CD-9012-4453-A029-F383D5F39CE9}"/>
              </a:ext>
            </a:extLst>
          </p:cNvPr>
          <p:cNvSpPr/>
          <p:nvPr/>
        </p:nvSpPr>
        <p:spPr>
          <a:xfrm>
            <a:off x="4149103" y="2205937"/>
            <a:ext cx="1214380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 err="1">
                <a:solidFill>
                  <a:schemeClr val="lt1"/>
                </a:solidFill>
              </a:rPr>
              <a:t>문의글</a:t>
            </a:r>
            <a:r>
              <a:rPr lang="ko-KR" altLang="en-US" sz="1100" dirty="0">
                <a:solidFill>
                  <a:schemeClr val="lt1"/>
                </a:solidFill>
              </a:rPr>
              <a:t> 등록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1" name="사각형 설명선 39">
            <a:extLst>
              <a:ext uri="{FF2B5EF4-FFF2-40B4-BE49-F238E27FC236}">
                <a16:creationId xmlns:a16="http://schemas.microsoft.com/office/drawing/2014/main" id="{4639D374-5DBB-4C46-9E4D-BD919B9CD7BA}"/>
              </a:ext>
            </a:extLst>
          </p:cNvPr>
          <p:cNvSpPr/>
          <p:nvPr/>
        </p:nvSpPr>
        <p:spPr>
          <a:xfrm>
            <a:off x="1661418" y="1916626"/>
            <a:ext cx="2159413" cy="1033661"/>
          </a:xfrm>
          <a:prstGeom prst="wedgeRectCallout">
            <a:avLst>
              <a:gd name="adj1" fmla="val 28664"/>
              <a:gd name="adj2" fmla="val 6680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게시글 목록 오른쪽에서 관리자의 답변 진행 현황 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답변중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답변완료로 확인 가능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게시글 제목을 선택하면 상세페이지로 이동하여 문의내용과 관리자의 답변 조회 가능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Shape 218">
            <a:extLst>
              <a:ext uri="{FF2B5EF4-FFF2-40B4-BE49-F238E27FC236}">
                <a16:creationId xmlns:a16="http://schemas.microsoft.com/office/drawing/2014/main" id="{999DC7BC-FD6D-461D-9376-24C1A77F7F62}"/>
              </a:ext>
            </a:extLst>
          </p:cNvPr>
          <p:cNvSpPr/>
          <p:nvPr/>
        </p:nvSpPr>
        <p:spPr>
          <a:xfrm>
            <a:off x="2741124" y="3728638"/>
            <a:ext cx="1214380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실시간 </a:t>
            </a:r>
            <a:r>
              <a:rPr lang="en-US" altLang="ko-KR" sz="1100" dirty="0">
                <a:solidFill>
                  <a:schemeClr val="lt1"/>
                </a:solidFill>
              </a:rPr>
              <a:t>1:1</a:t>
            </a:r>
            <a:r>
              <a:rPr lang="ko-KR" altLang="en-US" sz="1100" dirty="0">
                <a:solidFill>
                  <a:schemeClr val="lt1"/>
                </a:solidFill>
              </a:rPr>
              <a:t>문의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5" name="사각형 설명선 39">
            <a:extLst>
              <a:ext uri="{FF2B5EF4-FFF2-40B4-BE49-F238E27FC236}">
                <a16:creationId xmlns:a16="http://schemas.microsoft.com/office/drawing/2014/main" id="{A8DFAD4E-6E32-453A-89D8-44DBE340CC61}"/>
              </a:ext>
            </a:extLst>
          </p:cNvPr>
          <p:cNvSpPr/>
          <p:nvPr/>
        </p:nvSpPr>
        <p:spPr>
          <a:xfrm>
            <a:off x="4203297" y="3454710"/>
            <a:ext cx="1387134" cy="791169"/>
          </a:xfrm>
          <a:prstGeom prst="wedgeRectCallout">
            <a:avLst>
              <a:gd name="adj1" fmla="val -62540"/>
              <a:gd name="adj2" fmla="val 1841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관리사무소 직원이 로그인 하는 시점에서 채팅 열림</a:t>
            </a:r>
            <a:endParaRPr lang="en-US" altLang="ko-KR" sz="1000" b="0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</a:rPr>
              <a:t>오전</a:t>
            </a:r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</a:rPr>
              <a:t>9</a:t>
            </a:r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</a:rPr>
              <a:t>시</a:t>
            </a:r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</a:rPr>
              <a:t>~</a:t>
            </a:r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</a:rPr>
              <a:t>오후</a:t>
            </a:r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</a:rPr>
              <a:t>6</a:t>
            </a:r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</a:rPr>
              <a:t>시</a:t>
            </a:r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</a:rPr>
              <a:t>) </a:t>
            </a:r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</a:rPr>
              <a:t>이용가능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Shape 218">
            <a:extLst>
              <a:ext uri="{FF2B5EF4-FFF2-40B4-BE49-F238E27FC236}">
                <a16:creationId xmlns:a16="http://schemas.microsoft.com/office/drawing/2014/main" id="{A33E9E26-5E9A-49DA-8396-7C203C47BC10}"/>
              </a:ext>
            </a:extLst>
          </p:cNvPr>
          <p:cNvSpPr/>
          <p:nvPr/>
        </p:nvSpPr>
        <p:spPr>
          <a:xfrm>
            <a:off x="2650374" y="4677627"/>
            <a:ext cx="1288619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자유게시판 리스트 목록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41" name="사각형 설명선 39">
            <a:extLst>
              <a:ext uri="{FF2B5EF4-FFF2-40B4-BE49-F238E27FC236}">
                <a16:creationId xmlns:a16="http://schemas.microsoft.com/office/drawing/2014/main" id="{4C28F618-DB21-4B38-A567-192A61499DF8}"/>
              </a:ext>
            </a:extLst>
          </p:cNvPr>
          <p:cNvSpPr/>
          <p:nvPr/>
        </p:nvSpPr>
        <p:spPr>
          <a:xfrm>
            <a:off x="5874262" y="4581128"/>
            <a:ext cx="2262902" cy="507016"/>
          </a:xfrm>
          <a:prstGeom prst="wedgeRectCallout">
            <a:avLst>
              <a:gd name="adj1" fmla="val -62540"/>
              <a:gd name="adj2" fmla="val 1841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 입력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글 번호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자동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자동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날짜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자동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endParaRPr lang="en-US" altLang="ko-KR" sz="1000" b="1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1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파일업로드</a:t>
            </a:r>
            <a:r>
              <a:rPr lang="en-US" altLang="ko-KR" sz="1000" b="1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b="1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ckeditor</a:t>
            </a:r>
            <a:r>
              <a:rPr lang="en-US" altLang="ko-KR" sz="1000" b="1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사각형 설명선 39">
            <a:extLst>
              <a:ext uri="{FF2B5EF4-FFF2-40B4-BE49-F238E27FC236}">
                <a16:creationId xmlns:a16="http://schemas.microsoft.com/office/drawing/2014/main" id="{8713FA94-D382-4347-ADF1-23D360970B0D}"/>
              </a:ext>
            </a:extLst>
          </p:cNvPr>
          <p:cNvSpPr/>
          <p:nvPr/>
        </p:nvSpPr>
        <p:spPr>
          <a:xfrm>
            <a:off x="2180974" y="5480959"/>
            <a:ext cx="3425619" cy="454089"/>
          </a:xfrm>
          <a:prstGeom prst="wedgeRectCallout">
            <a:avLst>
              <a:gd name="adj1" fmla="val -18333"/>
              <a:gd name="adj2" fmla="val -8178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게시글의 제목을 클릭하면 게시글의 상세내용 조회 가능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게시글 상세화면에서 본인이 작성한 게시글 수정 가능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게시글 상세화면에서 본인이 작성한 게시글 삭제 가능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3" name="Shape 224">
            <a:extLst>
              <a:ext uri="{FF2B5EF4-FFF2-40B4-BE49-F238E27FC236}">
                <a16:creationId xmlns:a16="http://schemas.microsoft.com/office/drawing/2014/main" id="{C7A2521E-57E0-4DDF-BE71-580CC45ED25D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>
            <a:off x="2427285" y="3390084"/>
            <a:ext cx="313840" cy="235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4" name="Shape 224">
            <a:extLst>
              <a:ext uri="{FF2B5EF4-FFF2-40B4-BE49-F238E27FC236}">
                <a16:creationId xmlns:a16="http://schemas.microsoft.com/office/drawing/2014/main" id="{1383636A-C024-4416-A208-A743DD949608}"/>
              </a:ext>
            </a:extLst>
          </p:cNvPr>
          <p:cNvCxnSpPr>
            <a:cxnSpLocks/>
            <a:stCxn id="19" idx="3"/>
            <a:endCxn id="37" idx="1"/>
          </p:cNvCxnSpPr>
          <p:nvPr/>
        </p:nvCxnSpPr>
        <p:spPr>
          <a:xfrm flipV="1">
            <a:off x="2427285" y="4931135"/>
            <a:ext cx="223089" cy="372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224">
            <a:extLst>
              <a:ext uri="{FF2B5EF4-FFF2-40B4-BE49-F238E27FC236}">
                <a16:creationId xmlns:a16="http://schemas.microsoft.com/office/drawing/2014/main" id="{5FAA0A88-D311-456F-9887-98A1FC02C84A}"/>
              </a:ext>
            </a:extLst>
          </p:cNvPr>
          <p:cNvCxnSpPr>
            <a:cxnSpLocks/>
            <a:stCxn id="37" idx="3"/>
            <a:endCxn id="21" idx="1"/>
          </p:cNvCxnSpPr>
          <p:nvPr/>
        </p:nvCxnSpPr>
        <p:spPr>
          <a:xfrm>
            <a:off x="3938993" y="4931135"/>
            <a:ext cx="362819" cy="882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B6AFAB5D-C56C-494F-BB11-6B2F7ABBEBE4}"/>
              </a:ext>
            </a:extLst>
          </p:cNvPr>
          <p:cNvCxnSpPr>
            <a:cxnSpLocks/>
            <a:stCxn id="20" idx="3"/>
            <a:endCxn id="27" idx="2"/>
          </p:cNvCxnSpPr>
          <p:nvPr/>
        </p:nvCxnSpPr>
        <p:spPr>
          <a:xfrm flipV="1">
            <a:off x="3955505" y="2712953"/>
            <a:ext cx="800788" cy="67948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22B5A182-0FA4-4100-B389-860BD40FADE4}"/>
              </a:ext>
            </a:extLst>
          </p:cNvPr>
          <p:cNvCxnSpPr>
            <a:cxnSpLocks/>
            <a:stCxn id="45" idx="2"/>
            <a:endCxn id="32" idx="1"/>
          </p:cNvCxnSpPr>
          <p:nvPr/>
        </p:nvCxnSpPr>
        <p:spPr>
          <a:xfrm rot="16200000" flipH="1">
            <a:off x="2134006" y="3375028"/>
            <a:ext cx="338554" cy="87568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903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79512" y="1245416"/>
          <a:ext cx="8747241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교사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/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PF-RS-006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최종합격자관리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2016.05.11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김선도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785FD6-4B36-40B5-A089-5C80A313B7E9}"/>
              </a:ext>
            </a:extLst>
          </p:cNvPr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3DB740-3BF1-4758-A413-A87BC4F87230}"/>
              </a:ext>
            </a:extLst>
          </p:cNvPr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343913-5370-4732-892F-394FC19FFDE3}"/>
              </a:ext>
            </a:extLst>
          </p:cNvPr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1A3502-E00A-4E15-A01F-4B0A7F983345}"/>
              </a:ext>
            </a:extLst>
          </p:cNvPr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6ABE1D9-CCE7-4D37-B17F-06E5B77CAF42}"/>
              </a:ext>
            </a:extLst>
          </p:cNvPr>
          <p:cNvGraphicFramePr>
            <a:graphicFrameLocks noGrp="1"/>
          </p:cNvGraphicFramePr>
          <p:nvPr/>
        </p:nvGraphicFramePr>
        <p:xfrm>
          <a:off x="245557" y="1443184"/>
          <a:ext cx="8747241" cy="523530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27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입주민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F4677B8-FBB9-4CA9-B997-91CEB8D38FD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462015"/>
              </p:ext>
            </p:extLst>
          </p:nvPr>
        </p:nvGraphicFramePr>
        <p:xfrm>
          <a:off x="179512" y="836712"/>
          <a:ext cx="8780781" cy="54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PF-RS-005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알림마당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2021-01-22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박찬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Shape 218">
            <a:extLst>
              <a:ext uri="{FF2B5EF4-FFF2-40B4-BE49-F238E27FC236}">
                <a16:creationId xmlns:a16="http://schemas.microsoft.com/office/drawing/2014/main" id="{5A038C90-EA32-47CF-A042-BC427E2A50A1}"/>
              </a:ext>
            </a:extLst>
          </p:cNvPr>
          <p:cNvSpPr/>
          <p:nvPr/>
        </p:nvSpPr>
        <p:spPr>
          <a:xfrm>
            <a:off x="1303600" y="3136576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공지사항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1" name="사각형 설명선 39">
            <a:extLst>
              <a:ext uri="{FF2B5EF4-FFF2-40B4-BE49-F238E27FC236}">
                <a16:creationId xmlns:a16="http://schemas.microsoft.com/office/drawing/2014/main" id="{4639D374-5DBB-4C46-9E4D-BD919B9CD7BA}"/>
              </a:ext>
            </a:extLst>
          </p:cNvPr>
          <p:cNvSpPr/>
          <p:nvPr/>
        </p:nvSpPr>
        <p:spPr>
          <a:xfrm>
            <a:off x="2145571" y="2405251"/>
            <a:ext cx="2220801" cy="545036"/>
          </a:xfrm>
          <a:prstGeom prst="wedgeRectCallout">
            <a:avLst>
              <a:gd name="adj1" fmla="val 28664"/>
              <a:gd name="adj2" fmla="val 6680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공지글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아파트 </a:t>
            </a:r>
            <a:r>
              <a:rPr lang="ko-KR" altLang="en-US" sz="1000" b="0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전체알림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시설보수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협조내용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필수로 선택된 글은 목록 맨 상단에서 조회 가능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Shape 218">
            <a:extLst>
              <a:ext uri="{FF2B5EF4-FFF2-40B4-BE49-F238E27FC236}">
                <a16:creationId xmlns:a16="http://schemas.microsoft.com/office/drawing/2014/main" id="{999DC7BC-FD6D-461D-9376-24C1A77F7F62}"/>
              </a:ext>
            </a:extLst>
          </p:cNvPr>
          <p:cNvSpPr/>
          <p:nvPr/>
        </p:nvSpPr>
        <p:spPr>
          <a:xfrm>
            <a:off x="1303600" y="4159028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아파트 소식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3" name="Shape 218">
            <a:extLst>
              <a:ext uri="{FF2B5EF4-FFF2-40B4-BE49-F238E27FC236}">
                <a16:creationId xmlns:a16="http://schemas.microsoft.com/office/drawing/2014/main" id="{7DB49EDC-3A74-48B4-91E0-BC2E3CF17724}"/>
              </a:ext>
            </a:extLst>
          </p:cNvPr>
          <p:cNvSpPr/>
          <p:nvPr/>
        </p:nvSpPr>
        <p:spPr>
          <a:xfrm>
            <a:off x="3242687" y="3146783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공지사항 목록 리스트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4" name="Shape 218">
            <a:extLst>
              <a:ext uri="{FF2B5EF4-FFF2-40B4-BE49-F238E27FC236}">
                <a16:creationId xmlns:a16="http://schemas.microsoft.com/office/drawing/2014/main" id="{B4B94565-F95B-4FAB-B93B-0254B11851AD}"/>
              </a:ext>
            </a:extLst>
          </p:cNvPr>
          <p:cNvSpPr/>
          <p:nvPr/>
        </p:nvSpPr>
        <p:spPr>
          <a:xfrm>
            <a:off x="5347484" y="3155586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공지사항 상세 조회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6" name="Shape 218">
            <a:extLst>
              <a:ext uri="{FF2B5EF4-FFF2-40B4-BE49-F238E27FC236}">
                <a16:creationId xmlns:a16="http://schemas.microsoft.com/office/drawing/2014/main" id="{83AF99C0-4BAF-4DD2-81B1-553809677CFD}"/>
              </a:ext>
            </a:extLst>
          </p:cNvPr>
          <p:cNvSpPr/>
          <p:nvPr/>
        </p:nvSpPr>
        <p:spPr>
          <a:xfrm>
            <a:off x="3219241" y="4153883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>
                <a:solidFill>
                  <a:schemeClr val="lt1"/>
                </a:solidFill>
              </a:rPr>
              <a:t>아파트 소식 목록 리스트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47" name="Shape 218">
            <a:extLst>
              <a:ext uri="{FF2B5EF4-FFF2-40B4-BE49-F238E27FC236}">
                <a16:creationId xmlns:a16="http://schemas.microsoft.com/office/drawing/2014/main" id="{82B5FE1C-85B0-4600-8200-C86F57F6BF74}"/>
              </a:ext>
            </a:extLst>
          </p:cNvPr>
          <p:cNvSpPr/>
          <p:nvPr/>
        </p:nvSpPr>
        <p:spPr>
          <a:xfrm>
            <a:off x="5297348" y="4140419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아파트 상세 조회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48" name="사각형 설명선 39">
            <a:extLst>
              <a:ext uri="{FF2B5EF4-FFF2-40B4-BE49-F238E27FC236}">
                <a16:creationId xmlns:a16="http://schemas.microsoft.com/office/drawing/2014/main" id="{D53BB1AD-932A-4B8A-B930-64E8C86B1481}"/>
              </a:ext>
            </a:extLst>
          </p:cNvPr>
          <p:cNvSpPr/>
          <p:nvPr/>
        </p:nvSpPr>
        <p:spPr>
          <a:xfrm>
            <a:off x="5283683" y="2405251"/>
            <a:ext cx="2220801" cy="545036"/>
          </a:xfrm>
          <a:prstGeom prst="wedgeRectCallout">
            <a:avLst>
              <a:gd name="adj1" fmla="val -23068"/>
              <a:gd name="adj2" fmla="val 79708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게시글 목록에서 </a:t>
            </a:r>
            <a:r>
              <a:rPr lang="ko-KR" altLang="en-US" sz="1000" b="0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공지글을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선택하면 세부내용 조회 가능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사각형 설명선 39">
            <a:extLst>
              <a:ext uri="{FF2B5EF4-FFF2-40B4-BE49-F238E27FC236}">
                <a16:creationId xmlns:a16="http://schemas.microsoft.com/office/drawing/2014/main" id="{517F3D11-D062-448F-B7BB-729D13DB4510}"/>
              </a:ext>
            </a:extLst>
          </p:cNvPr>
          <p:cNvSpPr/>
          <p:nvPr/>
        </p:nvSpPr>
        <p:spPr>
          <a:xfrm>
            <a:off x="2535873" y="4811396"/>
            <a:ext cx="2220801" cy="545036"/>
          </a:xfrm>
          <a:prstGeom prst="wedgeRectCallout">
            <a:avLst>
              <a:gd name="adj1" fmla="val 15643"/>
              <a:gd name="adj2" fmla="val -82325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아파트 소식 카테고리에서 단지 내 공사 및 행사 관련 일정을 캘린더로 조회  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달별로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조회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1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풀캘린더</a:t>
            </a:r>
            <a:r>
              <a:rPr lang="en-US" altLang="ko-KR" sz="1000" b="1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사각형 설명선 39">
            <a:extLst>
              <a:ext uri="{FF2B5EF4-FFF2-40B4-BE49-F238E27FC236}">
                <a16:creationId xmlns:a16="http://schemas.microsoft.com/office/drawing/2014/main" id="{4BECEBBD-11C5-47F4-995E-82C9545C0BC8}"/>
              </a:ext>
            </a:extLst>
          </p:cNvPr>
          <p:cNvSpPr/>
          <p:nvPr/>
        </p:nvSpPr>
        <p:spPr>
          <a:xfrm>
            <a:off x="5704946" y="4811314"/>
            <a:ext cx="2305326" cy="545036"/>
          </a:xfrm>
          <a:prstGeom prst="wedgeRectCallout">
            <a:avLst>
              <a:gd name="adj1" fmla="val -29141"/>
              <a:gd name="adj2" fmla="val -7659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일정이 등록되어 있는 날짜를 클릭하면 </a:t>
            </a:r>
            <a:r>
              <a:rPr lang="ko-KR" altLang="en-US" sz="1000" b="0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모달창으로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일정 상세조회 가능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2" name="Shape 224">
            <a:extLst>
              <a:ext uri="{FF2B5EF4-FFF2-40B4-BE49-F238E27FC236}">
                <a16:creationId xmlns:a16="http://schemas.microsoft.com/office/drawing/2014/main" id="{8AF0824D-C802-4397-99C4-C3DE1D61677C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2427285" y="3390084"/>
            <a:ext cx="797993" cy="235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" name="Shape 224">
            <a:extLst>
              <a:ext uri="{FF2B5EF4-FFF2-40B4-BE49-F238E27FC236}">
                <a16:creationId xmlns:a16="http://schemas.microsoft.com/office/drawing/2014/main" id="{80212659-10FC-4FF4-B8C3-81D254FB2FC1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4366372" y="3400291"/>
            <a:ext cx="981112" cy="880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5" name="Shape 224">
            <a:extLst>
              <a:ext uri="{FF2B5EF4-FFF2-40B4-BE49-F238E27FC236}">
                <a16:creationId xmlns:a16="http://schemas.microsoft.com/office/drawing/2014/main" id="{121352BD-58DD-4ACE-AE06-4BDFD8E5B635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 flipV="1">
            <a:off x="2427285" y="4407391"/>
            <a:ext cx="791956" cy="514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6" name="Shape 224">
            <a:extLst>
              <a:ext uri="{FF2B5EF4-FFF2-40B4-BE49-F238E27FC236}">
                <a16:creationId xmlns:a16="http://schemas.microsoft.com/office/drawing/2014/main" id="{218A407B-EA06-4462-A7D3-FAAD9A9A6DA2}"/>
              </a:ext>
            </a:extLst>
          </p:cNvPr>
          <p:cNvCxnSpPr>
            <a:cxnSpLocks/>
            <a:stCxn id="36" idx="3"/>
            <a:endCxn id="47" idx="1"/>
          </p:cNvCxnSpPr>
          <p:nvPr/>
        </p:nvCxnSpPr>
        <p:spPr>
          <a:xfrm flipV="1">
            <a:off x="4342926" y="4393927"/>
            <a:ext cx="954422" cy="1346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7667194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79512" y="1245416"/>
          <a:ext cx="8747241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교사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/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PF-RS-006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최종합격자관리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2016.05.11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김선도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785FD6-4B36-40B5-A089-5C80A313B7E9}"/>
              </a:ext>
            </a:extLst>
          </p:cNvPr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3DB740-3BF1-4758-A413-A87BC4F87230}"/>
              </a:ext>
            </a:extLst>
          </p:cNvPr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343913-5370-4732-892F-394FC19FFDE3}"/>
              </a:ext>
            </a:extLst>
          </p:cNvPr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1A3502-E00A-4E15-A01F-4B0A7F983345}"/>
              </a:ext>
            </a:extLst>
          </p:cNvPr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6ABE1D9-CCE7-4D37-B17F-06E5B77CAF42}"/>
              </a:ext>
            </a:extLst>
          </p:cNvPr>
          <p:cNvGraphicFramePr>
            <a:graphicFrameLocks noGrp="1"/>
          </p:cNvGraphicFramePr>
          <p:nvPr/>
        </p:nvGraphicFramePr>
        <p:xfrm>
          <a:off x="245557" y="1443184"/>
          <a:ext cx="8747241" cy="523530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27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입주민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F4677B8-FBB9-4CA9-B997-91CEB8D38FD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84379831"/>
              </p:ext>
            </p:extLst>
          </p:nvPr>
        </p:nvGraphicFramePr>
        <p:xfrm>
          <a:off x="179512" y="836712"/>
          <a:ext cx="8780781" cy="54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PF-RS-005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커뮤니티센터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2021-01-22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박찬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Shape 218">
            <a:extLst>
              <a:ext uri="{FF2B5EF4-FFF2-40B4-BE49-F238E27FC236}">
                <a16:creationId xmlns:a16="http://schemas.microsoft.com/office/drawing/2014/main" id="{5A038C90-EA32-47CF-A042-BC427E2A50A1}"/>
              </a:ext>
            </a:extLst>
          </p:cNvPr>
          <p:cNvSpPr/>
          <p:nvPr/>
        </p:nvSpPr>
        <p:spPr>
          <a:xfrm>
            <a:off x="1303600" y="3136576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 err="1">
                <a:solidFill>
                  <a:schemeClr val="lt1"/>
                </a:solidFill>
              </a:rPr>
              <a:t>시설에약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1" name="사각형 설명선 39">
            <a:extLst>
              <a:ext uri="{FF2B5EF4-FFF2-40B4-BE49-F238E27FC236}">
                <a16:creationId xmlns:a16="http://schemas.microsoft.com/office/drawing/2014/main" id="{4639D374-5DBB-4C46-9E4D-BD919B9CD7BA}"/>
              </a:ext>
            </a:extLst>
          </p:cNvPr>
          <p:cNvSpPr/>
          <p:nvPr/>
        </p:nvSpPr>
        <p:spPr>
          <a:xfrm>
            <a:off x="2145571" y="2405251"/>
            <a:ext cx="2220801" cy="545036"/>
          </a:xfrm>
          <a:prstGeom prst="wedgeRectCallout">
            <a:avLst>
              <a:gd name="adj1" fmla="val 28664"/>
              <a:gd name="adj2" fmla="val 6680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수영장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헬스장</a:t>
            </a:r>
            <a:r>
              <a:rPr lang="en-US" altLang="ko-KR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찜질방 시설 중 원하는 시설을 선택하면 해당 시설의 이용 현황과 예약시간대 조회 가능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Shape 218">
            <a:extLst>
              <a:ext uri="{FF2B5EF4-FFF2-40B4-BE49-F238E27FC236}">
                <a16:creationId xmlns:a16="http://schemas.microsoft.com/office/drawing/2014/main" id="{999DC7BC-FD6D-461D-9376-24C1A77F7F62}"/>
              </a:ext>
            </a:extLst>
          </p:cNvPr>
          <p:cNvSpPr/>
          <p:nvPr/>
        </p:nvSpPr>
        <p:spPr>
          <a:xfrm>
            <a:off x="1303600" y="4159028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예약확인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cxnSp>
        <p:nvCxnSpPr>
          <p:cNvPr id="52" name="Shape 224">
            <a:extLst>
              <a:ext uri="{FF2B5EF4-FFF2-40B4-BE49-F238E27FC236}">
                <a16:creationId xmlns:a16="http://schemas.microsoft.com/office/drawing/2014/main" id="{8AF0824D-C802-4397-99C4-C3DE1D61677C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2427285" y="3390084"/>
            <a:ext cx="797993" cy="235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8" name="Shape 218">
            <a:extLst>
              <a:ext uri="{FF2B5EF4-FFF2-40B4-BE49-F238E27FC236}">
                <a16:creationId xmlns:a16="http://schemas.microsoft.com/office/drawing/2014/main" id="{911CD807-D139-47B3-94F8-37D2D279707B}"/>
              </a:ext>
            </a:extLst>
          </p:cNvPr>
          <p:cNvSpPr/>
          <p:nvPr/>
        </p:nvSpPr>
        <p:spPr>
          <a:xfrm>
            <a:off x="3232291" y="3136576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시설선택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9" name="Shape 218">
            <a:extLst>
              <a:ext uri="{FF2B5EF4-FFF2-40B4-BE49-F238E27FC236}">
                <a16:creationId xmlns:a16="http://schemas.microsoft.com/office/drawing/2014/main" id="{7E2FE447-8931-4F17-90F7-573E1441FBDE}"/>
              </a:ext>
            </a:extLst>
          </p:cNvPr>
          <p:cNvSpPr/>
          <p:nvPr/>
        </p:nvSpPr>
        <p:spPr>
          <a:xfrm>
            <a:off x="4788026" y="3136576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>
                <a:solidFill>
                  <a:schemeClr val="lt1"/>
                </a:solidFill>
              </a:rPr>
              <a:t>예약 날짜 정하기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0" name="Shape 218">
            <a:extLst>
              <a:ext uri="{FF2B5EF4-FFF2-40B4-BE49-F238E27FC236}">
                <a16:creationId xmlns:a16="http://schemas.microsoft.com/office/drawing/2014/main" id="{88964572-4F39-460D-8A3C-55ACF7B622A8}"/>
              </a:ext>
            </a:extLst>
          </p:cNvPr>
          <p:cNvSpPr/>
          <p:nvPr/>
        </p:nvSpPr>
        <p:spPr>
          <a:xfrm>
            <a:off x="6343761" y="3136576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예약 완료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5" name="Shape 218">
            <a:extLst>
              <a:ext uri="{FF2B5EF4-FFF2-40B4-BE49-F238E27FC236}">
                <a16:creationId xmlns:a16="http://schemas.microsoft.com/office/drawing/2014/main" id="{48BADA8F-51BD-42F2-979E-C1048A6B8BDF}"/>
              </a:ext>
            </a:extLst>
          </p:cNvPr>
          <p:cNvSpPr/>
          <p:nvPr/>
        </p:nvSpPr>
        <p:spPr>
          <a:xfrm>
            <a:off x="3225278" y="4159028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예약 현황조회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7" name="사각형 설명선 39">
            <a:extLst>
              <a:ext uri="{FF2B5EF4-FFF2-40B4-BE49-F238E27FC236}">
                <a16:creationId xmlns:a16="http://schemas.microsoft.com/office/drawing/2014/main" id="{56EC47CE-3F60-41B2-BF1E-888E2ADCA755}"/>
              </a:ext>
            </a:extLst>
          </p:cNvPr>
          <p:cNvSpPr/>
          <p:nvPr/>
        </p:nvSpPr>
        <p:spPr>
          <a:xfrm>
            <a:off x="4547063" y="2115750"/>
            <a:ext cx="2761241" cy="749388"/>
          </a:xfrm>
          <a:prstGeom prst="wedgeRectCallout">
            <a:avLst>
              <a:gd name="adj1" fmla="val -16733"/>
              <a:gd name="adj2" fmla="val 75406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캘린더에서 날짜 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고른후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 시간 선택하여 예약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이용 가능한 시간을 선택하여 예약정보 입력 후 예약 가능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ㄴ이름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전화번호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가족 구성원 입력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1" name="Shape 224">
            <a:extLst>
              <a:ext uri="{FF2B5EF4-FFF2-40B4-BE49-F238E27FC236}">
                <a16:creationId xmlns:a16="http://schemas.microsoft.com/office/drawing/2014/main" id="{BEE20513-1BA3-4699-8219-081288EE4930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4355976" y="3390084"/>
            <a:ext cx="43205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" name="Shape 224">
            <a:extLst>
              <a:ext uri="{FF2B5EF4-FFF2-40B4-BE49-F238E27FC236}">
                <a16:creationId xmlns:a16="http://schemas.microsoft.com/office/drawing/2014/main" id="{FDF06D71-939B-4BDD-933F-6D1F607765A0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5911711" y="3390084"/>
            <a:ext cx="43205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60E2894-1E14-4510-82C5-BC0D90CBB60E}"/>
              </a:ext>
            </a:extLst>
          </p:cNvPr>
          <p:cNvCxnSpPr>
            <a:stCxn id="30" idx="2"/>
            <a:endCxn id="32" idx="0"/>
          </p:cNvCxnSpPr>
          <p:nvPr/>
        </p:nvCxnSpPr>
        <p:spPr>
          <a:xfrm rot="5400000">
            <a:off x="4127806" y="1381230"/>
            <a:ext cx="515436" cy="5040161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224">
            <a:extLst>
              <a:ext uri="{FF2B5EF4-FFF2-40B4-BE49-F238E27FC236}">
                <a16:creationId xmlns:a16="http://schemas.microsoft.com/office/drawing/2014/main" id="{84C28C1B-58F0-44F5-938C-B1D04C5894B9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2427285" y="4412536"/>
            <a:ext cx="797993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9" name="사각형 설명선 39">
            <a:extLst>
              <a:ext uri="{FF2B5EF4-FFF2-40B4-BE49-F238E27FC236}">
                <a16:creationId xmlns:a16="http://schemas.microsoft.com/office/drawing/2014/main" id="{C1DC7B69-101B-4053-BD40-B73EF060F49F}"/>
              </a:ext>
            </a:extLst>
          </p:cNvPr>
          <p:cNvSpPr/>
          <p:nvPr/>
        </p:nvSpPr>
        <p:spPr>
          <a:xfrm>
            <a:off x="3135372" y="4835683"/>
            <a:ext cx="2761241" cy="749388"/>
          </a:xfrm>
          <a:prstGeom prst="wedgeRectCallout">
            <a:avLst>
              <a:gd name="adj1" fmla="val -22959"/>
              <a:gd name="adj2" fmla="val -6955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캘린더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시간표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)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로 본인과 가족의 예약 현황 조회 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풀캘린더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)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예약된 시간대를 선택하여 세부내용을 조회할 수 있고 각 사람별로 예약 취소 가능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11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51466137"/>
              </p:ext>
            </p:extLst>
          </p:nvPr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PF-RS-002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비밀번호 찾기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2021-01-22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박찬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17247" y="1245416"/>
          <a:ext cx="8747241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공통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Shape 218"/>
          <p:cNvSpPr/>
          <p:nvPr/>
        </p:nvSpPr>
        <p:spPr>
          <a:xfrm>
            <a:off x="1296917" y="3541232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100" dirty="0">
                <a:solidFill>
                  <a:schemeClr val="lt1"/>
                </a:solidFill>
              </a:rPr>
              <a:t>1.</a:t>
            </a:r>
            <a:r>
              <a:rPr lang="ko-KR" altLang="en-US" sz="1100" dirty="0">
                <a:solidFill>
                  <a:schemeClr val="lt1"/>
                </a:solidFill>
              </a:rPr>
              <a:t>로그인 페이지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7" name="사각형 설명선 26"/>
          <p:cNvSpPr/>
          <p:nvPr/>
        </p:nvSpPr>
        <p:spPr>
          <a:xfrm>
            <a:off x="1331640" y="2704239"/>
            <a:ext cx="1683472" cy="6831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각각의 로그인 경로 선택</a:t>
            </a:r>
          </a:p>
        </p:txBody>
      </p:sp>
      <p:sp>
        <p:nvSpPr>
          <p:cNvPr id="22" name="Shape 218">
            <a:extLst>
              <a:ext uri="{FF2B5EF4-FFF2-40B4-BE49-F238E27FC236}">
                <a16:creationId xmlns:a16="http://schemas.microsoft.com/office/drawing/2014/main" id="{22C874FA-99B0-4307-AE6C-3C8F15E85B9D}"/>
              </a:ext>
            </a:extLst>
          </p:cNvPr>
          <p:cNvSpPr/>
          <p:nvPr/>
        </p:nvSpPr>
        <p:spPr>
          <a:xfrm>
            <a:off x="3199212" y="2721774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100" dirty="0">
                <a:solidFill>
                  <a:schemeClr val="lt1"/>
                </a:solidFill>
              </a:rPr>
              <a:t>2.</a:t>
            </a:r>
            <a:r>
              <a:rPr lang="ko-KR" altLang="en-US" sz="1100" dirty="0">
                <a:solidFill>
                  <a:schemeClr val="lt1"/>
                </a:solidFill>
              </a:rPr>
              <a:t>아이디 찾기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4" name="Shape 218">
            <a:extLst>
              <a:ext uri="{FF2B5EF4-FFF2-40B4-BE49-F238E27FC236}">
                <a16:creationId xmlns:a16="http://schemas.microsoft.com/office/drawing/2014/main" id="{99662C98-9A01-4ADE-A0B4-B96A9AE6D8C4}"/>
              </a:ext>
            </a:extLst>
          </p:cNvPr>
          <p:cNvSpPr/>
          <p:nvPr/>
        </p:nvSpPr>
        <p:spPr>
          <a:xfrm>
            <a:off x="3241645" y="4250514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100" dirty="0">
                <a:solidFill>
                  <a:schemeClr val="lt1"/>
                </a:solidFill>
              </a:rPr>
              <a:t>5.</a:t>
            </a:r>
            <a:r>
              <a:rPr lang="ko-KR" altLang="en-US" sz="1100" dirty="0">
                <a:solidFill>
                  <a:schemeClr val="lt1"/>
                </a:solidFill>
              </a:rPr>
              <a:t>비밀번호 찾기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9" name="Shape 218">
            <a:extLst>
              <a:ext uri="{FF2B5EF4-FFF2-40B4-BE49-F238E27FC236}">
                <a16:creationId xmlns:a16="http://schemas.microsoft.com/office/drawing/2014/main" id="{8422C9C4-E6FC-49C4-B5E1-E188491C7350}"/>
              </a:ext>
            </a:extLst>
          </p:cNvPr>
          <p:cNvSpPr/>
          <p:nvPr/>
        </p:nvSpPr>
        <p:spPr>
          <a:xfrm>
            <a:off x="5116567" y="2730077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100" dirty="0">
                <a:solidFill>
                  <a:schemeClr val="lt1"/>
                </a:solidFill>
              </a:rPr>
              <a:t>3.</a:t>
            </a:r>
            <a:r>
              <a:rPr lang="ko-KR" altLang="en-US" sz="1100" dirty="0">
                <a:solidFill>
                  <a:schemeClr val="lt1"/>
                </a:solidFill>
              </a:rPr>
              <a:t>이메일 확인 코드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1" name="Shape 218">
            <a:extLst>
              <a:ext uri="{FF2B5EF4-FFF2-40B4-BE49-F238E27FC236}">
                <a16:creationId xmlns:a16="http://schemas.microsoft.com/office/drawing/2014/main" id="{FC962E3C-8D00-458A-B5C9-F88F36F34F9D}"/>
              </a:ext>
            </a:extLst>
          </p:cNvPr>
          <p:cNvSpPr/>
          <p:nvPr/>
        </p:nvSpPr>
        <p:spPr>
          <a:xfrm>
            <a:off x="7098560" y="2730077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100" dirty="0">
                <a:solidFill>
                  <a:schemeClr val="lt1"/>
                </a:solidFill>
              </a:rPr>
              <a:t>4.</a:t>
            </a:r>
            <a:r>
              <a:rPr lang="ko-KR" altLang="en-US" sz="1100" dirty="0">
                <a:solidFill>
                  <a:schemeClr val="lt1"/>
                </a:solidFill>
              </a:rPr>
              <a:t>회원 아이디 출력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4" name="사각형 설명선 26">
            <a:extLst>
              <a:ext uri="{FF2B5EF4-FFF2-40B4-BE49-F238E27FC236}">
                <a16:creationId xmlns:a16="http://schemas.microsoft.com/office/drawing/2014/main" id="{CC3BEF65-D18D-4912-97BD-FDB3ED4741C4}"/>
              </a:ext>
            </a:extLst>
          </p:cNvPr>
          <p:cNvSpPr/>
          <p:nvPr/>
        </p:nvSpPr>
        <p:spPr>
          <a:xfrm>
            <a:off x="3268658" y="1873188"/>
            <a:ext cx="1683472" cy="6831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회원 이름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회원 이메일 입력</a:t>
            </a:r>
          </a:p>
        </p:txBody>
      </p:sp>
      <p:sp>
        <p:nvSpPr>
          <p:cNvPr id="35" name="사각형 설명선 26">
            <a:extLst>
              <a:ext uri="{FF2B5EF4-FFF2-40B4-BE49-F238E27FC236}">
                <a16:creationId xmlns:a16="http://schemas.microsoft.com/office/drawing/2014/main" id="{4FB04768-93F2-466C-A4AE-BE92E5D9C102}"/>
              </a:ext>
            </a:extLst>
          </p:cNvPr>
          <p:cNvSpPr/>
          <p:nvPr/>
        </p:nvSpPr>
        <p:spPr>
          <a:xfrm>
            <a:off x="5186013" y="3397059"/>
            <a:ext cx="1683472" cy="6831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회원 이름과 이메일 일치할 시 이메일 코드 발송</a:t>
            </a:r>
          </a:p>
        </p:txBody>
      </p:sp>
      <p:sp>
        <p:nvSpPr>
          <p:cNvPr id="36" name="사각형 설명선 26">
            <a:extLst>
              <a:ext uri="{FF2B5EF4-FFF2-40B4-BE49-F238E27FC236}">
                <a16:creationId xmlns:a16="http://schemas.microsoft.com/office/drawing/2014/main" id="{F875DFDA-CA07-4452-BF6B-40F15A4671E9}"/>
              </a:ext>
            </a:extLst>
          </p:cNvPr>
          <p:cNvSpPr/>
          <p:nvPr/>
        </p:nvSpPr>
        <p:spPr>
          <a:xfrm>
            <a:off x="7060935" y="3362763"/>
            <a:ext cx="1683472" cy="6831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이메일 코드 인증 </a:t>
            </a:r>
            <a:r>
              <a:rPr lang="ko-KR" altLang="en-US" sz="1000" dirty="0" err="1">
                <a:solidFill>
                  <a:schemeClr val="bg1"/>
                </a:solidFill>
              </a:rPr>
              <a:t>성공시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37" name="Shape 224">
            <a:extLst>
              <a:ext uri="{FF2B5EF4-FFF2-40B4-BE49-F238E27FC236}">
                <a16:creationId xmlns:a16="http://schemas.microsoft.com/office/drawing/2014/main" id="{A0FD5867-598A-41E7-8CB8-DF79C8E645A7}"/>
              </a:ext>
            </a:extLst>
          </p:cNvPr>
          <p:cNvCxnSpPr>
            <a:cxnSpLocks/>
            <a:stCxn id="17" idx="3"/>
            <a:endCxn id="24" idx="0"/>
          </p:cNvCxnSpPr>
          <p:nvPr/>
        </p:nvCxnSpPr>
        <p:spPr>
          <a:xfrm>
            <a:off x="3049835" y="3794740"/>
            <a:ext cx="1068269" cy="45577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" name="Shape 224">
            <a:extLst>
              <a:ext uri="{FF2B5EF4-FFF2-40B4-BE49-F238E27FC236}">
                <a16:creationId xmlns:a16="http://schemas.microsoft.com/office/drawing/2014/main" id="{D49C23E8-A8BA-4C62-9A26-4074FABA2DA6}"/>
              </a:ext>
            </a:extLst>
          </p:cNvPr>
          <p:cNvCxnSpPr>
            <a:cxnSpLocks/>
            <a:stCxn id="17" idx="3"/>
            <a:endCxn id="22" idx="2"/>
          </p:cNvCxnSpPr>
          <p:nvPr/>
        </p:nvCxnSpPr>
        <p:spPr>
          <a:xfrm flipV="1">
            <a:off x="3049835" y="3228790"/>
            <a:ext cx="1025836" cy="56595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Shape 218">
            <a:extLst>
              <a:ext uri="{FF2B5EF4-FFF2-40B4-BE49-F238E27FC236}">
                <a16:creationId xmlns:a16="http://schemas.microsoft.com/office/drawing/2014/main" id="{6CA9E12D-49C5-49D0-B4E0-AC0DBDA535EF}"/>
              </a:ext>
            </a:extLst>
          </p:cNvPr>
          <p:cNvSpPr/>
          <p:nvPr/>
        </p:nvSpPr>
        <p:spPr>
          <a:xfrm>
            <a:off x="5116567" y="4250514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100" dirty="0">
                <a:solidFill>
                  <a:schemeClr val="lt1"/>
                </a:solidFill>
              </a:rPr>
              <a:t>6.</a:t>
            </a:r>
            <a:r>
              <a:rPr lang="ko-KR" altLang="en-US" sz="1100" dirty="0">
                <a:solidFill>
                  <a:schemeClr val="lt1"/>
                </a:solidFill>
              </a:rPr>
              <a:t>이메일 확인 코드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cxnSp>
        <p:nvCxnSpPr>
          <p:cNvPr id="39" name="Shape 224">
            <a:extLst>
              <a:ext uri="{FF2B5EF4-FFF2-40B4-BE49-F238E27FC236}">
                <a16:creationId xmlns:a16="http://schemas.microsoft.com/office/drawing/2014/main" id="{25BB3CC0-1656-4BAD-B37A-31F6E2F1E052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860032" y="2983585"/>
            <a:ext cx="256535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4" name="Shape 224">
            <a:extLst>
              <a:ext uri="{FF2B5EF4-FFF2-40B4-BE49-F238E27FC236}">
                <a16:creationId xmlns:a16="http://schemas.microsoft.com/office/drawing/2014/main" id="{158035AD-D63D-4A3C-88FB-A4E484E24C27}"/>
              </a:ext>
            </a:extLst>
          </p:cNvPr>
          <p:cNvCxnSpPr>
            <a:cxnSpLocks/>
          </p:cNvCxnSpPr>
          <p:nvPr/>
        </p:nvCxnSpPr>
        <p:spPr>
          <a:xfrm>
            <a:off x="6858337" y="2983585"/>
            <a:ext cx="256535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24">
            <a:extLst>
              <a:ext uri="{FF2B5EF4-FFF2-40B4-BE49-F238E27FC236}">
                <a16:creationId xmlns:a16="http://schemas.microsoft.com/office/drawing/2014/main" id="{129FF577-70C2-4383-AA68-6FFD6007D7A0}"/>
              </a:ext>
            </a:extLst>
          </p:cNvPr>
          <p:cNvCxnSpPr>
            <a:cxnSpLocks/>
          </p:cNvCxnSpPr>
          <p:nvPr/>
        </p:nvCxnSpPr>
        <p:spPr>
          <a:xfrm>
            <a:off x="4892873" y="4504022"/>
            <a:ext cx="256535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218">
            <a:extLst>
              <a:ext uri="{FF2B5EF4-FFF2-40B4-BE49-F238E27FC236}">
                <a16:creationId xmlns:a16="http://schemas.microsoft.com/office/drawing/2014/main" id="{4FE0198C-D6AD-404E-9E0F-5EFC47829E42}"/>
              </a:ext>
            </a:extLst>
          </p:cNvPr>
          <p:cNvSpPr/>
          <p:nvPr/>
        </p:nvSpPr>
        <p:spPr>
          <a:xfrm>
            <a:off x="7101010" y="4231245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100" dirty="0">
                <a:solidFill>
                  <a:schemeClr val="lt1"/>
                </a:solidFill>
              </a:rPr>
              <a:t>7.</a:t>
            </a:r>
            <a:r>
              <a:rPr lang="ko-KR" altLang="en-US" sz="1100" dirty="0">
                <a:solidFill>
                  <a:schemeClr val="lt1"/>
                </a:solidFill>
              </a:rPr>
              <a:t>회원 비밀번호 변경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47" name="Shape 218">
            <a:extLst>
              <a:ext uri="{FF2B5EF4-FFF2-40B4-BE49-F238E27FC236}">
                <a16:creationId xmlns:a16="http://schemas.microsoft.com/office/drawing/2014/main" id="{B50F8D8E-65B6-4C8E-90E2-842ACAA5671C}"/>
              </a:ext>
            </a:extLst>
          </p:cNvPr>
          <p:cNvSpPr/>
          <p:nvPr/>
        </p:nvSpPr>
        <p:spPr>
          <a:xfrm>
            <a:off x="5204441" y="5277472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100" dirty="0">
                <a:solidFill>
                  <a:schemeClr val="lt1"/>
                </a:solidFill>
              </a:rPr>
              <a:t>8.</a:t>
            </a:r>
            <a:r>
              <a:rPr lang="ko-KR" altLang="en-US" sz="1100" dirty="0">
                <a:solidFill>
                  <a:schemeClr val="lt1"/>
                </a:solidFill>
              </a:rPr>
              <a:t>로그인 페이지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cxnSp>
        <p:nvCxnSpPr>
          <p:cNvPr id="48" name="Shape 224">
            <a:extLst>
              <a:ext uri="{FF2B5EF4-FFF2-40B4-BE49-F238E27FC236}">
                <a16:creationId xmlns:a16="http://schemas.microsoft.com/office/drawing/2014/main" id="{CDEC1E88-FAEE-4E6E-B943-E3CA1C3C5598}"/>
              </a:ext>
            </a:extLst>
          </p:cNvPr>
          <p:cNvCxnSpPr>
            <a:cxnSpLocks/>
          </p:cNvCxnSpPr>
          <p:nvPr/>
        </p:nvCxnSpPr>
        <p:spPr>
          <a:xfrm>
            <a:off x="6804400" y="4504022"/>
            <a:ext cx="256535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5068E513-83FC-4A64-8FCA-21BC3FEC71A7}"/>
              </a:ext>
            </a:extLst>
          </p:cNvPr>
          <p:cNvSpPr/>
          <p:nvPr/>
        </p:nvSpPr>
        <p:spPr>
          <a:xfrm>
            <a:off x="6366019" y="3181601"/>
            <a:ext cx="504056" cy="225807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0CDF69B1-1F15-40A1-A1A3-CA7672F7B947}"/>
              </a:ext>
            </a:extLst>
          </p:cNvPr>
          <p:cNvSpPr/>
          <p:nvPr/>
        </p:nvSpPr>
        <p:spPr>
          <a:xfrm>
            <a:off x="8237395" y="3136956"/>
            <a:ext cx="504056" cy="225807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Shape 224">
            <a:extLst>
              <a:ext uri="{FF2B5EF4-FFF2-40B4-BE49-F238E27FC236}">
                <a16:creationId xmlns:a16="http://schemas.microsoft.com/office/drawing/2014/main" id="{F8BF3C13-4A1A-41CC-8BA5-B306457ADA33}"/>
              </a:ext>
            </a:extLst>
          </p:cNvPr>
          <p:cNvCxnSpPr>
            <a:cxnSpLocks/>
          </p:cNvCxnSpPr>
          <p:nvPr/>
        </p:nvCxnSpPr>
        <p:spPr>
          <a:xfrm flipH="1">
            <a:off x="6618048" y="4684306"/>
            <a:ext cx="690256" cy="68891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사각형 설명선 26">
            <a:extLst>
              <a:ext uri="{FF2B5EF4-FFF2-40B4-BE49-F238E27FC236}">
                <a16:creationId xmlns:a16="http://schemas.microsoft.com/office/drawing/2014/main" id="{AD26CEBB-6B92-417B-9B44-1F17B6C845BE}"/>
              </a:ext>
            </a:extLst>
          </p:cNvPr>
          <p:cNvSpPr/>
          <p:nvPr/>
        </p:nvSpPr>
        <p:spPr>
          <a:xfrm>
            <a:off x="3276368" y="4930668"/>
            <a:ext cx="1683472" cy="6831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</a:rPr>
              <a:t>회원아이디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회원 이메일</a:t>
            </a:r>
            <a:r>
              <a:rPr lang="en-US" altLang="ko-KR" sz="1000" dirty="0">
                <a:solidFill>
                  <a:schemeClr val="bg1"/>
                </a:solidFill>
              </a:rPr>
              <a:t>,</a:t>
            </a:r>
            <a:r>
              <a:rPr lang="ko-KR" altLang="en-US" sz="1000" dirty="0">
                <a:solidFill>
                  <a:schemeClr val="bg1"/>
                </a:solidFill>
              </a:rPr>
              <a:t>회원 비밀번호 </a:t>
            </a:r>
            <a:r>
              <a:rPr lang="ko-KR" altLang="en-US" sz="1000" dirty="0" err="1">
                <a:solidFill>
                  <a:schemeClr val="bg1"/>
                </a:solidFill>
              </a:rPr>
              <a:t>임력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CD7C17B1-0CB3-4957-AF44-70BC49743578}"/>
              </a:ext>
            </a:extLst>
          </p:cNvPr>
          <p:cNvSpPr/>
          <p:nvPr/>
        </p:nvSpPr>
        <p:spPr>
          <a:xfrm>
            <a:off x="4456374" y="4703704"/>
            <a:ext cx="504056" cy="225807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17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795879"/>
              </p:ext>
            </p:extLst>
          </p:nvPr>
        </p:nvGraphicFramePr>
        <p:xfrm>
          <a:off x="217247" y="1412776"/>
          <a:ext cx="8747241" cy="523530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5138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벤더회원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5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관리사무소 회원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647505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36818912"/>
              </p:ext>
            </p:extLst>
          </p:nvPr>
        </p:nvGraphicFramePr>
        <p:xfrm>
          <a:off x="179512" y="836712"/>
          <a:ext cx="8780781" cy="54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PF-RS-003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관리사무소 문의관리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2021-01-22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박찬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Shape 218"/>
          <p:cNvSpPr/>
          <p:nvPr/>
        </p:nvSpPr>
        <p:spPr>
          <a:xfrm>
            <a:off x="1394614" y="3924441"/>
            <a:ext cx="102047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관리사무소 문의 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40" name="사각형 설명선 39"/>
          <p:cNvSpPr/>
          <p:nvPr/>
        </p:nvSpPr>
        <p:spPr>
          <a:xfrm>
            <a:off x="3317876" y="3229184"/>
            <a:ext cx="1359500" cy="599755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관리사무소 직원이 올린 글 조회 </a:t>
            </a:r>
            <a:r>
              <a:rPr lang="ko-KR" altLang="en-US" sz="1000" dirty="0" err="1">
                <a:solidFill>
                  <a:schemeClr val="bg1"/>
                </a:solidFill>
              </a:rPr>
              <a:t>일자별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49" name="Shape 224"/>
          <p:cNvCxnSpPr>
            <a:cxnSpLocks/>
          </p:cNvCxnSpPr>
          <p:nvPr/>
        </p:nvCxnSpPr>
        <p:spPr>
          <a:xfrm>
            <a:off x="2294413" y="4196957"/>
            <a:ext cx="435313" cy="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Shape 218">
            <a:extLst>
              <a:ext uri="{FF2B5EF4-FFF2-40B4-BE49-F238E27FC236}">
                <a16:creationId xmlns:a16="http://schemas.microsoft.com/office/drawing/2014/main" id="{FF6B169D-E7BC-4722-8E1B-8FA00706E1AD}"/>
              </a:ext>
            </a:extLst>
          </p:cNvPr>
          <p:cNvSpPr/>
          <p:nvPr/>
        </p:nvSpPr>
        <p:spPr>
          <a:xfrm>
            <a:off x="2736995" y="3924441"/>
            <a:ext cx="102047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 err="1">
                <a:solidFill>
                  <a:schemeClr val="lt1"/>
                </a:solidFill>
              </a:rPr>
              <a:t>문의글</a:t>
            </a:r>
            <a:r>
              <a:rPr lang="ko-KR" altLang="en-US" sz="1100" dirty="0">
                <a:solidFill>
                  <a:schemeClr val="lt1"/>
                </a:solidFill>
              </a:rPr>
              <a:t> 조회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54" name="Shape 218">
            <a:extLst>
              <a:ext uri="{FF2B5EF4-FFF2-40B4-BE49-F238E27FC236}">
                <a16:creationId xmlns:a16="http://schemas.microsoft.com/office/drawing/2014/main" id="{EE9B072D-0077-4551-A465-80CF742EE7BC}"/>
              </a:ext>
            </a:extLst>
          </p:cNvPr>
          <p:cNvSpPr/>
          <p:nvPr/>
        </p:nvSpPr>
        <p:spPr>
          <a:xfrm>
            <a:off x="2736995" y="4871492"/>
            <a:ext cx="102047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 err="1">
                <a:solidFill>
                  <a:schemeClr val="lt1"/>
                </a:solidFill>
              </a:rPr>
              <a:t>문의글</a:t>
            </a:r>
            <a:r>
              <a:rPr lang="ko-KR" altLang="en-US" sz="1100" dirty="0">
                <a:solidFill>
                  <a:schemeClr val="lt1"/>
                </a:solidFill>
              </a:rPr>
              <a:t> 등록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55" name="Shape 218">
            <a:extLst>
              <a:ext uri="{FF2B5EF4-FFF2-40B4-BE49-F238E27FC236}">
                <a16:creationId xmlns:a16="http://schemas.microsoft.com/office/drawing/2014/main" id="{4606E32F-5806-4EE6-A66C-A940761B7282}"/>
              </a:ext>
            </a:extLst>
          </p:cNvPr>
          <p:cNvSpPr/>
          <p:nvPr/>
        </p:nvSpPr>
        <p:spPr>
          <a:xfrm>
            <a:off x="5741587" y="2521958"/>
            <a:ext cx="102047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답글 삭제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56" name="Shape 218">
            <a:extLst>
              <a:ext uri="{FF2B5EF4-FFF2-40B4-BE49-F238E27FC236}">
                <a16:creationId xmlns:a16="http://schemas.microsoft.com/office/drawing/2014/main" id="{D88FB3BC-C1C5-478F-BA44-A7BAAD5C2BA0}"/>
              </a:ext>
            </a:extLst>
          </p:cNvPr>
          <p:cNvSpPr/>
          <p:nvPr/>
        </p:nvSpPr>
        <p:spPr>
          <a:xfrm>
            <a:off x="4152188" y="2498701"/>
            <a:ext cx="1086501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답글 수정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57" name="Shape 218">
            <a:extLst>
              <a:ext uri="{FF2B5EF4-FFF2-40B4-BE49-F238E27FC236}">
                <a16:creationId xmlns:a16="http://schemas.microsoft.com/office/drawing/2014/main" id="{426DCF6F-E273-479D-94B6-03F28596806E}"/>
              </a:ext>
            </a:extLst>
          </p:cNvPr>
          <p:cNvSpPr/>
          <p:nvPr/>
        </p:nvSpPr>
        <p:spPr>
          <a:xfrm>
            <a:off x="2670969" y="2507641"/>
            <a:ext cx="1086501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 err="1">
                <a:solidFill>
                  <a:schemeClr val="lt1"/>
                </a:solidFill>
              </a:rPr>
              <a:t>문의글</a:t>
            </a:r>
            <a:r>
              <a:rPr lang="ko-KR" altLang="en-US" sz="1100" dirty="0">
                <a:solidFill>
                  <a:schemeClr val="lt1"/>
                </a:solidFill>
              </a:rPr>
              <a:t> 답글 작성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58" name="Shape 218">
            <a:extLst>
              <a:ext uri="{FF2B5EF4-FFF2-40B4-BE49-F238E27FC236}">
                <a16:creationId xmlns:a16="http://schemas.microsoft.com/office/drawing/2014/main" id="{B971CE0E-C5A8-46C9-8184-B57AB34D4FC1}"/>
              </a:ext>
            </a:extLst>
          </p:cNvPr>
          <p:cNvSpPr/>
          <p:nvPr/>
        </p:nvSpPr>
        <p:spPr>
          <a:xfrm>
            <a:off x="4167139" y="4871492"/>
            <a:ext cx="102047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 err="1">
                <a:solidFill>
                  <a:schemeClr val="lt1"/>
                </a:solidFill>
              </a:rPr>
              <a:t>문의글</a:t>
            </a:r>
            <a:r>
              <a:rPr lang="ko-KR" altLang="en-US" sz="1100" dirty="0">
                <a:solidFill>
                  <a:schemeClr val="lt1"/>
                </a:solidFill>
              </a:rPr>
              <a:t> 수정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59" name="Shape 218">
            <a:extLst>
              <a:ext uri="{FF2B5EF4-FFF2-40B4-BE49-F238E27FC236}">
                <a16:creationId xmlns:a16="http://schemas.microsoft.com/office/drawing/2014/main" id="{4FE188FA-79C7-4D45-8C2B-DB0047CE4399}"/>
              </a:ext>
            </a:extLst>
          </p:cNvPr>
          <p:cNvSpPr/>
          <p:nvPr/>
        </p:nvSpPr>
        <p:spPr>
          <a:xfrm>
            <a:off x="5597283" y="4871492"/>
            <a:ext cx="102047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 err="1">
                <a:solidFill>
                  <a:schemeClr val="lt1"/>
                </a:solidFill>
              </a:rPr>
              <a:t>문의글</a:t>
            </a:r>
            <a:r>
              <a:rPr lang="ko-KR" altLang="en-US" sz="1100" dirty="0">
                <a:solidFill>
                  <a:schemeClr val="lt1"/>
                </a:solidFill>
              </a:rPr>
              <a:t> 삭제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cxnSp>
        <p:nvCxnSpPr>
          <p:cNvPr id="60" name="Shape 224">
            <a:extLst>
              <a:ext uri="{FF2B5EF4-FFF2-40B4-BE49-F238E27FC236}">
                <a16:creationId xmlns:a16="http://schemas.microsoft.com/office/drawing/2014/main" id="{BC28C749-43D1-4717-A48C-37683CB2D043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3247232" y="4465736"/>
            <a:ext cx="1" cy="40575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24">
            <a:extLst>
              <a:ext uri="{FF2B5EF4-FFF2-40B4-BE49-F238E27FC236}">
                <a16:creationId xmlns:a16="http://schemas.microsoft.com/office/drawing/2014/main" id="{C8DD19F4-83CD-452E-8DE1-8590C091B5B0}"/>
              </a:ext>
            </a:extLst>
          </p:cNvPr>
          <p:cNvCxnSpPr>
            <a:cxnSpLocks/>
            <a:stCxn id="54" idx="3"/>
            <a:endCxn id="58" idx="1"/>
          </p:cNvCxnSpPr>
          <p:nvPr/>
        </p:nvCxnSpPr>
        <p:spPr>
          <a:xfrm>
            <a:off x="3757470" y="5125000"/>
            <a:ext cx="40966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" name="Shape 224">
            <a:extLst>
              <a:ext uri="{FF2B5EF4-FFF2-40B4-BE49-F238E27FC236}">
                <a16:creationId xmlns:a16="http://schemas.microsoft.com/office/drawing/2014/main" id="{CD65A6A0-EA39-4A4B-8E1C-BC6E1CF48810}"/>
              </a:ext>
            </a:extLst>
          </p:cNvPr>
          <p:cNvCxnSpPr>
            <a:cxnSpLocks/>
          </p:cNvCxnSpPr>
          <p:nvPr/>
        </p:nvCxnSpPr>
        <p:spPr>
          <a:xfrm>
            <a:off x="5187614" y="5125000"/>
            <a:ext cx="40966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8" name="Shape 224">
            <a:extLst>
              <a:ext uri="{FF2B5EF4-FFF2-40B4-BE49-F238E27FC236}">
                <a16:creationId xmlns:a16="http://schemas.microsoft.com/office/drawing/2014/main" id="{DE1F4CE0-FC68-4474-AB86-367208F241C1}"/>
              </a:ext>
            </a:extLst>
          </p:cNvPr>
          <p:cNvCxnSpPr>
            <a:cxnSpLocks/>
          </p:cNvCxnSpPr>
          <p:nvPr/>
        </p:nvCxnSpPr>
        <p:spPr>
          <a:xfrm>
            <a:off x="3761745" y="2761149"/>
            <a:ext cx="40966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" name="Shape 224">
            <a:extLst>
              <a:ext uri="{FF2B5EF4-FFF2-40B4-BE49-F238E27FC236}">
                <a16:creationId xmlns:a16="http://schemas.microsoft.com/office/drawing/2014/main" id="{936E3675-6E6B-4ED3-9DE8-99B9F82F447C}"/>
              </a:ext>
            </a:extLst>
          </p:cNvPr>
          <p:cNvCxnSpPr>
            <a:cxnSpLocks/>
          </p:cNvCxnSpPr>
          <p:nvPr/>
        </p:nvCxnSpPr>
        <p:spPr>
          <a:xfrm>
            <a:off x="5238689" y="2761149"/>
            <a:ext cx="40966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0" name="Shape 224">
            <a:extLst>
              <a:ext uri="{FF2B5EF4-FFF2-40B4-BE49-F238E27FC236}">
                <a16:creationId xmlns:a16="http://schemas.microsoft.com/office/drawing/2014/main" id="{47A12208-06D3-4288-8ECE-D357BBB750D1}"/>
              </a:ext>
            </a:extLst>
          </p:cNvPr>
          <p:cNvCxnSpPr>
            <a:cxnSpLocks/>
            <a:stCxn id="38" idx="0"/>
            <a:endCxn id="57" idx="2"/>
          </p:cNvCxnSpPr>
          <p:nvPr/>
        </p:nvCxnSpPr>
        <p:spPr>
          <a:xfrm flipH="1" flipV="1">
            <a:off x="3214220" y="3014657"/>
            <a:ext cx="33013" cy="90978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04762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17247" y="1412776"/>
          <a:ext cx="8747241" cy="523530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5138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벤더회원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5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관리사무소 회원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647505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37760396"/>
              </p:ext>
            </p:extLst>
          </p:nvPr>
        </p:nvGraphicFramePr>
        <p:xfrm>
          <a:off x="179512" y="836712"/>
          <a:ext cx="8780781" cy="54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PF-RS-004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관리사무소 공지사항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2021-01-22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박찬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Shape 218"/>
          <p:cNvSpPr/>
          <p:nvPr/>
        </p:nvSpPr>
        <p:spPr>
          <a:xfrm>
            <a:off x="2123728" y="3933056"/>
            <a:ext cx="102047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벤더 공지사항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40" name="사각형 설명선 39"/>
          <p:cNvSpPr/>
          <p:nvPr/>
        </p:nvSpPr>
        <p:spPr>
          <a:xfrm>
            <a:off x="4046990" y="3237799"/>
            <a:ext cx="1359500" cy="599755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벤더회원이 올린 </a:t>
            </a:r>
            <a:r>
              <a:rPr lang="ko-KR" altLang="en-US" sz="1000" dirty="0" err="1">
                <a:solidFill>
                  <a:schemeClr val="bg1"/>
                </a:solidFill>
              </a:rPr>
              <a:t>공지글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solidFill>
                  <a:schemeClr val="bg1"/>
                </a:solidFill>
              </a:rPr>
              <a:t>일자별</a:t>
            </a:r>
            <a:r>
              <a:rPr lang="ko-KR" altLang="en-US" sz="1000" dirty="0">
                <a:solidFill>
                  <a:schemeClr val="bg1"/>
                </a:solidFill>
              </a:rPr>
              <a:t> 조회</a:t>
            </a:r>
          </a:p>
        </p:txBody>
      </p:sp>
      <p:cxnSp>
        <p:nvCxnSpPr>
          <p:cNvPr id="49" name="Shape 224"/>
          <p:cNvCxnSpPr>
            <a:cxnSpLocks/>
          </p:cNvCxnSpPr>
          <p:nvPr/>
        </p:nvCxnSpPr>
        <p:spPr>
          <a:xfrm>
            <a:off x="3023527" y="4205572"/>
            <a:ext cx="435313" cy="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Shape 218">
            <a:extLst>
              <a:ext uri="{FF2B5EF4-FFF2-40B4-BE49-F238E27FC236}">
                <a16:creationId xmlns:a16="http://schemas.microsoft.com/office/drawing/2014/main" id="{FF6B169D-E7BC-4722-8E1B-8FA00706E1AD}"/>
              </a:ext>
            </a:extLst>
          </p:cNvPr>
          <p:cNvSpPr/>
          <p:nvPr/>
        </p:nvSpPr>
        <p:spPr>
          <a:xfrm>
            <a:off x="3466109" y="3933056"/>
            <a:ext cx="102047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공지사항 조회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55" name="Shape 218">
            <a:extLst>
              <a:ext uri="{FF2B5EF4-FFF2-40B4-BE49-F238E27FC236}">
                <a16:creationId xmlns:a16="http://schemas.microsoft.com/office/drawing/2014/main" id="{4606E32F-5806-4EE6-A66C-A940761B7282}"/>
              </a:ext>
            </a:extLst>
          </p:cNvPr>
          <p:cNvSpPr/>
          <p:nvPr/>
        </p:nvSpPr>
        <p:spPr>
          <a:xfrm>
            <a:off x="6470701" y="2530573"/>
            <a:ext cx="102047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공지사항 </a:t>
            </a:r>
            <a:endParaRPr lang="en-US" altLang="ko-KR" sz="1100" dirty="0">
              <a:solidFill>
                <a:schemeClr val="lt1"/>
              </a:solidFill>
            </a:endParaRPr>
          </a:p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삭제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56" name="Shape 218">
            <a:extLst>
              <a:ext uri="{FF2B5EF4-FFF2-40B4-BE49-F238E27FC236}">
                <a16:creationId xmlns:a16="http://schemas.microsoft.com/office/drawing/2014/main" id="{D88FB3BC-C1C5-478F-BA44-A7BAAD5C2BA0}"/>
              </a:ext>
            </a:extLst>
          </p:cNvPr>
          <p:cNvSpPr/>
          <p:nvPr/>
        </p:nvSpPr>
        <p:spPr>
          <a:xfrm>
            <a:off x="4881302" y="2507316"/>
            <a:ext cx="1086501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공지사항 </a:t>
            </a:r>
            <a:endParaRPr lang="en-US" altLang="ko-KR" sz="1100" dirty="0">
              <a:solidFill>
                <a:schemeClr val="lt1"/>
              </a:solidFill>
            </a:endParaRPr>
          </a:p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수정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57" name="Shape 218">
            <a:extLst>
              <a:ext uri="{FF2B5EF4-FFF2-40B4-BE49-F238E27FC236}">
                <a16:creationId xmlns:a16="http://schemas.microsoft.com/office/drawing/2014/main" id="{426DCF6F-E273-479D-94B6-03F28596806E}"/>
              </a:ext>
            </a:extLst>
          </p:cNvPr>
          <p:cNvSpPr/>
          <p:nvPr/>
        </p:nvSpPr>
        <p:spPr>
          <a:xfrm>
            <a:off x="3452634" y="2516256"/>
            <a:ext cx="1086501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공지사항</a:t>
            </a:r>
            <a:endParaRPr lang="en-US" altLang="ko-KR" sz="1100" dirty="0">
              <a:solidFill>
                <a:schemeClr val="lt1"/>
              </a:solidFill>
            </a:endParaRPr>
          </a:p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 작성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cxnSp>
        <p:nvCxnSpPr>
          <p:cNvPr id="68" name="Shape 224">
            <a:extLst>
              <a:ext uri="{FF2B5EF4-FFF2-40B4-BE49-F238E27FC236}">
                <a16:creationId xmlns:a16="http://schemas.microsoft.com/office/drawing/2014/main" id="{DE1F4CE0-FC68-4474-AB86-367208F241C1}"/>
              </a:ext>
            </a:extLst>
          </p:cNvPr>
          <p:cNvCxnSpPr>
            <a:cxnSpLocks/>
          </p:cNvCxnSpPr>
          <p:nvPr/>
        </p:nvCxnSpPr>
        <p:spPr>
          <a:xfrm>
            <a:off x="4490859" y="2769764"/>
            <a:ext cx="40966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" name="Shape 224">
            <a:extLst>
              <a:ext uri="{FF2B5EF4-FFF2-40B4-BE49-F238E27FC236}">
                <a16:creationId xmlns:a16="http://schemas.microsoft.com/office/drawing/2014/main" id="{936E3675-6E6B-4ED3-9DE8-99B9F82F447C}"/>
              </a:ext>
            </a:extLst>
          </p:cNvPr>
          <p:cNvCxnSpPr>
            <a:cxnSpLocks/>
          </p:cNvCxnSpPr>
          <p:nvPr/>
        </p:nvCxnSpPr>
        <p:spPr>
          <a:xfrm>
            <a:off x="5967803" y="2769764"/>
            <a:ext cx="40966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0" name="Shape 224">
            <a:extLst>
              <a:ext uri="{FF2B5EF4-FFF2-40B4-BE49-F238E27FC236}">
                <a16:creationId xmlns:a16="http://schemas.microsoft.com/office/drawing/2014/main" id="{47A12208-06D3-4288-8ECE-D357BBB750D1}"/>
              </a:ext>
            </a:extLst>
          </p:cNvPr>
          <p:cNvCxnSpPr>
            <a:cxnSpLocks/>
            <a:stCxn id="38" idx="0"/>
            <a:endCxn id="57" idx="2"/>
          </p:cNvCxnSpPr>
          <p:nvPr/>
        </p:nvCxnSpPr>
        <p:spPr>
          <a:xfrm flipV="1">
            <a:off x="3976347" y="3023272"/>
            <a:ext cx="19538" cy="90978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" name="Shape 218">
            <a:extLst>
              <a:ext uri="{FF2B5EF4-FFF2-40B4-BE49-F238E27FC236}">
                <a16:creationId xmlns:a16="http://schemas.microsoft.com/office/drawing/2014/main" id="{8495D187-FE0E-4345-82BF-C70609C19FFE}"/>
              </a:ext>
            </a:extLst>
          </p:cNvPr>
          <p:cNvSpPr/>
          <p:nvPr/>
        </p:nvSpPr>
        <p:spPr>
          <a:xfrm>
            <a:off x="4691535" y="5441025"/>
            <a:ext cx="102047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상세조회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7" name="사각형 설명선 39">
            <a:extLst>
              <a:ext uri="{FF2B5EF4-FFF2-40B4-BE49-F238E27FC236}">
                <a16:creationId xmlns:a16="http://schemas.microsoft.com/office/drawing/2014/main" id="{4A0CD26D-0028-4273-AC08-1C7BD34BC020}"/>
              </a:ext>
            </a:extLst>
          </p:cNvPr>
          <p:cNvSpPr/>
          <p:nvPr/>
        </p:nvSpPr>
        <p:spPr>
          <a:xfrm>
            <a:off x="5201772" y="4628853"/>
            <a:ext cx="1359500" cy="599755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제목 작성일 </a:t>
            </a:r>
            <a:r>
              <a:rPr lang="ko-KR" altLang="en-US" sz="1000" dirty="0" err="1">
                <a:solidFill>
                  <a:schemeClr val="bg1"/>
                </a:solidFill>
              </a:rPr>
              <a:t>글내용</a:t>
            </a:r>
            <a:r>
              <a:rPr lang="ko-KR" altLang="en-US" sz="1000" dirty="0">
                <a:solidFill>
                  <a:schemeClr val="bg1"/>
                </a:solidFill>
              </a:rPr>
              <a:t> 조회 </a:t>
            </a:r>
          </a:p>
        </p:txBody>
      </p:sp>
      <p:cxnSp>
        <p:nvCxnSpPr>
          <p:cNvPr id="28" name="Shape 224">
            <a:extLst>
              <a:ext uri="{FF2B5EF4-FFF2-40B4-BE49-F238E27FC236}">
                <a16:creationId xmlns:a16="http://schemas.microsoft.com/office/drawing/2014/main" id="{13E88CBD-5F3B-4668-8036-ECB9D5089456}"/>
              </a:ext>
            </a:extLst>
          </p:cNvPr>
          <p:cNvCxnSpPr>
            <a:cxnSpLocks/>
            <a:stCxn id="38" idx="2"/>
            <a:endCxn id="26" idx="0"/>
          </p:cNvCxnSpPr>
          <p:nvPr/>
        </p:nvCxnSpPr>
        <p:spPr>
          <a:xfrm>
            <a:off x="3976347" y="4440072"/>
            <a:ext cx="1225426" cy="100095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982125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663250"/>
              </p:ext>
            </p:extLst>
          </p:nvPr>
        </p:nvGraphicFramePr>
        <p:xfrm>
          <a:off x="217247" y="1412776"/>
          <a:ext cx="8747241" cy="523530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27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관리사무소 회원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57959614"/>
              </p:ext>
            </p:extLst>
          </p:nvPr>
        </p:nvGraphicFramePr>
        <p:xfrm>
          <a:off x="179512" y="836712"/>
          <a:ext cx="8780781" cy="54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PF-RS-005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전자결재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기안문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2021-01-22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박찬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Shape 218"/>
          <p:cNvSpPr/>
          <p:nvPr/>
        </p:nvSpPr>
        <p:spPr>
          <a:xfrm>
            <a:off x="1403648" y="4437112"/>
            <a:ext cx="102047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전자결재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cxnSp>
        <p:nvCxnSpPr>
          <p:cNvPr id="70" name="Shape 224">
            <a:extLst>
              <a:ext uri="{FF2B5EF4-FFF2-40B4-BE49-F238E27FC236}">
                <a16:creationId xmlns:a16="http://schemas.microsoft.com/office/drawing/2014/main" id="{47A12208-06D3-4288-8ECE-D357BBB750D1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314424" y="4696071"/>
            <a:ext cx="296977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" name="Shape 218">
            <a:extLst>
              <a:ext uri="{FF2B5EF4-FFF2-40B4-BE49-F238E27FC236}">
                <a16:creationId xmlns:a16="http://schemas.microsoft.com/office/drawing/2014/main" id="{8495D187-FE0E-4345-82BF-C70609C19FFE}"/>
              </a:ext>
            </a:extLst>
          </p:cNvPr>
          <p:cNvSpPr/>
          <p:nvPr/>
        </p:nvSpPr>
        <p:spPr>
          <a:xfrm>
            <a:off x="2611401" y="4442563"/>
            <a:ext cx="102047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1.</a:t>
            </a:r>
            <a:r>
              <a:rPr lang="ko-KR" altLang="en-US" sz="1100" dirty="0">
                <a:solidFill>
                  <a:schemeClr val="lt1"/>
                </a:solidFill>
              </a:rPr>
              <a:t>기안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7" name="사각형 설명선 39">
            <a:extLst>
              <a:ext uri="{FF2B5EF4-FFF2-40B4-BE49-F238E27FC236}">
                <a16:creationId xmlns:a16="http://schemas.microsoft.com/office/drawing/2014/main" id="{4A0CD26D-0028-4273-AC08-1C7BD34BC020}"/>
              </a:ext>
            </a:extLst>
          </p:cNvPr>
          <p:cNvSpPr/>
          <p:nvPr/>
        </p:nvSpPr>
        <p:spPr>
          <a:xfrm>
            <a:off x="3347864" y="1971959"/>
            <a:ext cx="3350225" cy="1891974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 기안문서번호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결재문서번호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단위업무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작성자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기안일자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결재선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>
                <a:solidFill>
                  <a:schemeClr val="bg1"/>
                </a:solidFill>
              </a:rPr>
              <a:t>검토</a:t>
            </a:r>
            <a:r>
              <a:rPr lang="en-US" altLang="ko-KR" sz="1000" dirty="0">
                <a:solidFill>
                  <a:schemeClr val="bg1"/>
                </a:solidFill>
              </a:rPr>
              <a:t>/</a:t>
            </a:r>
            <a:r>
              <a:rPr lang="ko-KR" altLang="en-US" sz="1000" dirty="0">
                <a:solidFill>
                  <a:schemeClr val="bg1"/>
                </a:solidFill>
              </a:rPr>
              <a:t>대결</a:t>
            </a:r>
            <a:r>
              <a:rPr lang="en-US" altLang="ko-KR" sz="1000" dirty="0">
                <a:solidFill>
                  <a:schemeClr val="bg1"/>
                </a:solidFill>
              </a:rPr>
              <a:t>/</a:t>
            </a:r>
            <a:r>
              <a:rPr lang="ko-KR" altLang="en-US" sz="1000" dirty="0">
                <a:solidFill>
                  <a:schemeClr val="bg1"/>
                </a:solidFill>
              </a:rPr>
              <a:t>결재</a:t>
            </a:r>
            <a:r>
              <a:rPr lang="en-US" altLang="ko-KR" sz="1000" dirty="0">
                <a:solidFill>
                  <a:schemeClr val="bg1"/>
                </a:solidFill>
              </a:rPr>
              <a:t>), </a:t>
            </a:r>
            <a:r>
              <a:rPr lang="ko-KR" altLang="en-US" sz="1000" dirty="0">
                <a:solidFill>
                  <a:schemeClr val="bg1"/>
                </a:solidFill>
              </a:rPr>
              <a:t>지출계좌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제목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내용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첨부파일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1.</a:t>
            </a:r>
            <a:r>
              <a:rPr lang="ko-KR" altLang="en-US" sz="1000" dirty="0">
                <a:solidFill>
                  <a:schemeClr val="bg1"/>
                </a:solidFill>
              </a:rPr>
              <a:t> 기안문서번호는 </a:t>
            </a:r>
            <a:r>
              <a:rPr lang="en-US" altLang="ko-KR" sz="1000" dirty="0" err="1">
                <a:solidFill>
                  <a:schemeClr val="bg1"/>
                </a:solidFill>
              </a:rPr>
              <a:t>selectKey</a:t>
            </a:r>
            <a:r>
              <a:rPr lang="ko-KR" altLang="en-US" sz="1000" dirty="0">
                <a:solidFill>
                  <a:schemeClr val="bg1"/>
                </a:solidFill>
              </a:rPr>
              <a:t>로 자동생성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2. </a:t>
            </a:r>
            <a:r>
              <a:rPr lang="ko-KR" altLang="en-US" sz="1000" dirty="0">
                <a:solidFill>
                  <a:schemeClr val="bg1"/>
                </a:solidFill>
              </a:rPr>
              <a:t>결재문서번호는 결재 완료 시 생성되어 </a:t>
            </a:r>
            <a:r>
              <a:rPr lang="en-US" altLang="ko-KR" sz="1000" dirty="0">
                <a:solidFill>
                  <a:schemeClr val="bg1"/>
                </a:solidFill>
              </a:rPr>
              <a:t>update</a:t>
            </a:r>
            <a:r>
              <a:rPr lang="ko-KR" altLang="en-US" sz="1000" dirty="0">
                <a:solidFill>
                  <a:schemeClr val="bg1"/>
                </a:solidFill>
              </a:rPr>
              <a:t>됨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3.</a:t>
            </a:r>
            <a:r>
              <a:rPr lang="ko-KR" altLang="en-US" sz="1000" dirty="0">
                <a:solidFill>
                  <a:schemeClr val="bg1"/>
                </a:solidFill>
              </a:rPr>
              <a:t> 기안일자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기안자는 자동 입력됨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en-US" altLang="ko-KR" sz="1000" dirty="0" err="1">
                <a:solidFill>
                  <a:schemeClr val="bg1"/>
                </a:solidFill>
              </a:rPr>
              <a:t>readonly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4.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select box</a:t>
            </a:r>
            <a:r>
              <a:rPr lang="ko-KR" altLang="en-US" sz="1000" dirty="0">
                <a:solidFill>
                  <a:schemeClr val="bg1"/>
                </a:solidFill>
              </a:rPr>
              <a:t>로 단위업무 지정 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>
                <a:solidFill>
                  <a:schemeClr val="bg1"/>
                </a:solidFill>
              </a:rPr>
              <a:t>서무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인사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예산</a:t>
            </a:r>
            <a:r>
              <a:rPr lang="en-US" altLang="ko-KR" sz="1000" dirty="0">
                <a:solidFill>
                  <a:schemeClr val="bg1"/>
                </a:solidFill>
              </a:rPr>
              <a:t>/</a:t>
            </a:r>
            <a:r>
              <a:rPr lang="ko-KR" altLang="en-US" sz="1000" dirty="0">
                <a:solidFill>
                  <a:schemeClr val="bg1"/>
                </a:solidFill>
              </a:rPr>
              <a:t>회계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공사</a:t>
            </a:r>
            <a:r>
              <a:rPr lang="en-US" altLang="ko-KR" sz="1000" dirty="0">
                <a:solidFill>
                  <a:schemeClr val="bg1"/>
                </a:solidFill>
              </a:rPr>
              <a:t>/</a:t>
            </a:r>
            <a:r>
              <a:rPr lang="ko-KR" altLang="en-US" sz="1000" dirty="0">
                <a:solidFill>
                  <a:schemeClr val="bg1"/>
                </a:solidFill>
              </a:rPr>
              <a:t>수선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계약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입주민관리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Shape 218">
            <a:extLst>
              <a:ext uri="{FF2B5EF4-FFF2-40B4-BE49-F238E27FC236}">
                <a16:creationId xmlns:a16="http://schemas.microsoft.com/office/drawing/2014/main" id="{85915D9F-D175-42F2-B3A4-9AA452E2F000}"/>
              </a:ext>
            </a:extLst>
          </p:cNvPr>
          <p:cNvSpPr/>
          <p:nvPr/>
        </p:nvSpPr>
        <p:spPr>
          <a:xfrm>
            <a:off x="3911565" y="4433570"/>
            <a:ext cx="102047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2.</a:t>
            </a:r>
            <a:r>
              <a:rPr lang="ko-KR" altLang="en-US" sz="1100" dirty="0" err="1">
                <a:solidFill>
                  <a:schemeClr val="lt1"/>
                </a:solidFill>
              </a:rPr>
              <a:t>기안문</a:t>
            </a:r>
            <a:r>
              <a:rPr lang="ko-KR" altLang="en-US" sz="1100" dirty="0">
                <a:solidFill>
                  <a:schemeClr val="lt1"/>
                </a:solidFill>
              </a:rPr>
              <a:t> </a:t>
            </a:r>
            <a:endParaRPr lang="en-US" altLang="ko-KR" sz="1100" dirty="0">
              <a:solidFill>
                <a:schemeClr val="lt1"/>
              </a:solidFill>
            </a:endParaRPr>
          </a:p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작성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25" name="Shape 218">
            <a:extLst>
              <a:ext uri="{FF2B5EF4-FFF2-40B4-BE49-F238E27FC236}">
                <a16:creationId xmlns:a16="http://schemas.microsoft.com/office/drawing/2014/main" id="{E1A09855-547E-4A35-A1AC-FCB8F89F8909}"/>
              </a:ext>
            </a:extLst>
          </p:cNvPr>
          <p:cNvSpPr/>
          <p:nvPr/>
        </p:nvSpPr>
        <p:spPr>
          <a:xfrm>
            <a:off x="5171461" y="4433570"/>
            <a:ext cx="102047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3.</a:t>
            </a:r>
            <a:r>
              <a:rPr lang="ko-KR" altLang="en-US" sz="1100" dirty="0">
                <a:solidFill>
                  <a:schemeClr val="lt1"/>
                </a:solidFill>
              </a:rPr>
              <a:t>결재선</a:t>
            </a:r>
            <a:endParaRPr lang="en-US" altLang="ko-KR" sz="1100" dirty="0">
              <a:solidFill>
                <a:schemeClr val="lt1"/>
              </a:solidFill>
            </a:endParaRPr>
          </a:p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 등록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0" name="Shape 218">
            <a:extLst>
              <a:ext uri="{FF2B5EF4-FFF2-40B4-BE49-F238E27FC236}">
                <a16:creationId xmlns:a16="http://schemas.microsoft.com/office/drawing/2014/main" id="{83324DBC-FC3E-4552-AA53-195A54B1F481}"/>
              </a:ext>
            </a:extLst>
          </p:cNvPr>
          <p:cNvSpPr/>
          <p:nvPr/>
        </p:nvSpPr>
        <p:spPr>
          <a:xfrm>
            <a:off x="6698089" y="4433570"/>
            <a:ext cx="102047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4.</a:t>
            </a:r>
            <a:r>
              <a:rPr lang="ko-KR" altLang="en-US" sz="1100" dirty="0" err="1">
                <a:solidFill>
                  <a:schemeClr val="lt1"/>
                </a:solidFill>
              </a:rPr>
              <a:t>기안문</a:t>
            </a:r>
            <a:r>
              <a:rPr lang="ko-KR" altLang="en-US" sz="1100" dirty="0">
                <a:solidFill>
                  <a:schemeClr val="lt1"/>
                </a:solidFill>
              </a:rPr>
              <a:t> </a:t>
            </a:r>
            <a:endParaRPr lang="en-US" altLang="ko-KR" sz="1100" dirty="0">
              <a:solidFill>
                <a:schemeClr val="lt1"/>
              </a:solidFill>
            </a:endParaRPr>
          </a:p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결재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1" name="Shape 218">
            <a:extLst>
              <a:ext uri="{FF2B5EF4-FFF2-40B4-BE49-F238E27FC236}">
                <a16:creationId xmlns:a16="http://schemas.microsoft.com/office/drawing/2014/main" id="{10B64644-D109-4538-A054-1338F402B5A7}"/>
              </a:ext>
            </a:extLst>
          </p:cNvPr>
          <p:cNvSpPr/>
          <p:nvPr/>
        </p:nvSpPr>
        <p:spPr>
          <a:xfrm>
            <a:off x="6434945" y="5514272"/>
            <a:ext cx="102047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5.</a:t>
            </a:r>
            <a:r>
              <a:rPr lang="ko-KR" altLang="en-US" sz="1100" dirty="0" err="1">
                <a:solidFill>
                  <a:schemeClr val="lt1"/>
                </a:solidFill>
              </a:rPr>
              <a:t>푸시알림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2" name="사각형 설명선 39">
            <a:extLst>
              <a:ext uri="{FF2B5EF4-FFF2-40B4-BE49-F238E27FC236}">
                <a16:creationId xmlns:a16="http://schemas.microsoft.com/office/drawing/2014/main" id="{1BA5D344-8DB5-4E5C-BC5C-F700E0494ED3}"/>
              </a:ext>
            </a:extLst>
          </p:cNvPr>
          <p:cNvSpPr/>
          <p:nvPr/>
        </p:nvSpPr>
        <p:spPr>
          <a:xfrm>
            <a:off x="6714465" y="3717964"/>
            <a:ext cx="2151856" cy="587333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</a:rPr>
              <a:t>기안문</a:t>
            </a:r>
            <a:r>
              <a:rPr lang="ko-KR" altLang="en-US" sz="1000" dirty="0">
                <a:solidFill>
                  <a:schemeClr val="bg1"/>
                </a:solidFill>
              </a:rPr>
              <a:t> 해당 직원에게 결재 요청</a:t>
            </a:r>
          </a:p>
        </p:txBody>
      </p:sp>
      <p:cxnSp>
        <p:nvCxnSpPr>
          <p:cNvPr id="35" name="Shape 224">
            <a:extLst>
              <a:ext uri="{FF2B5EF4-FFF2-40B4-BE49-F238E27FC236}">
                <a16:creationId xmlns:a16="http://schemas.microsoft.com/office/drawing/2014/main" id="{2A2ACBF8-5868-44E3-8A52-168BA8C6F761}"/>
              </a:ext>
            </a:extLst>
          </p:cNvPr>
          <p:cNvCxnSpPr>
            <a:cxnSpLocks/>
          </p:cNvCxnSpPr>
          <p:nvPr/>
        </p:nvCxnSpPr>
        <p:spPr>
          <a:xfrm>
            <a:off x="3631876" y="4709783"/>
            <a:ext cx="296977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" name="Shape 224">
            <a:extLst>
              <a:ext uri="{FF2B5EF4-FFF2-40B4-BE49-F238E27FC236}">
                <a16:creationId xmlns:a16="http://schemas.microsoft.com/office/drawing/2014/main" id="{1A0E45D7-56B1-4AD1-8DD5-0F71B996C212}"/>
              </a:ext>
            </a:extLst>
          </p:cNvPr>
          <p:cNvCxnSpPr>
            <a:cxnSpLocks/>
          </p:cNvCxnSpPr>
          <p:nvPr/>
        </p:nvCxnSpPr>
        <p:spPr>
          <a:xfrm>
            <a:off x="4932040" y="4709783"/>
            <a:ext cx="296977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" name="Shape 224">
            <a:extLst>
              <a:ext uri="{FF2B5EF4-FFF2-40B4-BE49-F238E27FC236}">
                <a16:creationId xmlns:a16="http://schemas.microsoft.com/office/drawing/2014/main" id="{F2EB7208-6188-482A-8050-7FEA65A9E977}"/>
              </a:ext>
            </a:extLst>
          </p:cNvPr>
          <p:cNvCxnSpPr>
            <a:cxnSpLocks/>
          </p:cNvCxnSpPr>
          <p:nvPr/>
        </p:nvCxnSpPr>
        <p:spPr>
          <a:xfrm>
            <a:off x="6191936" y="4696071"/>
            <a:ext cx="506153" cy="1371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9" name="Shape 224">
            <a:extLst>
              <a:ext uri="{FF2B5EF4-FFF2-40B4-BE49-F238E27FC236}">
                <a16:creationId xmlns:a16="http://schemas.microsoft.com/office/drawing/2014/main" id="{3053F941-737C-49AE-8C5F-7D1CCE50D5DE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6945183" y="4940586"/>
            <a:ext cx="267228" cy="57368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73F7EB2-3C3D-41EE-A7A2-06FBB42FB39B}"/>
              </a:ext>
            </a:extLst>
          </p:cNvPr>
          <p:cNvSpPr/>
          <p:nvPr/>
        </p:nvSpPr>
        <p:spPr>
          <a:xfrm>
            <a:off x="4067156" y="5427600"/>
            <a:ext cx="2084213" cy="717672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본인이 작성한 기안 문서 결재 완료 시 </a:t>
            </a:r>
            <a:r>
              <a:rPr lang="en-US" altLang="ko-KR" sz="1000">
                <a:solidFill>
                  <a:schemeClr val="bg1"/>
                </a:solidFill>
              </a:rPr>
              <a:t>'</a:t>
            </a:r>
            <a:r>
              <a:rPr lang="ko-KR" altLang="en-US" sz="1000">
                <a:solidFill>
                  <a:schemeClr val="bg1"/>
                </a:solidFill>
              </a:rPr>
              <a:t>기안문 문서번호</a:t>
            </a:r>
            <a:r>
              <a:rPr lang="en-US" altLang="ko-KR" sz="1000">
                <a:solidFill>
                  <a:schemeClr val="bg1"/>
                </a:solidFill>
              </a:rPr>
              <a:t>+</a:t>
            </a:r>
            <a:r>
              <a:rPr lang="ko-KR" altLang="en-US" sz="1000">
                <a:solidFill>
                  <a:schemeClr val="bg1"/>
                </a:solidFill>
              </a:rPr>
              <a:t>제목 결재완료</a:t>
            </a:r>
            <a:r>
              <a:rPr lang="en-US" altLang="ko-KR" sz="1000">
                <a:solidFill>
                  <a:schemeClr val="bg1"/>
                </a:solidFill>
              </a:rPr>
              <a:t>'</a:t>
            </a:r>
            <a:r>
              <a:rPr lang="ko-KR" altLang="en-US" sz="1000">
                <a:solidFill>
                  <a:schemeClr val="bg1"/>
                </a:solidFill>
              </a:rPr>
              <a:t>로 푸시 알림을 받음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3ABC7120-DE28-4B27-A992-66D53F48A4CF}"/>
              </a:ext>
            </a:extLst>
          </p:cNvPr>
          <p:cNvSpPr/>
          <p:nvPr/>
        </p:nvSpPr>
        <p:spPr>
          <a:xfrm rot="5400000">
            <a:off x="6089824" y="5709261"/>
            <a:ext cx="315167" cy="192077"/>
          </a:xfrm>
          <a:prstGeom prst="triangle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663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DC9A20-1AC7-4BD8-9E54-4C0846E6F85E}"/>
              </a:ext>
            </a:extLst>
          </p:cNvPr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7B3A30-E367-430E-8474-133A24699887}"/>
              </a:ext>
            </a:extLst>
          </p:cNvPr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890E11-33EA-4584-A074-5532D7079850}"/>
              </a:ext>
            </a:extLst>
          </p:cNvPr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9777E1-6A4D-4151-84E9-5FC8E3F2AED9}"/>
              </a:ext>
            </a:extLst>
          </p:cNvPr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D3C757AC-1960-4E41-BC46-2F897DFE2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412742"/>
              </p:ext>
            </p:extLst>
          </p:nvPr>
        </p:nvGraphicFramePr>
        <p:xfrm>
          <a:off x="217247" y="1412776"/>
          <a:ext cx="8747241" cy="523530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27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관리사무소 회원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D25E96C4-79C0-4E65-999D-698B027BE951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72526654"/>
              </p:ext>
            </p:extLst>
          </p:nvPr>
        </p:nvGraphicFramePr>
        <p:xfrm>
          <a:off x="179512" y="836712"/>
          <a:ext cx="8780781" cy="54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PF-RS-005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전자결재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결재 및 반려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2021-01-22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박찬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Shape 218">
            <a:extLst>
              <a:ext uri="{FF2B5EF4-FFF2-40B4-BE49-F238E27FC236}">
                <a16:creationId xmlns:a16="http://schemas.microsoft.com/office/drawing/2014/main" id="{49A1E82A-FB5C-4815-B9E5-384DF78614BD}"/>
              </a:ext>
            </a:extLst>
          </p:cNvPr>
          <p:cNvSpPr/>
          <p:nvPr/>
        </p:nvSpPr>
        <p:spPr>
          <a:xfrm>
            <a:off x="1303533" y="2359434"/>
            <a:ext cx="102047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전자결재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cxnSp>
        <p:nvCxnSpPr>
          <p:cNvPr id="32" name="Shape 224">
            <a:extLst>
              <a:ext uri="{FF2B5EF4-FFF2-40B4-BE49-F238E27FC236}">
                <a16:creationId xmlns:a16="http://schemas.microsoft.com/office/drawing/2014/main" id="{30DF344D-AE45-4020-B79E-0FBA86B17248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 flipV="1">
            <a:off x="2324008" y="2609558"/>
            <a:ext cx="427944" cy="338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" name="Shape 218">
            <a:extLst>
              <a:ext uri="{FF2B5EF4-FFF2-40B4-BE49-F238E27FC236}">
                <a16:creationId xmlns:a16="http://schemas.microsoft.com/office/drawing/2014/main" id="{6699D528-18BE-4374-A510-B85C56F69B44}"/>
              </a:ext>
            </a:extLst>
          </p:cNvPr>
          <p:cNvSpPr/>
          <p:nvPr/>
        </p:nvSpPr>
        <p:spPr>
          <a:xfrm>
            <a:off x="2751952" y="2356050"/>
            <a:ext cx="102047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1.</a:t>
            </a:r>
            <a:r>
              <a:rPr lang="ko-KR" altLang="en-US" sz="1100" dirty="0">
                <a:solidFill>
                  <a:schemeClr val="lt1"/>
                </a:solidFill>
              </a:rPr>
              <a:t>결재 및 반려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5" name="Shape 218">
            <a:extLst>
              <a:ext uri="{FF2B5EF4-FFF2-40B4-BE49-F238E27FC236}">
                <a16:creationId xmlns:a16="http://schemas.microsoft.com/office/drawing/2014/main" id="{08C10070-33BB-45E4-BB01-44420245DAF0}"/>
              </a:ext>
            </a:extLst>
          </p:cNvPr>
          <p:cNvSpPr/>
          <p:nvPr/>
        </p:nvSpPr>
        <p:spPr>
          <a:xfrm>
            <a:off x="2751952" y="3488772"/>
            <a:ext cx="102047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2.</a:t>
            </a:r>
            <a:r>
              <a:rPr lang="ko-KR" altLang="en-US" sz="1100" dirty="0" err="1">
                <a:solidFill>
                  <a:schemeClr val="lt1"/>
                </a:solidFill>
              </a:rPr>
              <a:t>결재및</a:t>
            </a:r>
            <a:r>
              <a:rPr lang="ko-KR" altLang="en-US" sz="1100" dirty="0">
                <a:solidFill>
                  <a:schemeClr val="lt1"/>
                </a:solidFill>
              </a:rPr>
              <a:t> 반려 조회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6" name="Shape 218">
            <a:extLst>
              <a:ext uri="{FF2B5EF4-FFF2-40B4-BE49-F238E27FC236}">
                <a16:creationId xmlns:a16="http://schemas.microsoft.com/office/drawing/2014/main" id="{C857B45C-80EF-4328-8934-290C7E8CC73C}"/>
              </a:ext>
            </a:extLst>
          </p:cNvPr>
          <p:cNvSpPr/>
          <p:nvPr/>
        </p:nvSpPr>
        <p:spPr>
          <a:xfrm>
            <a:off x="2730248" y="5314990"/>
            <a:ext cx="102047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3.</a:t>
            </a:r>
            <a:r>
              <a:rPr lang="ko-KR" altLang="en-US" sz="1100" dirty="0" smtClean="0">
                <a:solidFill>
                  <a:schemeClr val="lt1"/>
                </a:solidFill>
              </a:rPr>
              <a:t>결재 </a:t>
            </a:r>
            <a:r>
              <a:rPr lang="ko-KR" altLang="en-US" sz="1100" dirty="0">
                <a:solidFill>
                  <a:schemeClr val="lt1"/>
                </a:solidFill>
              </a:rPr>
              <a:t>승인 요청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8" name="Shape 218">
            <a:extLst>
              <a:ext uri="{FF2B5EF4-FFF2-40B4-BE49-F238E27FC236}">
                <a16:creationId xmlns:a16="http://schemas.microsoft.com/office/drawing/2014/main" id="{B120B48B-E1B8-423E-9CB5-12E668E0DDA1}"/>
              </a:ext>
            </a:extLst>
          </p:cNvPr>
          <p:cNvSpPr/>
          <p:nvPr/>
        </p:nvSpPr>
        <p:spPr>
          <a:xfrm>
            <a:off x="5024635" y="3429000"/>
            <a:ext cx="102047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5.</a:t>
            </a:r>
            <a:r>
              <a:rPr lang="ko-KR" altLang="en-US" sz="1100" dirty="0" err="1">
                <a:solidFill>
                  <a:schemeClr val="lt1"/>
                </a:solidFill>
              </a:rPr>
              <a:t>푸시알림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47" name="Shape 218">
            <a:extLst>
              <a:ext uri="{FF2B5EF4-FFF2-40B4-BE49-F238E27FC236}">
                <a16:creationId xmlns:a16="http://schemas.microsoft.com/office/drawing/2014/main" id="{275FFFE3-E86D-4214-8165-F4148F37C98E}"/>
              </a:ext>
            </a:extLst>
          </p:cNvPr>
          <p:cNvSpPr/>
          <p:nvPr/>
        </p:nvSpPr>
        <p:spPr>
          <a:xfrm>
            <a:off x="5110693" y="5314990"/>
            <a:ext cx="102047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4</a:t>
            </a:r>
            <a:r>
              <a:rPr lang="en-US" altLang="ko-KR" sz="1100">
                <a:solidFill>
                  <a:schemeClr val="lt1"/>
                </a:solidFill>
              </a:rPr>
              <a:t>. </a:t>
            </a:r>
            <a:r>
              <a:rPr lang="ko-KR" altLang="en-US" sz="1100" smtClean="0">
                <a:solidFill>
                  <a:schemeClr val="lt1"/>
                </a:solidFill>
              </a:rPr>
              <a:t>결재 </a:t>
            </a:r>
            <a:r>
              <a:rPr lang="ko-KR" altLang="en-US" sz="1100" dirty="0">
                <a:solidFill>
                  <a:schemeClr val="lt1"/>
                </a:solidFill>
              </a:rPr>
              <a:t>결정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49" name="사각형 설명선 39">
            <a:extLst>
              <a:ext uri="{FF2B5EF4-FFF2-40B4-BE49-F238E27FC236}">
                <a16:creationId xmlns:a16="http://schemas.microsoft.com/office/drawing/2014/main" id="{BFC04D63-34A7-46DC-ABD1-1E744849A24D}"/>
              </a:ext>
            </a:extLst>
          </p:cNvPr>
          <p:cNvSpPr/>
          <p:nvPr/>
        </p:nvSpPr>
        <p:spPr>
          <a:xfrm>
            <a:off x="5055240" y="4422932"/>
            <a:ext cx="2151856" cy="587333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결재자는 본인에게 도착한 기안문서에 이상이 없을 경우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검토 및 결재 승인 처리</a:t>
            </a:r>
          </a:p>
        </p:txBody>
      </p:sp>
      <p:sp>
        <p:nvSpPr>
          <p:cNvPr id="51" name="사각형 설명선 39">
            <a:extLst>
              <a:ext uri="{FF2B5EF4-FFF2-40B4-BE49-F238E27FC236}">
                <a16:creationId xmlns:a16="http://schemas.microsoft.com/office/drawing/2014/main" id="{DCC98367-2CB6-4165-AD0E-626EE76FCDE1}"/>
              </a:ext>
            </a:extLst>
          </p:cNvPr>
          <p:cNvSpPr/>
          <p:nvPr/>
        </p:nvSpPr>
        <p:spPr>
          <a:xfrm>
            <a:off x="2688050" y="4371715"/>
            <a:ext cx="2151856" cy="587333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결재자는 본인에게 도착한 기안문서에 이상이 없을 경우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검토 및 결재 승인 처리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40C8C34-EB34-42CA-B34F-5C7498E1F459}"/>
              </a:ext>
            </a:extLst>
          </p:cNvPr>
          <p:cNvSpPr/>
          <p:nvPr/>
        </p:nvSpPr>
        <p:spPr>
          <a:xfrm>
            <a:off x="6342963" y="5279827"/>
            <a:ext cx="2151856" cy="859660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결재자가 본인에게 도착한 기안문서에 이상이 있어 검토 및 결재를 할 수 없는 경우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반려사유를 작성하고 문서 반려 처리 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>
                <a:solidFill>
                  <a:schemeClr val="bg1"/>
                </a:solidFill>
              </a:rPr>
              <a:t>반려 후 같은 기안문서번호로 </a:t>
            </a:r>
            <a:r>
              <a:rPr lang="ko-KR" altLang="en-US" sz="1000" dirty="0" err="1">
                <a:solidFill>
                  <a:schemeClr val="bg1"/>
                </a:solidFill>
              </a:rPr>
              <a:t>재기안</a:t>
            </a:r>
            <a:r>
              <a:rPr lang="ko-KR" altLang="en-US" sz="1000" dirty="0">
                <a:solidFill>
                  <a:schemeClr val="bg1"/>
                </a:solidFill>
              </a:rPr>
              <a:t> 가능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C2EE8EE0-95E0-41C1-A9A9-A1902D16A6E2}"/>
              </a:ext>
            </a:extLst>
          </p:cNvPr>
          <p:cNvSpPr/>
          <p:nvPr/>
        </p:nvSpPr>
        <p:spPr>
          <a:xfrm rot="16200000">
            <a:off x="6103085" y="5502628"/>
            <a:ext cx="315167" cy="192077"/>
          </a:xfrm>
          <a:prstGeom prst="triangle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 설명선 39">
            <a:extLst>
              <a:ext uri="{FF2B5EF4-FFF2-40B4-BE49-F238E27FC236}">
                <a16:creationId xmlns:a16="http://schemas.microsoft.com/office/drawing/2014/main" id="{F4EE4CE5-F0AE-4D77-AB15-C8F8E553A47C}"/>
              </a:ext>
            </a:extLst>
          </p:cNvPr>
          <p:cNvSpPr/>
          <p:nvPr/>
        </p:nvSpPr>
        <p:spPr>
          <a:xfrm>
            <a:off x="4979370" y="2626258"/>
            <a:ext cx="2151856" cy="587333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본인이 작성한 기안 문서 결재 완료 시 </a:t>
            </a:r>
            <a:r>
              <a:rPr lang="en-US" altLang="ko-KR" sz="1000" dirty="0">
                <a:solidFill>
                  <a:schemeClr val="bg1"/>
                </a:solidFill>
              </a:rPr>
              <a:t>'</a:t>
            </a:r>
            <a:r>
              <a:rPr lang="ko-KR" altLang="en-US" sz="1000" dirty="0" err="1">
                <a:solidFill>
                  <a:schemeClr val="bg1"/>
                </a:solidFill>
              </a:rPr>
              <a:t>기안문</a:t>
            </a:r>
            <a:r>
              <a:rPr lang="ko-KR" altLang="en-US" sz="1000" dirty="0">
                <a:solidFill>
                  <a:schemeClr val="bg1"/>
                </a:solidFill>
              </a:rPr>
              <a:t> 문서번호</a:t>
            </a:r>
            <a:r>
              <a:rPr lang="en-US" altLang="ko-KR" sz="1000" dirty="0">
                <a:solidFill>
                  <a:schemeClr val="bg1"/>
                </a:solidFill>
              </a:rPr>
              <a:t>+</a:t>
            </a:r>
            <a:r>
              <a:rPr lang="ko-KR" altLang="en-US" sz="1000" dirty="0">
                <a:solidFill>
                  <a:schemeClr val="bg1"/>
                </a:solidFill>
              </a:rPr>
              <a:t>제목 결재완료</a:t>
            </a:r>
            <a:r>
              <a:rPr lang="en-US" altLang="ko-KR" sz="1000" dirty="0">
                <a:solidFill>
                  <a:schemeClr val="bg1"/>
                </a:solidFill>
              </a:rPr>
              <a:t>'</a:t>
            </a:r>
            <a:r>
              <a:rPr lang="ko-KR" altLang="en-US" sz="1000" dirty="0">
                <a:solidFill>
                  <a:schemeClr val="bg1"/>
                </a:solidFill>
              </a:rPr>
              <a:t>로 푸시 알림을 받음</a:t>
            </a:r>
          </a:p>
        </p:txBody>
      </p:sp>
      <p:cxnSp>
        <p:nvCxnSpPr>
          <p:cNvPr id="56" name="Shape 224">
            <a:extLst>
              <a:ext uri="{FF2B5EF4-FFF2-40B4-BE49-F238E27FC236}">
                <a16:creationId xmlns:a16="http://schemas.microsoft.com/office/drawing/2014/main" id="{F7EE6960-86FB-4D57-9286-A3F37CB84B0E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3262190" y="2863066"/>
            <a:ext cx="0" cy="62570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7" name="Shape 224">
            <a:extLst>
              <a:ext uri="{FF2B5EF4-FFF2-40B4-BE49-F238E27FC236}">
                <a16:creationId xmlns:a16="http://schemas.microsoft.com/office/drawing/2014/main" id="{13614E2C-CC78-4B83-BE61-1A0207A30241}"/>
              </a:ext>
            </a:extLst>
          </p:cNvPr>
          <p:cNvCxnSpPr>
            <a:cxnSpLocks/>
          </p:cNvCxnSpPr>
          <p:nvPr/>
        </p:nvCxnSpPr>
        <p:spPr>
          <a:xfrm>
            <a:off x="3240485" y="3980243"/>
            <a:ext cx="0" cy="39147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8" name="Shape 224">
            <a:extLst>
              <a:ext uri="{FF2B5EF4-FFF2-40B4-BE49-F238E27FC236}">
                <a16:creationId xmlns:a16="http://schemas.microsoft.com/office/drawing/2014/main" id="{0E0BFFC1-7C45-4174-8AF5-D51622EB712C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3750723" y="5568498"/>
            <a:ext cx="130760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" name="Shape 224">
            <a:extLst>
              <a:ext uri="{FF2B5EF4-FFF2-40B4-BE49-F238E27FC236}">
                <a16:creationId xmlns:a16="http://schemas.microsoft.com/office/drawing/2014/main" id="{EEF66D56-6FFD-4F71-B46C-80BCC0DF6F72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5534873" y="3936016"/>
            <a:ext cx="15255" cy="48691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12295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C03B9706-C46B-46E2-9531-0BADC17EE220}"/>
              </a:ext>
            </a:extLst>
          </p:cNvPr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E20100-FEB0-49DF-B6BD-690FABE5C017}"/>
              </a:ext>
            </a:extLst>
          </p:cNvPr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7FB9FF3-3223-4A40-8B26-1CCD81573839}"/>
              </a:ext>
            </a:extLst>
          </p:cNvPr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536E949-F17D-4442-A9ED-11BF76D24A15}"/>
              </a:ext>
            </a:extLst>
          </p:cNvPr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51E2AC69-94E7-42D9-BED5-6A90B4534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388247"/>
              </p:ext>
            </p:extLst>
          </p:nvPr>
        </p:nvGraphicFramePr>
        <p:xfrm>
          <a:off x="217247" y="1412776"/>
          <a:ext cx="8747241" cy="523530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27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관리사무소 회원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F8B671B4-4C29-49C4-B45E-4C7371C0D775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17735955"/>
              </p:ext>
            </p:extLst>
          </p:nvPr>
        </p:nvGraphicFramePr>
        <p:xfrm>
          <a:off x="179512" y="836712"/>
          <a:ext cx="8780781" cy="54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PF-RS-005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전자결재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문서함 관리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2021-01-22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박찬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Shape 218">
            <a:extLst>
              <a:ext uri="{FF2B5EF4-FFF2-40B4-BE49-F238E27FC236}">
                <a16:creationId xmlns:a16="http://schemas.microsoft.com/office/drawing/2014/main" id="{E3E4CCF0-8B39-46AE-BCDE-B36D6361AC54}"/>
              </a:ext>
            </a:extLst>
          </p:cNvPr>
          <p:cNvSpPr/>
          <p:nvPr/>
        </p:nvSpPr>
        <p:spPr>
          <a:xfrm>
            <a:off x="4764862" y="1940823"/>
            <a:ext cx="112368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전자결재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cxnSp>
        <p:nvCxnSpPr>
          <p:cNvPr id="31" name="Shape 224">
            <a:extLst>
              <a:ext uri="{FF2B5EF4-FFF2-40B4-BE49-F238E27FC236}">
                <a16:creationId xmlns:a16="http://schemas.microsoft.com/office/drawing/2014/main" id="{05DCDDE5-94A3-452D-A507-D1074CA5E6BF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flipH="1">
            <a:off x="5306521" y="2447839"/>
            <a:ext cx="20184" cy="31121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" name="Shape 218">
            <a:extLst>
              <a:ext uri="{FF2B5EF4-FFF2-40B4-BE49-F238E27FC236}">
                <a16:creationId xmlns:a16="http://schemas.microsoft.com/office/drawing/2014/main" id="{3A31C8B7-E643-44DE-B2E2-C1352E6BAB2E}"/>
              </a:ext>
            </a:extLst>
          </p:cNvPr>
          <p:cNvSpPr/>
          <p:nvPr/>
        </p:nvSpPr>
        <p:spPr>
          <a:xfrm>
            <a:off x="4796283" y="2759057"/>
            <a:ext cx="102047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1</a:t>
            </a:r>
            <a:r>
              <a:rPr lang="ko-KR" altLang="en-US" sz="1100" dirty="0">
                <a:solidFill>
                  <a:schemeClr val="lt1"/>
                </a:solidFill>
              </a:rPr>
              <a:t>문서함 관리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3" name="Shape 218">
            <a:extLst>
              <a:ext uri="{FF2B5EF4-FFF2-40B4-BE49-F238E27FC236}">
                <a16:creationId xmlns:a16="http://schemas.microsoft.com/office/drawing/2014/main" id="{FF7167E0-B3E8-4661-9B4D-DC44FE0DB9A3}"/>
              </a:ext>
            </a:extLst>
          </p:cNvPr>
          <p:cNvSpPr/>
          <p:nvPr/>
        </p:nvSpPr>
        <p:spPr>
          <a:xfrm>
            <a:off x="4802713" y="5110134"/>
            <a:ext cx="102047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 err="1">
                <a:solidFill>
                  <a:schemeClr val="lt1"/>
                </a:solidFill>
              </a:rPr>
              <a:t>전체문서함</a:t>
            </a:r>
            <a:r>
              <a:rPr lang="ko-KR" altLang="en-US" sz="1100" dirty="0">
                <a:solidFill>
                  <a:schemeClr val="lt1"/>
                </a:solidFill>
              </a:rPr>
              <a:t> 조회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5" name="Shape 218">
            <a:extLst>
              <a:ext uri="{FF2B5EF4-FFF2-40B4-BE49-F238E27FC236}">
                <a16:creationId xmlns:a16="http://schemas.microsoft.com/office/drawing/2014/main" id="{B270D681-06A7-499B-B5EB-62F2F43417B9}"/>
              </a:ext>
            </a:extLst>
          </p:cNvPr>
          <p:cNvSpPr/>
          <p:nvPr/>
        </p:nvSpPr>
        <p:spPr>
          <a:xfrm>
            <a:off x="6771030" y="3266073"/>
            <a:ext cx="102047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>
                <a:solidFill>
                  <a:schemeClr val="lt1"/>
                </a:solidFill>
              </a:rPr>
              <a:t>수신함 조회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6" name="Shape 218">
            <a:extLst>
              <a:ext uri="{FF2B5EF4-FFF2-40B4-BE49-F238E27FC236}">
                <a16:creationId xmlns:a16="http://schemas.microsoft.com/office/drawing/2014/main" id="{2E7DC710-8799-4AC8-82B8-12B60B158A8D}"/>
              </a:ext>
            </a:extLst>
          </p:cNvPr>
          <p:cNvSpPr/>
          <p:nvPr/>
        </p:nvSpPr>
        <p:spPr>
          <a:xfrm>
            <a:off x="1731827" y="5329497"/>
            <a:ext cx="102047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>
                <a:solidFill>
                  <a:schemeClr val="lt1"/>
                </a:solidFill>
              </a:rPr>
              <a:t>푸시알림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cxnSp>
        <p:nvCxnSpPr>
          <p:cNvPr id="42" name="Shape 224">
            <a:extLst>
              <a:ext uri="{FF2B5EF4-FFF2-40B4-BE49-F238E27FC236}">
                <a16:creationId xmlns:a16="http://schemas.microsoft.com/office/drawing/2014/main" id="{27E6D1AA-EAE8-48D7-A87F-624492804E47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5306521" y="3266073"/>
            <a:ext cx="6430" cy="184406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6" name="Shape 224">
            <a:extLst>
              <a:ext uri="{FF2B5EF4-FFF2-40B4-BE49-F238E27FC236}">
                <a16:creationId xmlns:a16="http://schemas.microsoft.com/office/drawing/2014/main" id="{A86FC06C-79DF-4999-9A89-22D48979B976}"/>
              </a:ext>
            </a:extLst>
          </p:cNvPr>
          <p:cNvCxnSpPr>
            <a:cxnSpLocks/>
          </p:cNvCxnSpPr>
          <p:nvPr/>
        </p:nvCxnSpPr>
        <p:spPr>
          <a:xfrm>
            <a:off x="5306520" y="3471967"/>
            <a:ext cx="144842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6" name="Shape 224">
            <a:extLst>
              <a:ext uri="{FF2B5EF4-FFF2-40B4-BE49-F238E27FC236}">
                <a16:creationId xmlns:a16="http://schemas.microsoft.com/office/drawing/2014/main" id="{2CC7CDE2-5A75-43AA-94E0-62088B421CD9}"/>
              </a:ext>
            </a:extLst>
          </p:cNvPr>
          <p:cNvCxnSpPr>
            <a:cxnSpLocks/>
            <a:endCxn id="34" idx="3"/>
          </p:cNvCxnSpPr>
          <p:nvPr/>
        </p:nvCxnSpPr>
        <p:spPr>
          <a:xfrm flipH="1" flipV="1">
            <a:off x="2724288" y="3763853"/>
            <a:ext cx="2569277" cy="923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사각형 설명선 39">
            <a:extLst>
              <a:ext uri="{FF2B5EF4-FFF2-40B4-BE49-F238E27FC236}">
                <a16:creationId xmlns:a16="http://schemas.microsoft.com/office/drawing/2014/main" id="{8B42CBDB-E071-4E15-9E6B-B8F8C2C43CDB}"/>
              </a:ext>
            </a:extLst>
          </p:cNvPr>
          <p:cNvSpPr/>
          <p:nvPr/>
        </p:nvSpPr>
        <p:spPr>
          <a:xfrm>
            <a:off x="6304456" y="1745651"/>
            <a:ext cx="2802093" cy="1290815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수신함에서 본인에게 도착한 결재 목록 조회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>
                <a:solidFill>
                  <a:schemeClr val="bg1"/>
                </a:solidFill>
              </a:rPr>
              <a:t>제목</a:t>
            </a:r>
            <a:r>
              <a:rPr lang="en-US" altLang="ko-KR" sz="1000" dirty="0">
                <a:solidFill>
                  <a:schemeClr val="bg1"/>
                </a:solidFill>
              </a:rPr>
              <a:t>/</a:t>
            </a:r>
            <a:r>
              <a:rPr lang="ko-KR" altLang="en-US" sz="1000" dirty="0">
                <a:solidFill>
                  <a:schemeClr val="bg1"/>
                </a:solidFill>
              </a:rPr>
              <a:t>작성자</a:t>
            </a:r>
            <a:r>
              <a:rPr lang="en-US" altLang="ko-KR" sz="1000" dirty="0">
                <a:solidFill>
                  <a:schemeClr val="bg1"/>
                </a:solidFill>
              </a:rPr>
              <a:t>/</a:t>
            </a:r>
            <a:r>
              <a:rPr lang="ko-KR" altLang="en-US" sz="1000" dirty="0">
                <a:solidFill>
                  <a:schemeClr val="bg1"/>
                </a:solidFill>
              </a:rPr>
              <a:t>상태</a:t>
            </a:r>
            <a:r>
              <a:rPr lang="en-US" altLang="ko-KR" sz="1000" dirty="0">
                <a:solidFill>
                  <a:schemeClr val="bg1"/>
                </a:solidFill>
              </a:rPr>
              <a:t>/</a:t>
            </a:r>
            <a:r>
              <a:rPr lang="ko-KR" altLang="en-US" sz="1000" dirty="0">
                <a:solidFill>
                  <a:schemeClr val="bg1"/>
                </a:solidFill>
              </a:rPr>
              <a:t>기안일자</a:t>
            </a:r>
            <a:r>
              <a:rPr lang="en-US" altLang="ko-KR" sz="1000" dirty="0">
                <a:solidFill>
                  <a:schemeClr val="bg1"/>
                </a:solidFill>
              </a:rPr>
              <a:t>) </a:t>
            </a:r>
            <a:r>
              <a:rPr lang="ko-KR" altLang="en-US" sz="1000" dirty="0">
                <a:solidFill>
                  <a:schemeClr val="bg1"/>
                </a:solidFill>
              </a:rPr>
              <a:t>및 </a:t>
            </a:r>
            <a:r>
              <a:rPr lang="ko-KR" altLang="en-US" sz="1000" dirty="0" err="1">
                <a:solidFill>
                  <a:schemeClr val="bg1"/>
                </a:solidFill>
              </a:rPr>
              <a:t>페이징처리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1000" dirty="0">
                <a:solidFill>
                  <a:schemeClr val="bg1"/>
                </a:solidFill>
              </a:rPr>
              <a:t>상태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>
                <a:solidFill>
                  <a:schemeClr val="bg1"/>
                </a:solidFill>
              </a:rPr>
              <a:t>결재 진행 상황</a:t>
            </a:r>
            <a:r>
              <a:rPr lang="en-US" altLang="ko-KR" sz="1000" dirty="0">
                <a:solidFill>
                  <a:schemeClr val="bg1"/>
                </a:solidFill>
              </a:rPr>
              <a:t>): </a:t>
            </a:r>
            <a:r>
              <a:rPr lang="ko-KR" altLang="en-US" sz="1000" dirty="0">
                <a:solidFill>
                  <a:schemeClr val="bg1"/>
                </a:solidFill>
              </a:rPr>
              <a:t>기안취소</a:t>
            </a:r>
            <a:r>
              <a:rPr lang="en-US" altLang="ko-KR" sz="1000" dirty="0">
                <a:solidFill>
                  <a:schemeClr val="bg1"/>
                </a:solidFill>
              </a:rPr>
              <a:t>/</a:t>
            </a:r>
            <a:r>
              <a:rPr lang="ko-KR" altLang="en-US" sz="1000" dirty="0">
                <a:solidFill>
                  <a:schemeClr val="bg1"/>
                </a:solidFill>
              </a:rPr>
              <a:t>대기 중</a:t>
            </a:r>
            <a:r>
              <a:rPr lang="en-US" altLang="ko-KR" sz="1000" dirty="0">
                <a:solidFill>
                  <a:schemeClr val="bg1"/>
                </a:solidFill>
              </a:rPr>
              <a:t>/</a:t>
            </a:r>
            <a:r>
              <a:rPr lang="ko-KR" altLang="en-US" sz="1000" dirty="0">
                <a:solidFill>
                  <a:schemeClr val="bg1"/>
                </a:solidFill>
              </a:rPr>
              <a:t>진행 중</a:t>
            </a:r>
            <a:r>
              <a:rPr lang="en-US" altLang="ko-KR" sz="1000" dirty="0">
                <a:solidFill>
                  <a:schemeClr val="bg1"/>
                </a:solidFill>
              </a:rPr>
              <a:t>/</a:t>
            </a:r>
            <a:r>
              <a:rPr lang="ko-KR" altLang="en-US" sz="1000" dirty="0">
                <a:solidFill>
                  <a:schemeClr val="bg1"/>
                </a:solidFill>
              </a:rPr>
              <a:t>반려</a:t>
            </a:r>
            <a:r>
              <a:rPr lang="en-US" altLang="ko-KR" sz="1000" dirty="0">
                <a:solidFill>
                  <a:schemeClr val="bg1"/>
                </a:solidFill>
              </a:rPr>
              <a:t>/</a:t>
            </a:r>
            <a:r>
              <a:rPr lang="ko-KR" altLang="en-US" sz="1000" dirty="0">
                <a:solidFill>
                  <a:schemeClr val="bg1"/>
                </a:solidFill>
              </a:rPr>
              <a:t>결재완료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1000" dirty="0">
                <a:solidFill>
                  <a:schemeClr val="bg1"/>
                </a:solidFill>
              </a:rPr>
              <a:t>수신함에서 제목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단위업무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작성자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기안일자를 기준으로 문서 검색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1000" dirty="0">
                <a:solidFill>
                  <a:schemeClr val="bg1"/>
                </a:solidFill>
              </a:rPr>
              <a:t>수신함에서 본인에게 도착한 결재 상세 조회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59" name="사각형 설명선 39">
            <a:extLst>
              <a:ext uri="{FF2B5EF4-FFF2-40B4-BE49-F238E27FC236}">
                <a16:creationId xmlns:a16="http://schemas.microsoft.com/office/drawing/2014/main" id="{989B5CA2-A27C-4B29-920B-442A62E2773E}"/>
              </a:ext>
            </a:extLst>
          </p:cNvPr>
          <p:cNvSpPr/>
          <p:nvPr/>
        </p:nvSpPr>
        <p:spPr>
          <a:xfrm>
            <a:off x="1106895" y="1677224"/>
            <a:ext cx="3621155" cy="1808212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상신함에서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 본인이 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상신한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 문서 목록 조회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제목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작성자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상태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기안일자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)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및 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페이징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 처리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상신함에서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 본인이 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상신한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 문서 수정</a:t>
            </a:r>
            <a:b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</a:b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-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대기 중 또는 진행 중 문서일 경우 기안취소 후 수정하여 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재기안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 가능</a:t>
            </a:r>
            <a:b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</a:b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-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기안취소 또는 반려 상태의 문서일 경우 수정하여 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재기안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 가능</a:t>
            </a:r>
            <a:b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</a:b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- 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재기안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 시 기안문서번호는 이전과 같음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상신함에서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본인이 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상신한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문서 삭제</a:t>
            </a:r>
            <a:b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-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대기 중 또는 진행 중 문서일 경우 기안취소 후 삭제 가능</a:t>
            </a:r>
            <a:b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</a:b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-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기안취소 또는 반려 상태의 문서일 경우 삭제 가능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Shape 218">
            <a:extLst>
              <a:ext uri="{FF2B5EF4-FFF2-40B4-BE49-F238E27FC236}">
                <a16:creationId xmlns:a16="http://schemas.microsoft.com/office/drawing/2014/main" id="{90DABC03-9E16-4B09-B9CA-A3EE408D7D32}"/>
              </a:ext>
            </a:extLst>
          </p:cNvPr>
          <p:cNvSpPr/>
          <p:nvPr/>
        </p:nvSpPr>
        <p:spPr>
          <a:xfrm>
            <a:off x="1703813" y="3510345"/>
            <a:ext cx="102047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 err="1">
                <a:solidFill>
                  <a:schemeClr val="lt1"/>
                </a:solidFill>
              </a:rPr>
              <a:t>상시함</a:t>
            </a:r>
            <a:r>
              <a:rPr lang="ko-KR" altLang="en-US" sz="1100" dirty="0">
                <a:solidFill>
                  <a:schemeClr val="lt1"/>
                </a:solidFill>
              </a:rPr>
              <a:t> 조회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65" name="사각형 설명선 39">
            <a:extLst>
              <a:ext uri="{FF2B5EF4-FFF2-40B4-BE49-F238E27FC236}">
                <a16:creationId xmlns:a16="http://schemas.microsoft.com/office/drawing/2014/main" id="{F5331949-5944-4DD0-9651-23C5002D21C8}"/>
              </a:ext>
            </a:extLst>
          </p:cNvPr>
          <p:cNvSpPr/>
          <p:nvPr/>
        </p:nvSpPr>
        <p:spPr>
          <a:xfrm>
            <a:off x="1621931" y="4388391"/>
            <a:ext cx="2151856" cy="70657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수신함에서 본인에게 도착한 문서가 있을 시 </a:t>
            </a:r>
            <a:r>
              <a:rPr lang="en-US" altLang="ko-KR" sz="1000" dirty="0">
                <a:solidFill>
                  <a:schemeClr val="bg1"/>
                </a:solidFill>
              </a:rPr>
              <a:t>'</a:t>
            </a:r>
            <a:r>
              <a:rPr lang="ko-KR" altLang="en-US" sz="1000" dirty="0">
                <a:solidFill>
                  <a:schemeClr val="bg1"/>
                </a:solidFill>
              </a:rPr>
              <a:t>기안문서번호</a:t>
            </a:r>
            <a:r>
              <a:rPr lang="en-US" altLang="ko-KR" sz="1000" dirty="0">
                <a:solidFill>
                  <a:schemeClr val="bg1"/>
                </a:solidFill>
              </a:rPr>
              <a:t>+</a:t>
            </a:r>
            <a:r>
              <a:rPr lang="ko-KR" altLang="en-US" sz="1000" dirty="0">
                <a:solidFill>
                  <a:schemeClr val="bg1"/>
                </a:solidFill>
              </a:rPr>
              <a:t>제목 문서 대기 중</a:t>
            </a:r>
            <a:r>
              <a:rPr lang="en-US" altLang="ko-KR" sz="1000" dirty="0">
                <a:solidFill>
                  <a:schemeClr val="bg1"/>
                </a:solidFill>
              </a:rPr>
              <a:t>'</a:t>
            </a:r>
            <a:r>
              <a:rPr lang="ko-KR" altLang="en-US" sz="1000" dirty="0">
                <a:solidFill>
                  <a:schemeClr val="bg1"/>
                </a:solidFill>
              </a:rPr>
              <a:t>으로 푸시 알림을 받음</a:t>
            </a:r>
          </a:p>
        </p:txBody>
      </p:sp>
      <p:sp>
        <p:nvSpPr>
          <p:cNvPr id="67" name="사각형 설명선 39">
            <a:extLst>
              <a:ext uri="{FF2B5EF4-FFF2-40B4-BE49-F238E27FC236}">
                <a16:creationId xmlns:a16="http://schemas.microsoft.com/office/drawing/2014/main" id="{5BA6FA9D-2BCC-42EC-8492-90705993CEFE}"/>
              </a:ext>
            </a:extLst>
          </p:cNvPr>
          <p:cNvSpPr/>
          <p:nvPr/>
        </p:nvSpPr>
        <p:spPr>
          <a:xfrm>
            <a:off x="5989401" y="4315832"/>
            <a:ext cx="2802093" cy="14817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전체문서함에서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 대기중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결재중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결재완료 문서 전체 목록 조회 및 </a:t>
            </a: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페이징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 처리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전체문서함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 문서 상세 조회</a:t>
            </a:r>
            <a:endParaRPr lang="en-US" altLang="ko-KR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 기안문서번호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결재문서번호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단위업무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제목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내용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첨부파일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결재내역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시행정보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(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우편번호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홈페이지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전화번호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이메일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)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전체문서함에서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 제목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단위업무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작성자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기안일자를 기준으로 문서 검색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전체문서함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문서 인쇄 및 </a:t>
            </a:r>
            <a:r>
              <a:rPr lang="en-US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PDF</a:t>
            </a:r>
            <a:r>
              <a:rPr lang="ko-KR" altLang="ko-KR" sz="1000" b="0" i="0" u="none" strike="noStrike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파일 저장</a:t>
            </a:r>
            <a:endParaRPr lang="ko-KR" altLang="ko-KR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B533F791-788A-4859-B815-B5E8420D4D64}"/>
              </a:ext>
            </a:extLst>
          </p:cNvPr>
          <p:cNvSpPr/>
          <p:nvPr/>
        </p:nvSpPr>
        <p:spPr>
          <a:xfrm rot="16200000">
            <a:off x="5718353" y="5267088"/>
            <a:ext cx="402777" cy="193106"/>
          </a:xfrm>
          <a:prstGeom prst="triangle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6A24600-D3B5-4365-8D89-1C8B95EE8EF4}"/>
              </a:ext>
            </a:extLst>
          </p:cNvPr>
          <p:cNvSpPr/>
          <p:nvPr/>
        </p:nvSpPr>
        <p:spPr>
          <a:xfrm>
            <a:off x="6410990" y="5797572"/>
            <a:ext cx="897314" cy="394288"/>
          </a:xfrm>
          <a:prstGeom prst="rect">
            <a:avLst/>
          </a:prstGeom>
          <a:solidFill>
            <a:srgbClr val="D0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86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3771</Words>
  <Application>Microsoft Office PowerPoint</Application>
  <PresentationFormat>화면 슬라이드 쇼(4:3)</PresentationFormat>
  <Paragraphs>1815</Paragraphs>
  <Slides>35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PC-15</cp:lastModifiedBy>
  <cp:revision>103</cp:revision>
  <dcterms:created xsi:type="dcterms:W3CDTF">2016-02-24T11:18:49Z</dcterms:created>
  <dcterms:modified xsi:type="dcterms:W3CDTF">2021-01-26T05:47:16Z</dcterms:modified>
</cp:coreProperties>
</file>