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4" r:id="rId1"/>
  </p:sldMasterIdLst>
  <p:notesMasterIdLst>
    <p:notesMasterId r:id="rId14"/>
  </p:notesMasterIdLst>
  <p:sldIdLst>
    <p:sldId id="257" r:id="rId2"/>
    <p:sldId id="278" r:id="rId3"/>
    <p:sldId id="308" r:id="rId4"/>
    <p:sldId id="309" r:id="rId5"/>
    <p:sldId id="310" r:id="rId6"/>
    <p:sldId id="311" r:id="rId7"/>
    <p:sldId id="306" r:id="rId8"/>
    <p:sldId id="307" r:id="rId9"/>
    <p:sldId id="301" r:id="rId10"/>
    <p:sldId id="302" r:id="rId11"/>
    <p:sldId id="303" r:id="rId12"/>
    <p:sldId id="304" r:id="rId13"/>
  </p:sldIdLst>
  <p:sldSz cx="9144000" cy="6858000" type="screen4x3"/>
  <p:notesSz cx="6858000" cy="9144000"/>
  <p:embeddedFontLst>
    <p:embeddedFont>
      <p:font typeface="나눔고딕" panose="020D0604000000000000" pitchFamily="50" charset="-127"/>
      <p:regular r:id="rId15"/>
      <p:bold r:id="rId16"/>
    </p:embeddedFont>
    <p:embeddedFont>
      <p:font typeface="나눔명조 ExtraBold" panose="02020603020101020101" pitchFamily="18" charset="-127"/>
      <p:bold r:id="rId17"/>
    </p:embeddedFont>
    <p:embeddedFont>
      <p:font typeface="나눔스퀘어" panose="020B0600000101010101" pitchFamily="50" charset="-127"/>
      <p:regular r:id="rId18"/>
    </p:embeddedFont>
    <p:embeddedFont>
      <p:font typeface="나눔스퀘어 Bold" panose="020B0600000101010101" pitchFamily="50" charset="-127"/>
      <p:bold r:id="rId19"/>
    </p:embeddedFont>
    <p:embeddedFont>
      <p:font typeface="나눔스퀘어 ExtraBold" panose="020B0600000101010101" pitchFamily="50" charset="-127"/>
      <p:bold r:id="rId20"/>
    </p:embeddedFont>
    <p:embeddedFont>
      <p:font typeface="나눔스퀘어라운드 ExtraBold" panose="020B0600000101010101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913" autoAdjust="0"/>
  </p:normalViewPr>
  <p:slideViewPr>
    <p:cSldViewPr snapToObjects="1">
      <p:cViewPr varScale="1">
        <p:scale>
          <a:sx n="120" d="100"/>
          <a:sy n="120" d="100"/>
        </p:scale>
        <p:origin x="1362" y="114"/>
      </p:cViewPr>
      <p:guideLst>
        <p:guide orient="horz" pos="215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8800" dirty="0" err="1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파이썬</a:t>
            </a:r>
            <a:endParaRPr lang="ko-KR" altLang="en-US" sz="8800" dirty="0">
              <a:solidFill>
                <a:srgbClr val="FFC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>
                <a:solidFill>
                  <a:srgbClr val="FFC000"/>
                </a:solidFill>
              </a:rPr>
              <a:t>KG</a:t>
            </a:r>
            <a:r>
              <a:rPr lang="ko-KR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kr/url?sa=i&amp;rct=j&amp;q=&amp;esrc=s&amp;source=images&amp;cd=&amp;cad=rja&amp;uact=8&amp;ved=0ahUKEwiEgO3sxqfYAhXIp5QKHa-xCC0QjRwIBw&amp;url=http://enjoiyourlife.com/1311&amp;psig=AOvVaw0nebZBAU_h6slMhVxJryjA&amp;ust=151437344199877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Cpc-HyKfYAhXIKJQKHajgBDEQjRwIBw&amp;url=https://snaplace.jp/snsbaeperfect/&amp;psig=AOvVaw1kA2bZYidQcX-En7F-JWEo&amp;ust=151437373701672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42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python</a:t>
            </a:r>
            <a:r>
              <a:rPr lang="ko-KR" altLang="en-US" dirty="0"/>
              <a:t>을 사용하는가</a:t>
            </a:r>
            <a:r>
              <a:rPr lang="en-US" altLang="ko-KR" dirty="0"/>
              <a:t>-</a:t>
            </a:r>
            <a:r>
              <a:rPr lang="ko-KR" altLang="en-US" dirty="0"/>
              <a:t>쉬움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1560" y="816967"/>
            <a:ext cx="7848872" cy="52322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같은 문장을 다른 언어보다 더 쉽고 간결하게 작성가능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문법이 좀 더 인간의 문법에 가깝고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언어와 호환성이 뛰어남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5570076"/>
            <a:ext cx="7848872" cy="52322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외국 대학에서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70%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이상이 입문언어로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파이썬을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채택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우리나라도 대학에서 많이 채택하기 시작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2144221"/>
            <a:ext cx="3600400" cy="1600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public static void main(String[]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args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){</a:t>
            </a:r>
          </a:p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String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msg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= "Life is Short!";</a:t>
            </a:r>
          </a:p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for(String m :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msg.split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(" "))</a:t>
            </a:r>
          </a:p>
          <a:p>
            <a:pPr eaLnBrk="0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System.out.print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(m);</a:t>
            </a:r>
          </a:p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}</a:t>
            </a:r>
          </a:p>
          <a:p>
            <a:pPr eaLnBrk="0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34339" y="2467386"/>
            <a:ext cx="360040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eaLnBrk="0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msg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= 'Life is Short!'</a:t>
            </a:r>
          </a:p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print(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msg.split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())</a:t>
            </a:r>
          </a:p>
          <a:p>
            <a:pPr eaLnBrk="0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260810" y="2944440"/>
            <a:ext cx="550371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619672" y="1774889"/>
            <a:ext cx="1584176" cy="36933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JAVA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842451" y="1774889"/>
            <a:ext cx="1584176" cy="36933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PYTHON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1560" y="4589981"/>
            <a:ext cx="36004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if( 4 == 1|| 4 == 2 || 4 == 3 || 4 == 4 )</a:t>
            </a:r>
          </a:p>
          <a:p>
            <a:pPr eaLnBrk="0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printf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(“4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가있습니다“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);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834339" y="4697702"/>
            <a:ext cx="360040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if4 in [1,2,3,4]: print(“4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가있습니다”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19672" y="4220649"/>
            <a:ext cx="1584176" cy="36933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C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언어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42451" y="4220649"/>
            <a:ext cx="1584176" cy="369332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PYTHON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260810" y="4851590"/>
            <a:ext cx="550371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218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python</a:t>
            </a:r>
            <a:r>
              <a:rPr lang="ko-KR" altLang="en-US" dirty="0"/>
              <a:t>을 사용하는가</a:t>
            </a:r>
            <a:r>
              <a:rPr lang="en-US" altLang="ko-KR" dirty="0"/>
              <a:t>-</a:t>
            </a:r>
            <a:r>
              <a:rPr lang="ko-KR" altLang="en-US" dirty="0"/>
              <a:t>자료의 양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구글이나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페이스북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대학생들 전세계적으로 많은 사람이 사용하여 인터넷에 자료가 많음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5589240"/>
            <a:ext cx="7848872" cy="523220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https://stackoverflow.com/ 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각종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자료와 질의 응답 사이트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네이버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지식인과 유사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 eaLnBrk="0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구글에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한글로 원하는 자료를 검색해도 소스가 많이 있습니다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58" y="1530772"/>
            <a:ext cx="7222476" cy="357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59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의 활용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99097" y="1576777"/>
            <a:ext cx="4295554" cy="4267218"/>
            <a:chOff x="827584" y="1770722"/>
            <a:chExt cx="3744416" cy="3586280"/>
          </a:xfrm>
        </p:grpSpPr>
        <p:sp>
          <p:nvSpPr>
            <p:cNvPr id="5" name="직사각형 4"/>
            <p:cNvSpPr/>
            <p:nvPr/>
          </p:nvSpPr>
          <p:spPr>
            <a:xfrm>
              <a:off x="827584" y="1770722"/>
              <a:ext cx="3384376" cy="631624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시스템 유틸리티 제작</a:t>
              </a:r>
              <a:endPara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시스템 명령어 사용가능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27584" y="2509386"/>
              <a:ext cx="3744416" cy="631624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altLang="ko-KR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GUI </a:t>
              </a:r>
              <a:r>
                <a:rPr lang="ko-KR" alt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프로그래밍</a:t>
              </a:r>
              <a:r>
                <a:rPr lang="en-US" altLang="ko-KR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(Graphic User Interface)</a:t>
              </a:r>
            </a:p>
            <a:p>
              <a:pPr lvl="1" eaLnBrk="0">
                <a:lnSpc>
                  <a:spcPct val="150000"/>
                </a:lnSpc>
              </a:pPr>
              <a:r>
                <a:rPr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그래픽 환경 프로그램 제작가능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27584" y="3248050"/>
              <a:ext cx="3384376" cy="631624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altLang="ko-KR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C/C++</a:t>
              </a:r>
              <a:r>
                <a:rPr lang="ko-KR" alt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과의 결합</a:t>
              </a:r>
              <a:endPara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여러가지</a:t>
              </a:r>
              <a:r>
                <a:rPr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언어와 결합가능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27584" y="3986714"/>
              <a:ext cx="3384376" cy="631624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웹 프로그래밍</a:t>
              </a:r>
              <a:endPara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웹사이트 </a:t>
              </a:r>
              <a:r>
                <a:rPr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제작시</a:t>
              </a:r>
              <a:r>
                <a:rPr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사용가능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27584" y="4725378"/>
              <a:ext cx="3384376" cy="631624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수치연산 프로그래밍</a:t>
              </a:r>
              <a:endPara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유용한 수치연산 기능 제공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875799" y="1576777"/>
            <a:ext cx="4023017" cy="4267218"/>
            <a:chOff x="827584" y="1770722"/>
            <a:chExt cx="3744416" cy="3586280"/>
          </a:xfrm>
        </p:grpSpPr>
        <p:sp>
          <p:nvSpPr>
            <p:cNvPr id="20" name="직사각형 19"/>
            <p:cNvSpPr/>
            <p:nvPr/>
          </p:nvSpPr>
          <p:spPr>
            <a:xfrm>
              <a:off x="827584" y="1770722"/>
              <a:ext cx="3384376" cy="659591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 베이스 프로그래밍</a:t>
              </a:r>
              <a:endPara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오라클</a:t>
              </a:r>
              <a:r>
                <a:rPr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(Oracle), MySQL </a:t>
              </a:r>
              <a:r>
                <a:rPr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접근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27584" y="2509386"/>
              <a:ext cx="3744416" cy="659591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사물인터넷</a:t>
              </a:r>
              <a:endParaRPr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라즈베리파이</a:t>
              </a:r>
              <a:r>
                <a:rPr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(Raspberry Pi)</a:t>
              </a:r>
              <a:r>
                <a:rPr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제어 가능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27584" y="3986714"/>
              <a:ext cx="3384376" cy="659591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500" b="1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시스템과 밀접한 프로그래밍</a:t>
              </a:r>
              <a:endPara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sz="15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500" dirty="0" err="1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빠른속도나</a:t>
              </a:r>
              <a:r>
                <a:rPr lang="ko-KR" altLang="en-US" sz="15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하드웨어 직접제어 불가능</a:t>
              </a:r>
              <a:endPara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27584" y="4725378"/>
              <a:ext cx="3384376" cy="631624"/>
            </a:xfrm>
            <a:prstGeom prst="rect">
              <a:avLst/>
            </a:prstGeom>
            <a:noFill/>
            <a:ln w="28575">
              <a:noFill/>
            </a:ln>
            <a:scene3d>
              <a:camera prst="obliqueTopLeft"/>
              <a:lightRig rig="threePt" dir="t"/>
            </a:scene3d>
            <a:sp3d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85750" indent="-285750" eaLnBrk="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ko-KR" altLang="en-US" sz="1500" b="1" dirty="0" err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모바일</a:t>
              </a:r>
              <a:r>
                <a:rPr lang="ko-KR" altLang="en-US" sz="1500" b="1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프로그래밍</a:t>
              </a:r>
              <a:endParaRPr lang="en-US" altLang="ko-KR" sz="1500" b="1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vl="1" eaLnBrk="0">
                <a:lnSpc>
                  <a:spcPct val="150000"/>
                </a:lnSpc>
              </a:pPr>
              <a:r>
                <a:rPr lang="en-US" altLang="ko-KR" sz="15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5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다른 언어에 비해 </a:t>
              </a:r>
              <a:r>
                <a:rPr lang="ko-KR" altLang="en-US" sz="1500" dirty="0" err="1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앱개발은</a:t>
              </a:r>
              <a:r>
                <a:rPr lang="ko-KR" altLang="en-US" sz="1500" dirty="0">
                  <a:solidFill>
                    <a:srgbClr val="FF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부적합</a:t>
              </a:r>
              <a:endParaRPr lang="en-US" altLang="ko-KR" sz="1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641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en-US" altLang="ko-KR" sz="2800" dirty="0"/>
              <a:t>python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742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프로그래밍</a:t>
            </a:r>
            <a:r>
              <a:rPr lang="en-US" altLang="ko-KR" dirty="0"/>
              <a:t>(Programing) - </a:t>
            </a:r>
            <a:r>
              <a:rPr lang="ko-KR" altLang="en-US" dirty="0"/>
              <a:t>게임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301007"/>
            <a:ext cx="3400055" cy="2363864"/>
          </a:xfrm>
          <a:prstGeom prst="rect">
            <a:avLst/>
          </a:prstGeom>
          <a:solidFill>
            <a:srgbClr val="000000"/>
          </a:solidFill>
          <a:ln w="444500" cap="sq" cmpd="sng">
            <a:noFill/>
            <a:prstDash val="solid"/>
            <a:miter lim="800000"/>
          </a:ln>
          <a:effectLst/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" t="5920" r="1533" b="1910"/>
          <a:stretch/>
        </p:blipFill>
        <p:spPr>
          <a:xfrm>
            <a:off x="1138295" y="1302148"/>
            <a:ext cx="3400055" cy="2363864"/>
          </a:xfrm>
          <a:prstGeom prst="rect">
            <a:avLst/>
          </a:prstGeom>
          <a:solidFill>
            <a:srgbClr val="000000"/>
          </a:solidFill>
          <a:ln w="444500" cap="sq" cmpd="sng">
            <a:noFill/>
            <a:prstDash val="solid"/>
            <a:miter lim="800000"/>
          </a:ln>
          <a:effectLst/>
        </p:spPr>
      </p:pic>
      <p:pic>
        <p:nvPicPr>
          <p:cNvPr id="1026" name="Picture 2" descr="배틀그라운드에 대한 이미지 검색결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6" r="11039"/>
          <a:stretch/>
        </p:blipFill>
        <p:spPr bwMode="auto">
          <a:xfrm>
            <a:off x="2838322" y="3770267"/>
            <a:ext cx="3400055" cy="235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58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프로그래밍</a:t>
            </a:r>
            <a:r>
              <a:rPr lang="en-US" altLang="ko-KR" dirty="0"/>
              <a:t>(Programing) –</a:t>
            </a:r>
            <a:r>
              <a:rPr lang="ko-KR" altLang="en-US" dirty="0"/>
              <a:t>휴대폰 어플리케이션</a:t>
            </a:r>
          </a:p>
        </p:txBody>
      </p:sp>
      <p:pic>
        <p:nvPicPr>
          <p:cNvPr id="9" name="Picture 4" descr="안드로이드 애플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7094148" cy="357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87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프로그래밍</a:t>
            </a:r>
            <a:r>
              <a:rPr lang="en-US" altLang="ko-KR" dirty="0"/>
              <a:t>(Programing) –</a:t>
            </a:r>
            <a:r>
              <a:rPr lang="ko-KR" altLang="en-US" dirty="0"/>
              <a:t> </a:t>
            </a:r>
            <a:r>
              <a:rPr lang="en-US" altLang="ko-KR" dirty="0"/>
              <a:t>SNS</a:t>
            </a:r>
            <a:endParaRPr lang="ko-KR" altLang="en-US" dirty="0"/>
          </a:p>
        </p:txBody>
      </p:sp>
      <p:pic>
        <p:nvPicPr>
          <p:cNvPr id="4" name="Picture 4" descr="sns에 대한 이미지 검색결과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" b="10309"/>
          <a:stretch/>
        </p:blipFill>
        <p:spPr bwMode="auto">
          <a:xfrm>
            <a:off x="525944" y="2365400"/>
            <a:ext cx="8017099" cy="256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09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프로그래밍</a:t>
            </a:r>
            <a:r>
              <a:rPr lang="en-US" altLang="ko-KR" dirty="0"/>
              <a:t>(Programing) –</a:t>
            </a:r>
            <a:r>
              <a:rPr lang="ko-KR" altLang="en-US" dirty="0"/>
              <a:t> 운영체제</a:t>
            </a:r>
            <a:r>
              <a:rPr lang="en-US" altLang="ko-KR" dirty="0"/>
              <a:t>(OS)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645002" y="1466917"/>
            <a:ext cx="5760284" cy="4352590"/>
            <a:chOff x="1353344" y="1268759"/>
            <a:chExt cx="6098976" cy="4608513"/>
          </a:xfrm>
        </p:grpSpPr>
        <p:pic>
          <p:nvPicPr>
            <p:cNvPr id="5" name="그림 4" descr="C:/Users/Administrator/AppData/Roaming/PolarisOffice/ETemp/2900_3736136/fImage2749422141.jpe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353344" y="1268759"/>
              <a:ext cx="5929630" cy="4435475"/>
            </a:xfrm>
            <a:prstGeom prst="rect">
              <a:avLst/>
            </a:prstGeom>
            <a:noFill/>
            <a:ln w="0" cap="flat" cmpd="sng">
              <a:prstDash/>
            </a:ln>
          </p:spPr>
        </p:pic>
        <p:sp>
          <p:nvSpPr>
            <p:cNvPr id="2" name="직사각형 1"/>
            <p:cNvSpPr/>
            <p:nvPr/>
          </p:nvSpPr>
          <p:spPr>
            <a:xfrm>
              <a:off x="5724128" y="5373216"/>
              <a:ext cx="1728192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145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프로그래밍</a:t>
            </a:r>
            <a:r>
              <a:rPr lang="en-US" altLang="ko-KR" dirty="0"/>
              <a:t>(Programing)</a:t>
            </a:r>
            <a:endParaRPr lang="ko-KR" altLang="en-US" dirty="0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3510613" y="1961515"/>
            <a:ext cx="1960245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프로그램을 만드는 것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3279157" y="2813045"/>
            <a:ext cx="2423164" cy="584775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코딩</a:t>
            </a:r>
            <a:r>
              <a:rPr lang="en-US" altLang="ko-KR" sz="32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(Coding)</a:t>
            </a:r>
            <a:endParaRPr lang="ko-KR" altLang="en-US" sz="32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987565" y="3420105"/>
            <a:ext cx="5006340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컴퓨터 특유의 명령코드로 작성하는 작업을 코딩이라 한다.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3116913" y="4365104"/>
            <a:ext cx="2747645" cy="5848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프로그래밍 </a:t>
            </a:r>
            <a:r>
              <a:rPr lang="ko-KR" altLang="en-US" sz="32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언어</a:t>
            </a:r>
            <a:endParaRPr lang="ko-KR" altLang="en-US" sz="32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2299270" y="4989944"/>
            <a:ext cx="4382931" cy="36933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컴퓨터의 프로그램을 작성하기 위하여 고안된 언어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2301324" y="1369695"/>
            <a:ext cx="4378827" cy="58477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프로그래밍</a:t>
            </a:r>
            <a:r>
              <a:rPr lang="en-US" altLang="ko-KR" sz="32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(Programing)</a:t>
            </a:r>
            <a:endParaRPr lang="ko-KR" altLang="en-US" sz="32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46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5254738" y="2097702"/>
            <a:ext cx="2812538" cy="305949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043608" y="2097702"/>
            <a:ext cx="3816424" cy="305949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3729" y="1805602"/>
            <a:ext cx="1656184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832915" y="1805602"/>
            <a:ext cx="1656184" cy="58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077705" y="1805602"/>
            <a:ext cx="1748236" cy="892552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저급</a:t>
            </a:r>
            <a:r>
              <a:rPr lang="en-US" altLang="ko-KR" sz="32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lang="en-US" altLang="ko-KR" sz="3200" b="0" cap="non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언어</a:t>
            </a:r>
            <a:endParaRPr lang="en-US" altLang="ko-KR" sz="3200" b="0" cap="none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Computer </a:t>
            </a: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측면</a:t>
            </a:r>
            <a:endParaRPr lang="ko-KR" altLang="en-US" sz="20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ko-KR" altLang="en-US" dirty="0"/>
              <a:t>프로그래밍</a:t>
            </a:r>
            <a:r>
              <a:rPr lang="en-US" altLang="ko-KR" dirty="0"/>
              <a:t>(Programing)</a:t>
            </a:r>
            <a:endParaRPr lang="ko-KR" altLang="en-US" dirty="0"/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1590711" y="2829991"/>
            <a:ext cx="2722220" cy="800219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기계어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0과 1로 된 이진수 형태의 언어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1141870" y="3800182"/>
            <a:ext cx="3619901" cy="800219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어셈블리</a:t>
            </a:r>
            <a:r>
              <a:rPr lang="en-US" altLang="ko-KR" sz="28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 어(</a:t>
            </a:r>
            <a:r>
              <a:rPr lang="ko-KR" altLang="en-US" sz="28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조립</a:t>
            </a:r>
            <a:r>
              <a:rPr lang="en-US" altLang="ko-KR" sz="28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)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복잡한</a:t>
            </a:r>
            <a:r>
              <a:rPr lang="en-US" altLang="ko-KR" sz="18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 기계어를 쉬운 기호로 나타낸 언어</a:t>
            </a:r>
            <a:endParaRPr lang="ko-KR" altLang="en-US" sz="18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5818468" y="1806237"/>
            <a:ext cx="1685077" cy="89255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고급</a:t>
            </a:r>
            <a:r>
              <a:rPr lang="en-US" altLang="ko-KR" sz="32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lang="en-US" altLang="ko-KR" sz="3200" b="0" cap="non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언어</a:t>
            </a:r>
            <a:endParaRPr lang="en-US" altLang="ko-KR" sz="3200" b="0" cap="none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인간 측면</a:t>
            </a:r>
            <a:endParaRPr lang="ko-KR" altLang="en-US" sz="20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5933058" y="2837254"/>
            <a:ext cx="1425390" cy="181588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C 언어</a:t>
            </a: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C++</a:t>
            </a: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자바</a:t>
            </a:r>
            <a:endParaRPr lang="en-US" altLang="ko-KR" sz="2800" b="0" cap="none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charset="0"/>
                <a:ea typeface="나눔스퀘어 ExtraBold" charset="0"/>
              </a:rPr>
              <a:t>Python</a:t>
            </a:r>
            <a:endParaRPr lang="ko-KR" altLang="en-US" sz="2800" b="0" cap="none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76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816967"/>
            <a:ext cx="7848872" cy="95410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파이썬은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1990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네덜란드 출생의 귀도 반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로섬이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만든 프로그래밍언어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/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(Python)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이라는 이름은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코미디쇼인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몬티파이썬의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날아다니는 서커스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따옴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/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파이썬은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우리나라에서는 아직 많이 사용되고 있지 않지만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0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외국에서는 대표적으로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구글의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상당수가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파이썬으로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만들어졌음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íì´ì¬ ë¡ê³ 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22029" r="8480" b="26544"/>
          <a:stretch/>
        </p:blipFill>
        <p:spPr bwMode="auto">
          <a:xfrm>
            <a:off x="323528" y="2767472"/>
            <a:ext cx="5135129" cy="211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ê·ëë°ë¡ì¬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20888"/>
            <a:ext cx="2517308" cy="281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954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14</Pages>
  <Words>397</Words>
  <Characters>0</Characters>
  <Application>Microsoft Office PowerPoint</Application>
  <DocSecurity>0</DocSecurity>
  <PresentationFormat>화면 슬라이드 쇼(4:3)</PresentationFormat>
  <Lines>0</Lines>
  <Paragraphs>84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나눔스퀘어라운드 ExtraBold</vt:lpstr>
      <vt:lpstr>나눔명조 ExtraBold</vt:lpstr>
      <vt:lpstr>나눔고딕</vt:lpstr>
      <vt:lpstr>나눔스퀘어 Bold</vt:lpstr>
      <vt:lpstr>Arial</vt:lpstr>
      <vt:lpstr>맑은 고딕</vt:lpstr>
      <vt:lpstr>나눔스퀘어 ExtraBold</vt:lpstr>
      <vt:lpstr>나눔스퀘어</vt:lpstr>
      <vt:lpstr>Wingdings</vt:lpstr>
      <vt:lpstr>Office 테마</vt:lpstr>
      <vt:lpstr>PowerPoint 프레젠테이션</vt:lpstr>
      <vt:lpstr>python</vt:lpstr>
      <vt:lpstr>프로그래밍(Programing) - 게임</vt:lpstr>
      <vt:lpstr>프로그래밍(Programing) –휴대폰 어플리케이션</vt:lpstr>
      <vt:lpstr>프로그래밍(Programing) – SNS</vt:lpstr>
      <vt:lpstr>프로그래밍(Programing) – 운영체제(OS)</vt:lpstr>
      <vt:lpstr>프로그래밍(Programing)</vt:lpstr>
      <vt:lpstr>프로그래밍(Programing)</vt:lpstr>
      <vt:lpstr>python</vt:lpstr>
      <vt:lpstr>왜 python을 사용하는가-쉬움</vt:lpstr>
      <vt:lpstr>왜 python을 사용하는가-자료의 양</vt:lpstr>
      <vt:lpstr>python의 활용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Windows User</cp:lastModifiedBy>
  <cp:revision>5</cp:revision>
  <dcterms:modified xsi:type="dcterms:W3CDTF">2019-07-15T10:36:00Z</dcterms:modified>
</cp:coreProperties>
</file>