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1"/>
  </p:notesMasterIdLst>
  <p:sldIdLst>
    <p:sldId id="318" r:id="rId2"/>
    <p:sldId id="330" r:id="rId3"/>
    <p:sldId id="331" r:id="rId4"/>
    <p:sldId id="368" r:id="rId5"/>
    <p:sldId id="382" r:id="rId6"/>
    <p:sldId id="383" r:id="rId7"/>
    <p:sldId id="378" r:id="rId8"/>
    <p:sldId id="384" r:id="rId9"/>
    <p:sldId id="385" r:id="rId10"/>
    <p:sldId id="386" r:id="rId11"/>
    <p:sldId id="387" r:id="rId12"/>
    <p:sldId id="388" r:id="rId13"/>
    <p:sldId id="389" r:id="rId14"/>
    <p:sldId id="390" r:id="rId15"/>
    <p:sldId id="391" r:id="rId16"/>
    <p:sldId id="392" r:id="rId17"/>
    <p:sldId id="376" r:id="rId18"/>
    <p:sldId id="394" r:id="rId19"/>
    <p:sldId id="393" r:id="rId20"/>
    <p:sldId id="395" r:id="rId21"/>
    <p:sldId id="404" r:id="rId22"/>
    <p:sldId id="396" r:id="rId23"/>
    <p:sldId id="397" r:id="rId24"/>
    <p:sldId id="398" r:id="rId25"/>
    <p:sldId id="399" r:id="rId26"/>
    <p:sldId id="400" r:id="rId27"/>
    <p:sldId id="403" r:id="rId28"/>
    <p:sldId id="402" r:id="rId29"/>
    <p:sldId id="401" r:id="rId30"/>
  </p:sldIdLst>
  <p:sldSz cx="9144000" cy="6858000" type="screen4x3"/>
  <p:notesSz cx="6858000" cy="9144000"/>
  <p:embeddedFontLst>
    <p:embeddedFont>
      <p:font typeface="나눔고딕 ExtraBold" panose="020D0904000000000000" pitchFamily="50" charset="-127"/>
      <p:bold r:id="rId32"/>
    </p:embeddedFont>
    <p:embeddedFont>
      <p:font typeface="나눔고딕" panose="020D0604000000000000" pitchFamily="50" charset="-127"/>
      <p:regular r:id="rId33"/>
      <p:bold r:id="rId34"/>
    </p:embeddedFont>
    <p:embeddedFont>
      <p:font typeface="나눔스퀘어 Bold" panose="020B0600000101010101" pitchFamily="50" charset="-127"/>
      <p:bold r:id="rId35"/>
    </p:embeddedFont>
    <p:embeddedFont>
      <p:font typeface="나눔스퀘어 ExtraBold" panose="020B0600000101010101" pitchFamily="50" charset="-127"/>
      <p:bold r:id="rId36"/>
    </p:embeddedFont>
    <p:embeddedFont>
      <p:font typeface="나눔스퀘어" panose="020B0600000101010101" pitchFamily="50" charset="-127"/>
      <p:regular r:id="rId37"/>
    </p:embeddedFont>
    <p:embeddedFont>
      <p:font typeface="맑은 고딕" panose="020B0503020000020004" pitchFamily="50" charset="-127"/>
      <p:regular r:id="rId38"/>
      <p:bold r:id="rId39"/>
    </p:embeddedFont>
    <p:embeddedFont>
      <p:font typeface="나눔명조 ExtraBold" panose="02020603020101020101" pitchFamily="18" charset="-127"/>
      <p:bold r:id="rId4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9" autoAdjust="0"/>
    <p:restoredTop sz="98383" autoAdjust="0"/>
  </p:normalViewPr>
  <p:slideViewPr>
    <p:cSldViewPr>
      <p:cViewPr varScale="1">
        <p:scale>
          <a:sx n="98" d="100"/>
          <a:sy n="98" d="100"/>
        </p:scale>
        <p:origin x="-43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42"/>
    </p:cViewPr>
  </p:sorterViewPr>
  <p:notesViewPr>
    <p:cSldViewPr>
      <p:cViewPr varScale="1">
        <p:scale>
          <a:sx n="65" d="100"/>
          <a:sy n="65" d="100"/>
        </p:scale>
        <p:origin x="-240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89D17-0F70-4A29-B682-8A35BC3CD118}" type="datetimeFigureOut">
              <a:rPr lang="ko-KR" altLang="en-US" smtClean="0"/>
              <a:pPr/>
              <a:t>2018-10-24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1EB7E-F2D8-4C00-8B82-B8C9572A99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1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2699792" y="2069994"/>
            <a:ext cx="3744415" cy="2718013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914489" y="2705726"/>
            <a:ext cx="3313693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sz="8800" dirty="0" err="1" smtClean="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rPr>
              <a:t>파이썬</a:t>
            </a:r>
            <a:endParaRPr lang="ko-KR" altLang="en-US" sz="8800" dirty="0">
              <a:solidFill>
                <a:srgbClr val="FFC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059832" y="2263919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700" b="1" dirty="0" smtClean="0">
                <a:solidFill>
                  <a:srgbClr val="FFC000"/>
                </a:solidFill>
              </a:rPr>
              <a:t>KG</a:t>
            </a:r>
            <a:r>
              <a:rPr lang="ko-KR" altLang="en-US" sz="1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아이티뱅크</a:t>
            </a:r>
            <a:endParaRPr lang="ko-KR" altLang="en-US" sz="17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59832" y="4313857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1700" b="1">
                <a:solidFill>
                  <a:srgbClr val="FFC000"/>
                </a:solidFill>
              </a:defRPr>
            </a:lvl1pPr>
          </a:lstStyle>
          <a:p>
            <a:pPr lvl="0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33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2699792" y="2708920"/>
            <a:ext cx="3744415" cy="1440160"/>
          </a:xfrm>
          <a:prstGeom prst="rect">
            <a:avLst/>
          </a:prstGeom>
          <a:solidFill>
            <a:srgbClr val="FFC000"/>
          </a:solidFill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914488" y="2828835"/>
            <a:ext cx="3313693" cy="1200329"/>
          </a:xfrm>
          <a:noFill/>
        </p:spPr>
        <p:txBody>
          <a:bodyPr wrap="square" rtlCol="0" anchor="ctr">
            <a:spAutoFit/>
          </a:bodyPr>
          <a:lstStyle>
            <a:lvl1pPr>
              <a:defRPr lang="ko-KR" altLang="en-US" sz="360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  <a:cs typeface="+mn-cs"/>
              </a:defRPr>
            </a:lvl1pPr>
          </a:lstStyle>
          <a:p>
            <a:pPr marL="0" lvl="0"/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7881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 userDrawn="1"/>
        </p:nvCxnSpPr>
        <p:spPr>
          <a:xfrm>
            <a:off x="611560" y="692696"/>
            <a:ext cx="7920880" cy="0"/>
          </a:xfrm>
          <a:prstGeom prst="line">
            <a:avLst/>
          </a:prstGeom>
          <a:ln w="25400" cap="rnd" cmpd="sng">
            <a:solidFill>
              <a:srgbClr val="FFC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개체 틀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00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8205056" y="6330034"/>
            <a:ext cx="540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96F8713-F698-4AD9-AB5E-2DF153365A83}" type="slidenum">
              <a:rPr lang="ko-KR" altLang="en-US"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 ExtraBold" pitchFamily="18" charset="-127"/>
                <a:ea typeface="나눔명조 ExtraBold" pitchFamily="18" charset="-127"/>
              </a:rPr>
              <a:pPr algn="r"/>
              <a:t>‹#›</a:t>
            </a:fld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121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30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40833-0BA7-4C06-A5EA-A7131F44C04C}" type="datetime1">
              <a:rPr lang="ko-KR" altLang="en-US" smtClean="0"/>
              <a:pPr/>
              <a:t>2018-10-24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5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572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/>
              <a:t>조건문</a:t>
            </a:r>
            <a:r>
              <a:rPr lang="en-US" altLang="ko-KR" dirty="0"/>
              <a:t>if-</a:t>
            </a:r>
            <a:r>
              <a:rPr lang="ko-KR" altLang="en-US" dirty="0" smtClean="0"/>
              <a:t>비교연산자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02.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비교연산자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39552" y="1412776"/>
            <a:ext cx="3217088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비교연산자 활용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2832" y="1988840"/>
            <a:ext cx="3699872" cy="17081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구구단을 외자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 17 x 5 = "))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== 17 * 5: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정답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!!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똑똑해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else: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실망이야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...")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692744" y="1988840"/>
            <a:ext cx="3839696" cy="296972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money 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밥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뭐먹을까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얼마있어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: "))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 money &gt;= 50000: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소고기 먹으러 가자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^^")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 money &gt;= 30000: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돼지고기 먹자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:)")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 money &gt;= 10000: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두툼왕돈까스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먹자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else: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요즘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알바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시급이 얼마지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??")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692744" y="1412776"/>
            <a:ext cx="3217088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비교연산자 활용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034266" y="5445224"/>
            <a:ext cx="500346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</a:t>
            </a:r>
            <a:r>
              <a:rPr lang="ko-KR" altLang="en-US" sz="1500" dirty="0" err="1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조건문을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잘 못 설계하면 원하는 값이 아닌 </a:t>
            </a:r>
            <a:r>
              <a:rPr lang="ko-KR" altLang="en-US" sz="1500" dirty="0" err="1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다른값이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나온다</a:t>
            </a: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eaLnBrk="0">
              <a:lnSpc>
                <a:spcPct val="150000"/>
              </a:lnSpc>
            </a:pP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뒤에서 배울 다중</a:t>
            </a: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if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문으로 수정해보자</a:t>
            </a:r>
            <a:endParaRPr lang="en-US" altLang="ko-KR" sz="1500" dirty="0" smtClean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950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/>
              <a:t>조건문</a:t>
            </a:r>
            <a:r>
              <a:rPr lang="en-US" altLang="ko-KR" dirty="0"/>
              <a:t>if-</a:t>
            </a:r>
            <a:r>
              <a:rPr lang="ko-KR" altLang="en-US" dirty="0" smtClean="0"/>
              <a:t>비교연산자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02.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비교연산자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39552" y="1412776"/>
            <a:ext cx="3217088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비교연산자 활용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71700" y="2083346"/>
            <a:ext cx="5328592" cy="3647152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오늘도 지각이다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...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대중교통을 탈까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택시를 탈까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money = input("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택시 탈 돈을 가지고 있는가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[y / n] :")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 money =='n':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어쩔 수 없지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...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대중교통이다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\n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지하철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버스 중 뭘 타지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time = input("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출근 시간인가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[y / n] : 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if time == 'y':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지하철 타고 가야겠다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else: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버스 타고 가야지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else: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남는게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돈이야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택시타고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얼른 가야겠다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!!")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86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조건문</a:t>
            </a:r>
            <a:r>
              <a:rPr lang="en-US" altLang="ko-KR" dirty="0" smtClean="0"/>
              <a:t>if-</a:t>
            </a:r>
            <a:r>
              <a:rPr lang="ko-KR" altLang="en-US" dirty="0" smtClean="0"/>
              <a:t>논리연산자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11560" y="1124744"/>
            <a:ext cx="7344816" cy="807913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논리연산자 </a:t>
            </a:r>
            <a:r>
              <a:rPr lang="en-US" altLang="ko-KR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개의 논리를 비교하여 참이나 거짓을 판별한다</a:t>
            </a:r>
            <a:endParaRPr lang="en-US" altLang="ko-KR" sz="1600" b="1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en-US" altLang="ko-KR" sz="15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※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논리 </a:t>
            </a:r>
            <a:r>
              <a:rPr lang="en-US" altLang="ko-KR" sz="15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참</a:t>
            </a:r>
            <a:r>
              <a:rPr lang="en-US" altLang="ko-KR" sz="15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(1), 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거짓</a:t>
            </a:r>
            <a:r>
              <a:rPr lang="en-US" altLang="ko-KR" sz="15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(0)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488" y="2101582"/>
            <a:ext cx="4320480" cy="4051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611560" y="2650178"/>
            <a:ext cx="3600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and, or, not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and(*)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 and b : a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둘 다 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참이여야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참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or(+)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 or b : a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둘 중 하나만 참이면 참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not a : a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참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거짓결과 반대로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49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/>
              <a:t>조건문</a:t>
            </a:r>
            <a:r>
              <a:rPr lang="en-US" altLang="ko-KR" dirty="0"/>
              <a:t>if-</a:t>
            </a:r>
            <a:r>
              <a:rPr lang="ko-KR" altLang="en-US" dirty="0"/>
              <a:t>논리연산자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03.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논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연산자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39552" y="1412776"/>
            <a:ext cx="3217088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논리연산자 사용 예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71700" y="2083346"/>
            <a:ext cx="5328592" cy="2323393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성별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input("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당신의 성별은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남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]? :")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age 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당신의 나이는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: "))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성별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== 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남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 and age &gt;= 19: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군대 입영대상자 입니다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성별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== 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 or age &lt; 19: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군대 입영대상자가 아닙니다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.")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11560" y="5229200"/>
            <a:ext cx="784887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※and</a:t>
            </a:r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(*) : </a:t>
            </a:r>
            <a:r>
              <a:rPr lang="ko-KR" altLang="en-US" sz="1500" dirty="0" err="1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조건식은</a:t>
            </a:r>
            <a:r>
              <a:rPr lang="ko-KR" altLang="en-US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이나 </a:t>
            </a:r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바뀜 </a:t>
            </a:r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조건이 하나라도 </a:t>
            </a:r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이면 </a:t>
            </a:r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false, </a:t>
            </a:r>
            <a:r>
              <a:rPr lang="ko-KR" altLang="en-US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모두 </a:t>
            </a:r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이어야만 </a:t>
            </a:r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true</a:t>
            </a:r>
          </a:p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※or</a:t>
            </a:r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(+) : 0</a:t>
            </a:r>
            <a:r>
              <a:rPr lang="ko-KR" altLang="en-US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아니면 </a:t>
            </a:r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true -&gt; </a:t>
            </a:r>
            <a:r>
              <a:rPr lang="ko-KR" altLang="en-US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조건이 모두 </a:t>
            </a:r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아니면 </a:t>
            </a:r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true, </a:t>
            </a:r>
            <a:r>
              <a:rPr lang="ko-KR" altLang="en-US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모두 </a:t>
            </a:r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이면 </a:t>
            </a:r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false</a:t>
            </a:r>
            <a:endParaRPr lang="ko-KR" altLang="en-US" sz="15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20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조건문</a:t>
            </a:r>
            <a:r>
              <a:rPr lang="en-US" altLang="ko-KR" dirty="0" smtClean="0"/>
              <a:t>if-</a:t>
            </a:r>
            <a:r>
              <a:rPr lang="ko-KR" altLang="en-US" dirty="0" err="1" smtClean="0"/>
              <a:t>조건식활용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11560" y="1124744"/>
            <a:ext cx="7344816" cy="42614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b="1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파이썬만의</a:t>
            </a:r>
            <a:r>
              <a:rPr lang="ko-KR" altLang="en-US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특별한 </a:t>
            </a:r>
            <a:r>
              <a:rPr lang="ko-KR" altLang="en-US" sz="1600" b="1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조건식</a:t>
            </a:r>
            <a:r>
              <a:rPr lang="en-US" altLang="ko-KR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(in, not in)</a:t>
            </a:r>
            <a:endParaRPr lang="en-US" altLang="ko-KR" sz="1500" dirty="0" smtClean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171403"/>
            <a:ext cx="5504160" cy="3306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109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/>
              <a:t>조건문</a:t>
            </a:r>
            <a:r>
              <a:rPr lang="en-US" altLang="ko-KR" dirty="0" smtClean="0"/>
              <a:t>if-</a:t>
            </a:r>
            <a:r>
              <a:rPr lang="ko-KR" altLang="en-US" dirty="0" err="1" smtClean="0"/>
              <a:t>조건식활용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04.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조건식활용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39552" y="1550476"/>
            <a:ext cx="3217088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in, not in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확인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78772" y="2263512"/>
            <a:ext cx="2938648" cy="17081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print('a' in ('a', 'b', 'c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'))	      </a:t>
            </a:r>
            <a:r>
              <a:rPr lang="en-US" altLang="ko-KR" sz="1400" b="1" dirty="0" smtClean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</a:t>
            </a:r>
            <a:r>
              <a:rPr lang="ko-KR" altLang="en-US" sz="1400" b="1" dirty="0" err="1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튜플</a:t>
            </a:r>
            <a:endParaRPr lang="ko-KR" altLang="en-US" sz="1400" b="1" dirty="0">
              <a:solidFill>
                <a:srgbClr val="FFC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print(7 in [1, 2, 3, 4, 5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  </a:t>
            </a:r>
            <a:r>
              <a:rPr lang="en-US" altLang="ko-KR" sz="1400" b="1" dirty="0" smtClean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</a:t>
            </a:r>
            <a:r>
              <a:rPr lang="ko-KR" altLang="en-US" sz="14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print('a' in "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itbank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          </a:t>
            </a:r>
            <a:r>
              <a:rPr lang="en-US" altLang="ko-KR" sz="1400" b="1" dirty="0" smtClean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</a:t>
            </a:r>
            <a:r>
              <a:rPr lang="ko-KR" altLang="en-US" sz="14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print('b' in {1:'a',2:'b',3:'c'})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print(2 in {1:'a',2:'b',3:'c'})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11560" y="5448491"/>
            <a:ext cx="3924436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</a:t>
            </a:r>
            <a:r>
              <a:rPr lang="ko-KR" altLang="en-US" sz="1500" dirty="0" err="1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딕셔너리에서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찾을 때는 </a:t>
            </a: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“key”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값을 찾는다</a:t>
            </a:r>
            <a:endParaRPr lang="ko-KR" altLang="en-US" sz="15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39952" y="1550476"/>
            <a:ext cx="3217088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조건식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활용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39952" y="2263512"/>
            <a:ext cx="4320480" cy="267765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pocket = ["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phone","card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","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세종대왕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"]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떡볶이를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사먹고싶은데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주머니에 현금이 있나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?")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 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세종대왕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 in pocket: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떡튀순에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라면 추가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else: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현금인출기로 간다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.")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455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/>
              <a:t>조건문</a:t>
            </a:r>
            <a:r>
              <a:rPr lang="en-US" altLang="ko-KR" dirty="0" smtClean="0"/>
              <a:t>if-</a:t>
            </a:r>
            <a:r>
              <a:rPr lang="ko-KR" altLang="en-US" dirty="0" err="1" smtClean="0"/>
              <a:t>조건식활용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04.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조건식활용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907704" y="1453430"/>
            <a:ext cx="3217088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조건식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활용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27784" y="2135003"/>
            <a:ext cx="3461180" cy="3323987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print("="*30)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print("\t 3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배수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판별기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print("="*30)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숫자를 입력하세요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"))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% 3 != 0: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pass    #pass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생략시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문법에러 발생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else: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print("3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배수 입니다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.")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99233" y="5801997"/>
            <a:ext cx="611828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※pass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사용하면 </a:t>
            </a:r>
            <a:r>
              <a:rPr lang="ko-KR" altLang="en-US" sz="1500" dirty="0" err="1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조건문에서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조건이 참</a:t>
            </a: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(1)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 때 아무 일도 일어나지 않음</a:t>
            </a:r>
            <a:endParaRPr lang="ko-KR" altLang="en-US" sz="15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509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05.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95736" y="1923949"/>
            <a:ext cx="1696176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195736" y="2712187"/>
            <a:ext cx="5544616" cy="203132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 하나를 입력 받아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배수인 경우 출력하시오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 하나를 입력 받아 짝수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홀수를 구분하시오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수를 입력 받아 첫 번째 수가 두 번째 수의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배수인지 출력하시오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수를 입력 받아 더 큰 수가 짝수이면 출력하시오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수를 입력 받아 합이 짝수이고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배수인 수를 출력하시오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 하나를 입력 받아 절대값을 구하시오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562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06.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43544" y="1909370"/>
            <a:ext cx="7816888" cy="142346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</a:p>
          <a:p>
            <a:pPr lvl="1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태어난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해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월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일을 입력 받아 사주팔자를 보는 프로그램을 작성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사주를 보는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방법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세 수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년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월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입력하고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 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+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마지막 숫자가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"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대박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"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출력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pPr lvl="1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그렇지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않으면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"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그럭저럭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"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출력하세요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.(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나머지기호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%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87624" y="3597494"/>
            <a:ext cx="4428492" cy="17081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 수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입력하시오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1990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21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682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07.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43544" y="1909370"/>
            <a:ext cx="7816888" cy="1177245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</a:p>
          <a:p>
            <a:pPr lvl="1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버스는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정거장 미만일 경우에는 각 역의 평균 이동 시간이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분 소요되며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pPr lvl="1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정거장이 넘으면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분의 소요 시간이 걸린다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lvl="1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버스 정거장 수를 입력하면 소요시간을 계산하여 출력하시오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87624" y="3597494"/>
            <a:ext cx="5976664" cy="17081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정거장 수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8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 소요 시간은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 입니다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 소요 시간은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 입니다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(60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분이 넘어가면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시간까지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계산하여 출력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590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69844" y="3167390"/>
            <a:ext cx="3960440" cy="523220"/>
          </a:xfrm>
        </p:spPr>
        <p:txBody>
          <a:bodyPr/>
          <a:lstStyle/>
          <a:p>
            <a:r>
              <a:rPr lang="ko-KR" altLang="en-US" sz="2800" dirty="0" err="1" smtClean="0"/>
              <a:t>조건문</a:t>
            </a:r>
            <a:r>
              <a:rPr lang="en-US" altLang="ko-KR" sz="2800" dirty="0" smtClean="0"/>
              <a:t>if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5626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08.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43544" y="1556792"/>
            <a:ext cx="7816888" cy="1669688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</a:p>
          <a:p>
            <a:pPr lvl="1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건물에는 엘리베이터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대가 있고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pPr lvl="1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엘리베이터는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층에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엘리베이터는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층에 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lvl="1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내가 있는 층수를 눌러 가장 가까운 엘리베이터를 움직이시오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lvl="1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층 수의 개수의 차이가 같은 경우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엘리베이터가 움직인다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.)</a:t>
            </a:r>
          </a:p>
          <a:p>
            <a:pPr lvl="1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절대값을 사용해서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엘리베이터의 차이를 구하여 움직인다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87624" y="3597494"/>
            <a:ext cx="5976664" cy="203132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층 입력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2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엘리베이터가 움직입니다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층 입력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8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엘리베이터가 움직입니다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349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09.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43544" y="1556792"/>
            <a:ext cx="7816888" cy="93102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</a:p>
          <a:p>
            <a:pPr lvl="1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영어단어를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key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뜻을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value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하는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딕셔너리를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선언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영어단어를 치고 그 뜻을 맞추면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정답입니다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.”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틀렸으면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틀렸습니다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”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출력하세요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87624" y="3597494"/>
            <a:ext cx="5976664" cy="138499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영어 단어 입력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money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영어 단어 뜻 입력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돈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정답입니다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836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/>
              <a:t>조건문</a:t>
            </a:r>
            <a:r>
              <a:rPr lang="en-US" altLang="ko-KR" dirty="0"/>
              <a:t>if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11560" y="1340768"/>
            <a:ext cx="7848872" cy="75155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elif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(else if) : “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아니면 만약에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라고 해석해주며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if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조건이 아닌 경우 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 다른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조건식을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줄 수 있다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다중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87624" y="2996952"/>
            <a:ext cx="2160240" cy="3323987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조건식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1: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종속문장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elif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조건식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2: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elif1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종속문장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elif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조건식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3: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elif2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종속문장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else: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else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종속문장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34832" y="2348880"/>
            <a:ext cx="4572000" cy="4385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elif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기본 구조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23928" y="4691462"/>
            <a:ext cx="45365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주의할 점</a:t>
            </a:r>
            <a:endParaRPr lang="en-US" altLang="ko-KR" sz="1200" dirty="0" smtClean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if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ko-KR" altLang="en-US" sz="1200" dirty="0" err="1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조건식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뒤나 </a:t>
            </a:r>
            <a:r>
              <a:rPr lang="en-US" altLang="ko-KR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else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뒤에 콜론 </a:t>
            </a:r>
            <a:r>
              <a:rPr lang="en-US" altLang="ko-KR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반드시 넣어준다</a:t>
            </a:r>
            <a:endParaRPr lang="en-US" altLang="ko-KR" sz="1200" dirty="0" smtClean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종속문장 </a:t>
            </a:r>
            <a:r>
              <a:rPr lang="en-US" altLang="ko-KR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해당 조건이 만족할 때 수행할 문장</a:t>
            </a:r>
            <a:endParaRPr lang="en-US" altLang="ko-KR" sz="1200" dirty="0" smtClean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종속문장은 반드시 </a:t>
            </a:r>
            <a:r>
              <a:rPr lang="en-US" altLang="ko-KR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Tab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키 또는 </a:t>
            </a:r>
            <a:r>
              <a:rPr lang="en-US" altLang="ko-KR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Space4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개로 들여쓰기 해준다</a:t>
            </a:r>
            <a:endParaRPr lang="en-US" altLang="ko-KR" sz="1200" dirty="0" smtClean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if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종속문장과 </a:t>
            </a:r>
            <a:r>
              <a:rPr lang="en-US" altLang="ko-KR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else 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사이에 다른 코드를 넣지 않는다</a:t>
            </a:r>
            <a:endParaRPr lang="en-US" altLang="ko-KR" sz="1200" dirty="0" smtClean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23928" y="2996952"/>
            <a:ext cx="45365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해석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만약에 </a:t>
            </a:r>
            <a:r>
              <a:rPr lang="ko-KR" alt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조건식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참이면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if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종속문장 실행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아니면 만약에 </a:t>
            </a:r>
            <a:r>
              <a:rPr lang="ko-KR" alt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조건식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 참이면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elif1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종속문장 실행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아니면 만약에 </a:t>
            </a:r>
            <a:r>
              <a:rPr lang="ko-KR" alt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조건식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참이면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elif2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종속문장 실행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아니면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else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종속문장 실행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164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/>
              <a:t>조건문</a:t>
            </a:r>
            <a:r>
              <a:rPr lang="en-US" altLang="ko-KR" dirty="0"/>
              <a:t>if-</a:t>
            </a:r>
            <a:r>
              <a:rPr lang="ko-KR" altLang="en-US" dirty="0" smtClean="0"/>
              <a:t>비교연산자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10.elif.py&gt;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16148" y="1863088"/>
            <a:ext cx="3839696" cy="361605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money 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밥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뭐먹을까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얼마있어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: "))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 money &gt;= 50000: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소고기 먹으러 가자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^^")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else: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if money &gt;= 30000: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돼지고기 먹자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:)")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else: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if money &gt;= 10000: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print("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두툼왕돈까스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먹자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else: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요즘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알바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시급이 얼마지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??")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616148" y="1287024"/>
            <a:ext cx="3217088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비교연산자 활용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3(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수정 답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662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/>
              <a:t>조건문</a:t>
            </a:r>
            <a:r>
              <a:rPr lang="en-US" altLang="ko-KR" dirty="0"/>
              <a:t>if-</a:t>
            </a:r>
            <a:r>
              <a:rPr lang="ko-KR" altLang="en-US" dirty="0" smtClean="0"/>
              <a:t>비교연산자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10.elif.py&gt;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16148" y="1863088"/>
            <a:ext cx="3839696" cy="296972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money 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밥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뭐먹을까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얼마있어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: "))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 money &gt;= 50000: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소고기 먹으러 가자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^^")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elif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money &gt;= 30000: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돼지고기 먹자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:)")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elif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money &gt;= 10000: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두툼왕돈까스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먹자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else: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요즘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알바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시급이 얼마지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??")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616148" y="1287024"/>
            <a:ext cx="3217088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다중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if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elif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수정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76855" y="5582706"/>
            <a:ext cx="6118282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</a:t>
            </a:r>
            <a:r>
              <a:rPr lang="en-US" altLang="ko-KR" sz="1500" dirty="0" err="1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elif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사용하면 좀 더 정확하고 간결하게 </a:t>
            </a:r>
            <a:r>
              <a:rPr lang="ko-KR" altLang="en-US" sz="1500" dirty="0" err="1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조건문을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사용할 수 있다</a:t>
            </a:r>
            <a:endParaRPr lang="ko-KR" altLang="en-US" sz="15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16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11.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43544" y="1628800"/>
            <a:ext cx="7816888" cy="240835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elif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국어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영어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수학 세 과목의 성적을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입력받고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평균에 따른 등급을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출력하시오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평균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 ~ 100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사이만 등급을 계산하도록 해주세요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lvl="1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100 ~ 90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점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'A'</a:t>
            </a:r>
          </a:p>
          <a:p>
            <a:pPr lvl="1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89 ~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80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'B'</a:t>
            </a:r>
          </a:p>
          <a:p>
            <a:pPr lvl="1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79 ~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70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'C'</a:t>
            </a:r>
          </a:p>
          <a:p>
            <a:pPr lvl="1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69 ~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60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'D'</a:t>
            </a:r>
          </a:p>
          <a:p>
            <a:pPr lvl="1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59 ~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'F'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87624" y="4149080"/>
            <a:ext cx="4428492" cy="17081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국어 점수를 입력하세요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91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영어 점수를 입력하세요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87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수학 점수를 입력하세요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81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등급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220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12.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43544" y="1628800"/>
            <a:ext cx="7816888" cy="1669688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elif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</a:p>
          <a:p>
            <a:pPr lvl="1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 한 오디션 프로의 결승전에 진출했다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lvl="1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결승전의 승자는 심사위원의 투표로 결정된다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lvl="1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심사위원의 투표 결과가 주어졌을 때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어떤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사람이 우승하는지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구하시오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lvl="1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문자열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count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메소드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사용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lvl="1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소문자로 입력 받아도 제대로 작동하도록 만들어주세요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38486" y="3501008"/>
            <a:ext cx="3173516" cy="17081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AABBBBABABB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표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B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표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우승자는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입니다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390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13.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43544" y="1628800"/>
            <a:ext cx="7816888" cy="684803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elif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</a:p>
          <a:p>
            <a:pPr lvl="1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메뉴를 보고 만두 개수를 입력 받아 결제 금액을 출력하시오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38486" y="2608868"/>
            <a:ext cx="3173516" cy="17081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북촌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손만두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메뉴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새우 만두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1000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 이상 구매 시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15%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100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 이상 대량 구매 시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25%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현금결제 시 결제금액의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10%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38486" y="4509120"/>
            <a:ext cx="3173516" cy="10618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만두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개수를 입력하세요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5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가격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5000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현금결제가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4500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087512" y="4509120"/>
            <a:ext cx="3173516" cy="10618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만두 개수를 입력하세요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10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가격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8500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현금결제가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7650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076056" y="3255199"/>
            <a:ext cx="3173516" cy="10618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만두 개수를 입력하세요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100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가격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75000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현금결제가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67500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340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14.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43544" y="1628800"/>
            <a:ext cx="7816888" cy="240835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elif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</a:p>
          <a:p>
            <a:pPr lvl="1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주민등록번호는 생년월일과 성별정보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지역정보로 이루어집니다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lvl="1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여기서 생년월일과 성별정보만 입력으로 받습니다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lvl="1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성별 정보는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1900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년대 출생 남자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1900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년대 출생 여자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2000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년대 출생 남자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4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2000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년대 출생 여자를 말합니다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lvl="1"/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기준년도는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2018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년도이고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나이와 성별정보를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출력하시오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 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lvl="1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901129 1        =====&gt;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성별정보가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이므로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1990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년생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29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살이다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lvl="1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080521 4        =====&gt;  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성별정보가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이므로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 2008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년생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 10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살이다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1888" y="4307925"/>
            <a:ext cx="3673536" cy="138499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생년월일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자리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901129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주민번호 뒷자리의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첫글자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성별정보가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이므로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1990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년생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29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살 입니다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858904" y="4307924"/>
            <a:ext cx="3673536" cy="138499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생년월일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자리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030517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주민번호 뒷자리의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첫글자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:3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성별정보가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이므로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2003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년생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16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살 입니다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154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15.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43544" y="1628800"/>
            <a:ext cx="7816888" cy="1177245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elif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</a:p>
          <a:p>
            <a:pPr lvl="1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주차장에 주차를 하려고 한다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30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분까지의 기본요금은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1000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원이고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분당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500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원씩의 추가요금을 받는다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주추한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시간을 입력 받아 총 주차요금을 출력하시오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(%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나머지기호를 적절하게 사용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552" y="3789039"/>
            <a:ext cx="2448272" cy="10618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주차한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시간을 입력하세요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20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주차요금은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1000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원입니다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11860" y="3789039"/>
            <a:ext cx="2448272" cy="10618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주차한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시간을 입력하세요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50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주차요금은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2000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원입니다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84168" y="3789039"/>
            <a:ext cx="2448272" cy="10618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주차한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시간을 입력하세요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35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주차요금은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1500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원입니다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55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조건문</a:t>
            </a:r>
            <a:r>
              <a:rPr lang="en-US" altLang="ko-KR" dirty="0" smtClean="0"/>
              <a:t>if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11560" y="1340768"/>
            <a:ext cx="7200800" cy="807913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b="1" dirty="0"/>
              <a:t>if </a:t>
            </a:r>
            <a:r>
              <a:rPr lang="ko-KR" altLang="en-US" sz="1600" b="1" dirty="0" err="1"/>
              <a:t>조건문</a:t>
            </a:r>
            <a:r>
              <a:rPr lang="ko-KR" altLang="en-US" sz="1600" dirty="0" err="1"/>
              <a:t>에서</a:t>
            </a:r>
            <a:r>
              <a:rPr lang="ko-KR" altLang="en-US" sz="1600" dirty="0"/>
              <a:t> </a:t>
            </a:r>
            <a:r>
              <a:rPr lang="en-US" altLang="ko-KR" sz="1600" dirty="0"/>
              <a:t>"</a:t>
            </a:r>
            <a:r>
              <a:rPr lang="ko-KR" altLang="en-US" sz="1600" dirty="0" err="1"/>
              <a:t>조건문</a:t>
            </a:r>
            <a:r>
              <a:rPr lang="en-US" altLang="ko-KR" sz="1600" dirty="0"/>
              <a:t>"</a:t>
            </a:r>
            <a:r>
              <a:rPr lang="ko-KR" altLang="en-US" sz="1600" dirty="0"/>
              <a:t>이란 참과 거짓을 판단하는 문장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이전에 배웠던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자료형의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값들은 모두 참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거짓으로 판단 가능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810808"/>
              </p:ext>
            </p:extLst>
          </p:nvPr>
        </p:nvGraphicFramePr>
        <p:xfrm>
          <a:off x="1979712" y="2996952"/>
          <a:ext cx="513623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3824"/>
                <a:gridCol w="2160240"/>
                <a:gridCol w="151216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자료형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참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거짓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숫자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 아닌 숫자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문자열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“</a:t>
                      </a:r>
                      <a:r>
                        <a:rPr lang="en-US" altLang="ko-KR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abc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”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“”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리스트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[1, 2, 3]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[]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튜플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(1, 2, 3)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()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딕셔너리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{“a” : “b”}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{}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12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/>
              <a:t>조건문</a:t>
            </a:r>
            <a:r>
              <a:rPr lang="en-US" altLang="ko-KR" dirty="0"/>
              <a:t>if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11560" y="1340768"/>
            <a:ext cx="7848872" cy="78483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조건문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 :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조건에 따라 다른 동작을 하게끔 하고 싶을 때 사용한다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기본적으로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조건에 만족하면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수행하고 그렇지 않으면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수행한다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같은 형태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87624" y="2996952"/>
            <a:ext cx="2160240" cy="267765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조건식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종속문장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종속문장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else: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else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종속문장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else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종속문장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34832" y="2348880"/>
            <a:ext cx="4572000" cy="40530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if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기본 구조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23928" y="3429000"/>
            <a:ext cx="45365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주의할 점</a:t>
            </a:r>
            <a:endParaRPr lang="en-US" altLang="ko-KR" sz="1200" dirty="0" smtClean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if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ko-KR" altLang="en-US" sz="1200" dirty="0" err="1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조건식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뒤나 </a:t>
            </a:r>
            <a:r>
              <a:rPr lang="en-US" altLang="ko-KR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else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뒤에 콜론 </a:t>
            </a:r>
            <a:r>
              <a:rPr lang="en-US" altLang="ko-KR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반드시 넣어준다</a:t>
            </a:r>
            <a:endParaRPr lang="en-US" altLang="ko-KR" sz="1200" dirty="0" smtClean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종속문장 </a:t>
            </a:r>
            <a:r>
              <a:rPr lang="en-US" altLang="ko-KR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해당 조건이 만족할 때 수행할 문장</a:t>
            </a:r>
            <a:endParaRPr lang="en-US" altLang="ko-KR" sz="1200" dirty="0" smtClean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종속문장은 반드시 </a:t>
            </a:r>
            <a:r>
              <a:rPr lang="en-US" altLang="ko-KR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Tab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키 또는 </a:t>
            </a:r>
            <a:r>
              <a:rPr lang="en-US" altLang="ko-KR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Space4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개로 들여쓰기 해준다</a:t>
            </a:r>
            <a:endParaRPr lang="en-US" altLang="ko-KR" sz="1200" dirty="0" smtClean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if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종속문장과 </a:t>
            </a:r>
            <a:r>
              <a:rPr lang="en-US" altLang="ko-KR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else 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사이에 다른 코드를 넣지 않는다</a:t>
            </a:r>
            <a:endParaRPr lang="en-US" altLang="ko-KR" sz="1200" dirty="0" smtClean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174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/>
              <a:t>조건문</a:t>
            </a:r>
            <a:r>
              <a:rPr lang="en-US" altLang="ko-KR" dirty="0"/>
              <a:t>if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187624" y="2132856"/>
            <a:ext cx="2160240" cy="267765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조건식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종속문장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종속문장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else: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else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종속문장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else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종속문장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34832" y="1484784"/>
            <a:ext cx="271303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if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기본 구조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499992" y="1484784"/>
            <a:ext cx="2713032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if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기본 동작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" name="다이아몬드 30"/>
          <p:cNvSpPr/>
          <p:nvPr/>
        </p:nvSpPr>
        <p:spPr>
          <a:xfrm>
            <a:off x="4644008" y="2468225"/>
            <a:ext cx="1584176" cy="917079"/>
          </a:xfrm>
          <a:prstGeom prst="diamond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rtlCol="0" anchor="t">
            <a:spAutoFit/>
          </a:bodyPr>
          <a:lstStyle/>
          <a:p>
            <a:pPr algn="ctr" eaLnBrk="0">
              <a:lnSpc>
                <a:spcPct val="150000"/>
              </a:lnSpc>
            </a:pP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716016" y="3864001"/>
            <a:ext cx="1440160" cy="426142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rtlCol="0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종속문장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516216" y="3868271"/>
            <a:ext cx="1440160" cy="426142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rtlCol="0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else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종속문장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716016" y="5019082"/>
            <a:ext cx="1440160" cy="426142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rtlCol="0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 문장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64840" y="2651677"/>
            <a:ext cx="742511" cy="426142"/>
          </a:xfrm>
          <a:prstGeom prst="rect">
            <a:avLst/>
          </a:prstGeom>
          <a:noFill/>
          <a:ln w="19050">
            <a:noFill/>
          </a:ln>
          <a:scene3d>
            <a:camera prst="obliqueTopLeft"/>
            <a:lightRig rig="threePt" dir="t"/>
          </a:scene3d>
          <a:sp3d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ctr" eaLnBrk="0">
              <a:lnSpc>
                <a:spcPct val="150000"/>
              </a:lnSpc>
              <a:defRPr sz="1600" b="1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조건식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5436096" y="1976135"/>
            <a:ext cx="0" cy="375698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5436096" y="3407392"/>
            <a:ext cx="0" cy="375698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5436096" y="4581128"/>
            <a:ext cx="0" cy="375698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31" idx="3"/>
            <a:endCxn id="33" idx="0"/>
          </p:cNvCxnSpPr>
          <p:nvPr/>
        </p:nvCxnSpPr>
        <p:spPr>
          <a:xfrm>
            <a:off x="6228184" y="2926765"/>
            <a:ext cx="1008112" cy="941506"/>
          </a:xfrm>
          <a:prstGeom prst="bentConnector2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4427984" y="2351833"/>
            <a:ext cx="3960440" cy="2204073"/>
          </a:xfrm>
          <a:prstGeom prst="roundRect">
            <a:avLst/>
          </a:prstGeom>
          <a:noFill/>
          <a:ln w="25400">
            <a:solidFill>
              <a:srgbClr val="FFC000"/>
            </a:solidFill>
            <a:prstDash val="sysDash"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rtlCol="0" anchor="t">
            <a:spAutoFit/>
          </a:bodyPr>
          <a:lstStyle/>
          <a:p>
            <a:pPr algn="ctr" eaLnBrk="0">
              <a:lnSpc>
                <a:spcPct val="150000"/>
              </a:lnSpc>
            </a:pPr>
            <a:endParaRPr lang="ko-KR" altLang="en-US" sz="1600" b="1" dirty="0">
              <a:solidFill>
                <a:srgbClr val="FFC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1" name="꺾인 연결선 40"/>
          <p:cNvCxnSpPr>
            <a:stCxn id="33" idx="2"/>
            <a:endCxn id="34" idx="3"/>
          </p:cNvCxnSpPr>
          <p:nvPr/>
        </p:nvCxnSpPr>
        <p:spPr>
          <a:xfrm rot="5400000">
            <a:off x="6227366" y="4223223"/>
            <a:ext cx="937740" cy="1080120"/>
          </a:xfrm>
          <a:prstGeom prst="bentConnector2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636473" y="3290890"/>
            <a:ext cx="742511" cy="461665"/>
          </a:xfrm>
          <a:prstGeom prst="rect">
            <a:avLst/>
          </a:prstGeom>
          <a:noFill/>
          <a:ln w="19050">
            <a:noFill/>
          </a:ln>
          <a:scene3d>
            <a:camera prst="obliqueTopLeft"/>
            <a:lightRig rig="threePt" dir="t"/>
          </a:scene3d>
          <a:sp3d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ctr" eaLnBrk="0">
              <a:lnSpc>
                <a:spcPct val="150000"/>
              </a:lnSpc>
              <a:defRPr sz="1600" b="1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True</a:t>
            </a:r>
            <a:endParaRPr lang="ko-KR" altLang="en-US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324980" y="2420844"/>
            <a:ext cx="742511" cy="418576"/>
          </a:xfrm>
          <a:prstGeom prst="rect">
            <a:avLst/>
          </a:prstGeom>
          <a:noFill/>
          <a:ln w="19050">
            <a:noFill/>
          </a:ln>
          <a:scene3d>
            <a:camera prst="obliqueTopLeft"/>
            <a:lightRig rig="threePt" dir="t"/>
          </a:scene3d>
          <a:sp3d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ctr" eaLnBrk="0">
              <a:lnSpc>
                <a:spcPct val="150000"/>
              </a:lnSpc>
              <a:defRPr sz="1600" b="1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False</a:t>
            </a:r>
            <a:endParaRPr lang="ko-KR" altLang="en-US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707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/>
              <a:t>조건문</a:t>
            </a:r>
            <a:r>
              <a:rPr lang="en-US" altLang="ko-KR" dirty="0"/>
              <a:t>if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55576" y="2347881"/>
            <a:ext cx="3024336" cy="17081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time 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 time &gt;= 22: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집에 가자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else: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공부합시다ㅜㅜ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34832" y="1484784"/>
            <a:ext cx="271303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if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사용 예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499992" y="1484784"/>
            <a:ext cx="2713032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if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기본 동작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다이아몬드 3"/>
          <p:cNvSpPr/>
          <p:nvPr/>
        </p:nvSpPr>
        <p:spPr>
          <a:xfrm>
            <a:off x="4644008" y="2468225"/>
            <a:ext cx="1584176" cy="917079"/>
          </a:xfrm>
          <a:prstGeom prst="diamond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rtlCol="0" anchor="t">
            <a:spAutoFit/>
          </a:bodyPr>
          <a:lstStyle/>
          <a:p>
            <a:pPr algn="ctr" eaLnBrk="0">
              <a:lnSpc>
                <a:spcPct val="150000"/>
              </a:lnSpc>
            </a:pP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16016" y="3864001"/>
            <a:ext cx="1440160" cy="426142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rtlCol="0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집에 가자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16216" y="3868271"/>
            <a:ext cx="1440160" cy="384401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rtlCol="0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공부합시다ㅜ</a:t>
            </a:r>
            <a:r>
              <a:rPr lang="ko-KR" altLang="en-US" sz="1400" b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ㅜ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16016" y="5019082"/>
            <a:ext cx="1440160" cy="426142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rtlCol="0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 문장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64840" y="2587162"/>
            <a:ext cx="742511" cy="553806"/>
          </a:xfrm>
          <a:prstGeom prst="rect">
            <a:avLst/>
          </a:prstGeom>
          <a:noFill/>
          <a:ln w="19050">
            <a:noFill/>
          </a:ln>
          <a:scene3d>
            <a:camera prst="obliqueTopLeft"/>
            <a:lightRig rig="threePt" dir="t"/>
          </a:scene3d>
          <a:sp3d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ctr" eaLnBrk="0">
              <a:lnSpc>
                <a:spcPct val="150000"/>
              </a:lnSpc>
              <a:defRPr sz="1600" b="1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시간이</a:t>
            </a:r>
            <a:endParaRPr lang="en-US" altLang="ko-KR" sz="105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22</a:t>
            </a:r>
            <a:r>
              <a:rPr lang="ko-KR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시 이상</a:t>
            </a:r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  <a:endParaRPr lang="ko-KR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5436096" y="1976135"/>
            <a:ext cx="0" cy="375698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5436096" y="3407392"/>
            <a:ext cx="0" cy="375698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5436096" y="4581128"/>
            <a:ext cx="0" cy="375698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4" idx="3"/>
            <a:endCxn id="12" idx="0"/>
          </p:cNvCxnSpPr>
          <p:nvPr/>
        </p:nvCxnSpPr>
        <p:spPr>
          <a:xfrm>
            <a:off x="6228184" y="2926765"/>
            <a:ext cx="1008112" cy="941506"/>
          </a:xfrm>
          <a:prstGeom prst="bentConnector2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4427984" y="2351833"/>
            <a:ext cx="3960440" cy="2204073"/>
          </a:xfrm>
          <a:prstGeom prst="roundRect">
            <a:avLst/>
          </a:prstGeom>
          <a:noFill/>
          <a:ln w="25400">
            <a:solidFill>
              <a:srgbClr val="FFC000"/>
            </a:solidFill>
            <a:prstDash val="sysDash"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rtlCol="0" anchor="t">
            <a:spAutoFit/>
          </a:bodyPr>
          <a:lstStyle/>
          <a:p>
            <a:pPr algn="ctr" eaLnBrk="0">
              <a:lnSpc>
                <a:spcPct val="150000"/>
              </a:lnSpc>
            </a:pPr>
            <a:endParaRPr lang="ko-KR" altLang="en-US" sz="1600" b="1" dirty="0">
              <a:solidFill>
                <a:srgbClr val="FFC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5" name="꺾인 연결선 24"/>
          <p:cNvCxnSpPr>
            <a:stCxn id="12" idx="2"/>
            <a:endCxn id="13" idx="3"/>
          </p:cNvCxnSpPr>
          <p:nvPr/>
        </p:nvCxnSpPr>
        <p:spPr>
          <a:xfrm rot="5400000">
            <a:off x="6206496" y="4202352"/>
            <a:ext cx="979481" cy="1080120"/>
          </a:xfrm>
          <a:prstGeom prst="bentConnector2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636473" y="3290890"/>
            <a:ext cx="742511" cy="461665"/>
          </a:xfrm>
          <a:prstGeom prst="rect">
            <a:avLst/>
          </a:prstGeom>
          <a:noFill/>
          <a:ln w="19050">
            <a:noFill/>
          </a:ln>
          <a:scene3d>
            <a:camera prst="obliqueTopLeft"/>
            <a:lightRig rig="threePt" dir="t"/>
          </a:scene3d>
          <a:sp3d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ctr" eaLnBrk="0">
              <a:lnSpc>
                <a:spcPct val="150000"/>
              </a:lnSpc>
              <a:defRPr sz="1600" b="1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True</a:t>
            </a:r>
            <a:endParaRPr lang="ko-KR" altLang="en-US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24980" y="2420844"/>
            <a:ext cx="742511" cy="418576"/>
          </a:xfrm>
          <a:prstGeom prst="rect">
            <a:avLst/>
          </a:prstGeom>
          <a:noFill/>
          <a:ln w="19050">
            <a:noFill/>
          </a:ln>
          <a:scene3d>
            <a:camera prst="obliqueTopLeft"/>
            <a:lightRig rig="threePt" dir="t"/>
          </a:scene3d>
          <a:sp3d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ctr" eaLnBrk="0">
              <a:lnSpc>
                <a:spcPct val="150000"/>
              </a:lnSpc>
              <a:defRPr sz="1600" b="1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False</a:t>
            </a:r>
            <a:endParaRPr lang="ko-KR" altLang="en-US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01.if.py&gt;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256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/>
              <a:t>조건문</a:t>
            </a:r>
            <a:r>
              <a:rPr lang="en-US" altLang="ko-KR" dirty="0"/>
              <a:t>if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01.if.py&gt;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34832" y="1628800"/>
            <a:ext cx="3217088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if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예제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76320" y="5008611"/>
            <a:ext cx="391170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※print</a:t>
            </a:r>
            <a:r>
              <a:rPr lang="ko-KR" altLang="en-US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마지막에 </a:t>
            </a:r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\n</a:t>
            </a:r>
            <a:r>
              <a:rPr lang="ko-KR" altLang="en-US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 생략되어 있음</a:t>
            </a:r>
          </a:p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end </a:t>
            </a:r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= '' </a:t>
            </a:r>
            <a:r>
              <a:rPr lang="ko-KR" altLang="en-US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넣어주면 </a:t>
            </a:r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\n</a:t>
            </a:r>
            <a:r>
              <a:rPr lang="ko-KR" altLang="en-US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</a:t>
            </a:r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''</a:t>
            </a:r>
            <a:r>
              <a:rPr lang="ko-KR" altLang="en-US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공백으로 대체</a:t>
            </a:r>
            <a:endParaRPr lang="en-US" altLang="ko-KR" sz="1500" dirty="0" smtClean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76320" y="2204864"/>
            <a:ext cx="3911704" cy="203132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age 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당신의 나이를 입력하세요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 age &gt; 19: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당신은 성인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",end = '')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else: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당신은 미성년자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",end ='')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입니다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.")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196800" y="2204864"/>
            <a:ext cx="3096344" cy="267765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money = True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케이크 집을 가서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",end ='')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 money: #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돈이 있으면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(True)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먹는다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얌얌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else:     #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돈이 없으면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(False)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손가락만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빨고있어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.")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076056" y="1628800"/>
            <a:ext cx="3217088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if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예제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356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/>
              <a:t>조건문</a:t>
            </a:r>
            <a:r>
              <a:rPr lang="en-US" altLang="ko-KR" dirty="0"/>
              <a:t>if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01.if.py&gt;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078782" y="1847846"/>
            <a:ext cx="3217088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if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예제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320270" y="2423910"/>
            <a:ext cx="3911704" cy="203132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 하나를 입력하세요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&lt; 0: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print("%d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음의 정수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"%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num,end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='')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else: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print("%d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양의 정수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"%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num,end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='')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입니다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416917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조건문</a:t>
            </a:r>
            <a:r>
              <a:rPr lang="en-US" altLang="ko-KR" dirty="0" smtClean="0"/>
              <a:t>if-</a:t>
            </a:r>
            <a:r>
              <a:rPr lang="ko-KR" altLang="en-US" dirty="0" smtClean="0"/>
              <a:t>비교연산자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11560" y="1340768"/>
            <a:ext cx="7344816" cy="79547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비교연산자</a:t>
            </a:r>
            <a:r>
              <a:rPr lang="en-US" altLang="ko-KR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관계연산자</a:t>
            </a:r>
            <a:r>
              <a:rPr lang="en-US" altLang="ko-KR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: </a:t>
            </a:r>
            <a:r>
              <a:rPr lang="ko-KR" altLang="en-US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연산자기준으로 양쪽 두 개의 </a:t>
            </a:r>
            <a:r>
              <a:rPr lang="ko-KR" altLang="en-US" sz="1600" b="1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피연산자를</a:t>
            </a:r>
            <a:r>
              <a:rPr lang="ko-KR" altLang="en-US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비교하여 </a:t>
            </a:r>
            <a:endParaRPr lang="en-US" altLang="ko-KR" sz="1600" b="1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ko-KR" altLang="en-US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참이나 거짓을 나타낸다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380601"/>
              </p:ext>
            </p:extLst>
          </p:nvPr>
        </p:nvGraphicFramePr>
        <p:xfrm>
          <a:off x="899592" y="2780928"/>
          <a:ext cx="4824536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192"/>
                <a:gridCol w="309634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비교 연산자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뜻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 &gt; b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</a:t>
                      </a:r>
                      <a:r>
                        <a:rPr lang="ko-KR" altLang="en-US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</a:t>
                      </a:r>
                      <a:r>
                        <a:rPr lang="ko-KR" altLang="en-US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보다 크다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 &lt; b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 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보다 작다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</a:t>
                      </a:r>
                      <a:r>
                        <a:rPr lang="en-US" altLang="ko-KR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&gt;= b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 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보다 크거나 같다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</a:t>
                      </a:r>
                      <a:r>
                        <a:rPr lang="en-US" altLang="ko-KR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&lt;= b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 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보다 작거나 같다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 == b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 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와 같다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 != b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 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와 같지 않다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5940152" y="3356992"/>
            <a:ext cx="2954660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※== 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연산자는 </a:t>
            </a: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is 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와는 다르다</a:t>
            </a:r>
            <a:endParaRPr lang="en-US" altLang="ko-KR" sz="1500" dirty="0" smtClean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 is b     : 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같은 주소를 담고 있다</a:t>
            </a:r>
            <a:endParaRPr lang="en-US" altLang="ko-KR" sz="15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 == b   : 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같은 값을 담고 있다</a:t>
            </a:r>
            <a:endParaRPr lang="en-US" altLang="ko-KR" sz="1500" dirty="0" smtClean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063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FFC000"/>
          </a:solidFill>
        </a:ln>
        <a:scene3d>
          <a:camera prst="obliqueTopLeft"/>
          <a:lightRig rig="threePt" dir="t"/>
        </a:scene3d>
        <a:sp3d/>
      </a:spPr>
      <a:bodyPr vert="horz" wrap="square" lIns="91440" tIns="45720" rIns="91440" bIns="45720" anchor="t">
        <a:spAutoFit/>
      </a:bodyPr>
      <a:lstStyle>
        <a:defPPr eaLnBrk="0">
          <a:lnSpc>
            <a:spcPct val="150000"/>
          </a:lnSpc>
          <a:defRPr sz="1600" b="1" dirty="0">
            <a:solidFill>
              <a:srgbClr val="FFC000"/>
            </a:solidFill>
            <a:latin typeface="나눔스퀘어 Bold" panose="020B0600000101010101" pitchFamily="50" charset="-127"/>
            <a:ea typeface="나눔스퀘어 Bold" panose="020B0600000101010101" pitchFamily="50" charset="-127"/>
          </a:defRPr>
        </a:defPPr>
      </a:lstStyle>
    </a:spDef>
    <a:lnDef>
      <a:spPr>
        <a:ln w="25400">
          <a:solidFill>
            <a:srgbClr val="FFC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4375</TotalTime>
  <Words>2185</Words>
  <Application>Microsoft Office PowerPoint</Application>
  <PresentationFormat>화면 슬라이드 쇼(4:3)</PresentationFormat>
  <Paragraphs>423</Paragraphs>
  <Slides>29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40" baseType="lpstr">
      <vt:lpstr>굴림</vt:lpstr>
      <vt:lpstr>Arial</vt:lpstr>
      <vt:lpstr>나눔고딕 ExtraBold</vt:lpstr>
      <vt:lpstr>나눔고딕</vt:lpstr>
      <vt:lpstr>나눔스퀘어 Bold</vt:lpstr>
      <vt:lpstr>Wingdings</vt:lpstr>
      <vt:lpstr>나눔스퀘어 ExtraBold</vt:lpstr>
      <vt:lpstr>나눔스퀘어</vt:lpstr>
      <vt:lpstr>맑은 고딕</vt:lpstr>
      <vt:lpstr>나눔명조 ExtraBold</vt:lpstr>
      <vt:lpstr>Office 테마</vt:lpstr>
      <vt:lpstr>PowerPoint 프레젠테이션</vt:lpstr>
      <vt:lpstr>조건문if</vt:lpstr>
      <vt:lpstr>조건문if</vt:lpstr>
      <vt:lpstr>조건문if</vt:lpstr>
      <vt:lpstr>조건문if</vt:lpstr>
      <vt:lpstr>조건문if</vt:lpstr>
      <vt:lpstr>조건문if</vt:lpstr>
      <vt:lpstr>조건문if</vt:lpstr>
      <vt:lpstr>조건문if-비교연산자</vt:lpstr>
      <vt:lpstr>조건문if-비교연산자</vt:lpstr>
      <vt:lpstr>조건문if-비교연산자</vt:lpstr>
      <vt:lpstr>조건문if-논리연산자</vt:lpstr>
      <vt:lpstr>조건문if-논리연산자</vt:lpstr>
      <vt:lpstr>조건문if-조건식활용</vt:lpstr>
      <vt:lpstr>조건문if-조건식활용</vt:lpstr>
      <vt:lpstr>조건문if-조건식활용</vt:lpstr>
      <vt:lpstr>문제</vt:lpstr>
      <vt:lpstr>문제</vt:lpstr>
      <vt:lpstr>문제</vt:lpstr>
      <vt:lpstr>문제</vt:lpstr>
      <vt:lpstr>문제</vt:lpstr>
      <vt:lpstr>조건문if</vt:lpstr>
      <vt:lpstr>조건문if-비교연산자</vt:lpstr>
      <vt:lpstr>조건문if-비교연산자</vt:lpstr>
      <vt:lpstr>문제</vt:lpstr>
      <vt:lpstr>문제</vt:lpstr>
      <vt:lpstr>문제</vt:lpstr>
      <vt:lpstr>문제</vt:lpstr>
      <vt:lpstr>문제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pomin</dc:creator>
  <cp:lastModifiedBy>user</cp:lastModifiedBy>
  <cp:revision>1728</cp:revision>
  <dcterms:created xsi:type="dcterms:W3CDTF">2018-01-27T18:13:24Z</dcterms:created>
  <dcterms:modified xsi:type="dcterms:W3CDTF">2018-10-24T03:59:33Z</dcterms:modified>
</cp:coreProperties>
</file>