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B93E81-E233-490A-8FF4-4CB096B3E646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44566-A13E-4EC7-BEB6-BF96FFE1B3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502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741A5-2BB4-4DF2-93D8-2E3CEABA3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06D993-DCFF-452E-8AAD-EAF2362BE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FA257-8DB1-4A1A-AAB6-319ED47D5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FDFC56-062F-4894-A2F8-DB3FBF9AC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E2F85D-D9A7-4B33-A794-2E34CBD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084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3926E-53E8-4433-AAAB-613FEC62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0CD79-77F4-4DE6-B6DE-9DEE32F55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69AC64-8ED8-49FF-B47D-489222E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B9ECC-0DD5-4D56-8C0F-4D595A6C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1F54-A03A-460B-9F57-AA1641A3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20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9C302D-D5B7-4901-ACC0-3A4AAAB32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074DEB-2744-4206-B979-361D5FBCF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0675F4-C377-486C-87F8-7F3CA8E2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6DAAF-276D-49ED-9DCB-D3A82808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53C362-621B-42E6-9288-39F80745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13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70CA9-5796-486F-813D-02C36642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FE3DB1-9D87-423A-A9B6-15062320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D0CD9E-70F2-4234-B85C-BA614A33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3ECD7-7102-438A-B2D6-0925D08C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6811F-B67D-417B-9653-64F6B996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1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1F8D5-404A-4AA2-9382-9C5D06F3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352C-2022-40E6-80E9-B349F979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5F6D5-B689-4A77-B389-FE0D431A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2BD8F-A387-46D6-AD7C-391E8894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7ADD4-64DA-4948-87ED-D39C329F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9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17AFF-950F-48C1-A45D-158B009DC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93886-EEC8-450A-BF2F-0713F3775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E11ECE-AE03-4A7E-98AB-35B1AB04E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6F9031-FDA3-4C90-B64D-F41AD0BB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9DAE81-E30A-40FB-9C91-3194BC47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D0F4B-554F-46F2-9F42-13975548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5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5FEB5B-08E1-422D-9396-F5408727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064769-6B8E-46B0-8F2D-A4B3BCC3E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A780B3-253D-4C0E-92A5-8D3EC5BE1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C78D5-7C9C-47E5-8F8E-3B60CDEBA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B0748D-F5A8-4634-8639-CE668639B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E6D56-10FA-4F14-9C8F-9FA7899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A93592-E428-4BAE-B7AE-B5E4840F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75CE95-5A07-4AB0-AD7D-1816FE64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51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6D13B-DE9D-4837-ADE5-6B4800AF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378A7A-F196-46E9-96E8-35B50519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FA9FB1-04A2-4279-B059-35F9AB6F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D4C56E-8508-452B-A2CB-7A449311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057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67E4CF-2FFF-4599-A800-DF42A511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547895-05C3-4F44-9ACD-63F2FDF5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34D799-B43C-4034-9365-012AA86C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7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5D7A6-ACF1-43AD-BD0C-9AC55867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EAB2C-F6A1-45B5-AF67-5DC37380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9E09C-603C-498E-B6D5-9CDB2E743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F50256-9DA0-4817-A18F-C48860E4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4E7F04-4193-48E8-8095-0861D1B4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66385-B8B8-45FE-9245-AF520EA4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8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923EFA-9B04-4F26-9868-32635D55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C28FC6-70A1-4FFF-BF8B-B288A8548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06BA23-66B4-407A-AC42-CB31F377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140B7-7378-418A-B0D4-96578D83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CEE99-F3CC-4A87-8073-8979C10E7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0115D-5179-4D4F-98AA-048D462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55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8D90F2-B5B4-45A3-9AE7-3CF3798B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4D6FA6-2589-40F1-9FA5-5A6637206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A38DE-76C5-4B70-8363-BDA21EC16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04762-E3DA-4BE3-8678-18792577AB79}" type="datetimeFigureOut">
              <a:rPr lang="ko-KR" altLang="en-US" smtClean="0"/>
              <a:t>2024-09-11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E7B8B9-365A-4106-B09A-2ED9A13C8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DF6DE-EDB0-4978-9D1A-F5EC44878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E4A5C-CC69-430F-9E0E-F1B83DFB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29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9FBDC-F17F-456F-8A4C-81112823B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Vagrant 3tier </a:t>
            </a:r>
            <a:r>
              <a:rPr lang="ko-KR" altLang="en-US" dirty="0"/>
              <a:t>자동구축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F35C72-0042-4BED-B9CF-23FEFE1BF5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Nginx , Tomcat , </a:t>
            </a:r>
            <a:r>
              <a:rPr lang="en-US" altLang="ko-KR" dirty="0" err="1"/>
              <a:t>Mysql</a:t>
            </a:r>
            <a:r>
              <a:rPr lang="en-US" altLang="ko-KR" dirty="0"/>
              <a:t> </a:t>
            </a:r>
            <a:r>
              <a:rPr lang="ko-KR" altLang="en-US" dirty="0"/>
              <a:t>자동화 구축</a:t>
            </a:r>
            <a:endParaRPr lang="en-US" altLang="ko-KR" dirty="0"/>
          </a:p>
          <a:p>
            <a:r>
              <a:rPr lang="en-US" altLang="ko-KR" dirty="0"/>
              <a:t>20240911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98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A2C67-CA8A-4C67-9924-24150B04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Vagrant</a:t>
            </a:r>
            <a:r>
              <a:rPr lang="ko-KR" altLang="en-US" dirty="0"/>
              <a:t>란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9D156F0D-DA2D-40B1-9E0F-32C769487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560" y="1690688"/>
            <a:ext cx="5820688" cy="43461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96521E-7E20-4380-ADD0-263EAEAC138B}"/>
              </a:ext>
            </a:extLst>
          </p:cNvPr>
          <p:cNvSpPr txBox="1"/>
          <p:nvPr/>
        </p:nvSpPr>
        <p:spPr>
          <a:xfrm>
            <a:off x="6871318" y="831243"/>
            <a:ext cx="47495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Vagrant </a:t>
            </a:r>
            <a:r>
              <a:rPr lang="ko-KR" altLang="en-US" dirty="0"/>
              <a:t>란 </a:t>
            </a:r>
            <a:endParaRPr lang="en-US" altLang="ko-KR" dirty="0"/>
          </a:p>
          <a:p>
            <a:r>
              <a:rPr lang="en-US" altLang="ko-KR" dirty="0"/>
              <a:t>Virtual box </a:t>
            </a:r>
            <a:r>
              <a:rPr lang="ko-KR" altLang="en-US" dirty="0"/>
              <a:t>등 가상화 소프트웨어를 </a:t>
            </a:r>
            <a:endParaRPr lang="en-US" altLang="ko-KR" dirty="0"/>
          </a:p>
          <a:p>
            <a:r>
              <a:rPr lang="en-US" altLang="ko-KR" dirty="0"/>
              <a:t>CUI(</a:t>
            </a:r>
            <a:r>
              <a:rPr lang="ko-KR" altLang="en-US" dirty="0"/>
              <a:t>캐릭터 유저 인터페이스</a:t>
            </a:r>
            <a:r>
              <a:rPr lang="en-US" altLang="ko-KR" dirty="0"/>
              <a:t>) </a:t>
            </a:r>
            <a:r>
              <a:rPr lang="ko-KR" altLang="en-US" dirty="0"/>
              <a:t>로 조작하기 위한 소프트웨어이다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가상환경 소프트웨어가 설치되어 있지 않다면</a:t>
            </a:r>
            <a:r>
              <a:rPr lang="en-US" altLang="ko-KR" dirty="0"/>
              <a:t>, Vagrant</a:t>
            </a:r>
            <a:r>
              <a:rPr lang="ko-KR" altLang="en-US" dirty="0"/>
              <a:t>는 사용할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vagrant</a:t>
            </a:r>
            <a:r>
              <a:rPr lang="ko-KR" altLang="en-US" dirty="0"/>
              <a:t>는 사용자의 요구에 맞게 시스템 </a:t>
            </a:r>
            <a:endParaRPr lang="en-US" altLang="ko-KR" dirty="0"/>
          </a:p>
          <a:p>
            <a:r>
              <a:rPr lang="ko-KR" altLang="en-US" dirty="0"/>
              <a:t>자원을 할당</a:t>
            </a:r>
            <a:r>
              <a:rPr lang="en-US" altLang="ko-KR" dirty="0"/>
              <a:t>, </a:t>
            </a:r>
            <a:r>
              <a:rPr lang="ko-KR" altLang="en-US" dirty="0"/>
              <a:t>배치</a:t>
            </a:r>
            <a:r>
              <a:rPr lang="en-US" altLang="ko-KR" dirty="0"/>
              <a:t>, </a:t>
            </a:r>
            <a:r>
              <a:rPr lang="ko-KR" altLang="en-US" dirty="0"/>
              <a:t>배포 </a:t>
            </a:r>
            <a:r>
              <a:rPr lang="ko-KR" altLang="en-US" dirty="0" err="1"/>
              <a:t>해두었다가</a:t>
            </a:r>
            <a:r>
              <a:rPr lang="ko-KR" altLang="en-US" dirty="0"/>
              <a:t> 필요할 때 시스템을 사용할 수 있는 상태로 만들어준다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 err="1"/>
              <a:t>프로비저닝</a:t>
            </a:r>
            <a:r>
              <a:rPr lang="en-US" altLang="ko-KR" dirty="0"/>
              <a:t>(provisioning)</a:t>
            </a:r>
            <a:r>
              <a:rPr lang="ko-KR" altLang="en-US" dirty="0"/>
              <a:t>이라고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Vagrant</a:t>
            </a:r>
            <a:r>
              <a:rPr lang="ko-KR" altLang="en-US" dirty="0"/>
              <a:t> 특징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 하나로 가상 구축이 완료된다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가상 머신 의 설정이 간단하다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설정 정보의 공유가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 구축을 자동화할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979222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1311C9-5A32-4AC1-8CB9-1835816EF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6" y="1706453"/>
            <a:ext cx="5925683" cy="3753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CF40BB-3F8A-44EE-A5E7-A1A1D840F54F}"/>
              </a:ext>
            </a:extLst>
          </p:cNvPr>
          <p:cNvSpPr txBox="1"/>
          <p:nvPr/>
        </p:nvSpPr>
        <p:spPr>
          <a:xfrm>
            <a:off x="720616" y="1124206"/>
            <a:ext cx="4749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Vagrant </a:t>
            </a:r>
            <a:r>
              <a:rPr lang="ko-KR" altLang="en-US" dirty="0">
                <a:solidFill>
                  <a:srgbClr val="FF0000"/>
                </a:solidFill>
              </a:rPr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52123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9DEFCD75-3DC2-4206-BFE5-264A28A8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Mysql</a:t>
            </a:r>
            <a:r>
              <a:rPr lang="en-US" altLang="ko-KR" dirty="0"/>
              <a:t>-server 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9612B13-3503-454B-955A-291BE67A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71" y="1827832"/>
            <a:ext cx="7077075" cy="4400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A9990BA-BAF6-4BE6-8A16-4ABCFD93A207}"/>
              </a:ext>
            </a:extLst>
          </p:cNvPr>
          <p:cNvSpPr txBox="1"/>
          <p:nvPr/>
        </p:nvSpPr>
        <p:spPr>
          <a:xfrm>
            <a:off x="3716417" y="1827832"/>
            <a:ext cx="28852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  <a:latin typeface="Arial Unicode MS"/>
                <a:ea typeface="Fira Mono"/>
              </a:rPr>
              <a:t>(“</a:t>
            </a:r>
            <a:r>
              <a:rPr lang="ko-KR" altLang="ko-KR" sz="1100" dirty="0">
                <a:solidFill>
                  <a:schemeClr val="bg1"/>
                </a:solidFill>
                <a:latin typeface="Arial Unicode MS"/>
                <a:ea typeface="Fira Mono"/>
              </a:rPr>
              <a:t>2</a:t>
            </a:r>
            <a:r>
              <a:rPr lang="en-US" altLang="ko-KR" sz="1100" dirty="0">
                <a:solidFill>
                  <a:schemeClr val="bg1"/>
                </a:solidFill>
                <a:latin typeface="Arial Unicode MS"/>
                <a:ea typeface="Fira Mono"/>
              </a:rPr>
              <a:t>”)</a:t>
            </a:r>
            <a:r>
              <a:rPr lang="ko-KR" altLang="ko-KR" sz="1100" dirty="0">
                <a:solidFill>
                  <a:schemeClr val="bg1"/>
                </a:solidFill>
                <a:latin typeface="Arial Unicode MS"/>
                <a:ea typeface="Fira Mono"/>
              </a:rPr>
              <a:t>: </a:t>
            </a:r>
            <a:r>
              <a:rPr lang="ko-KR" altLang="ko-KR" sz="1100" dirty="0" err="1">
                <a:solidFill>
                  <a:schemeClr val="bg1"/>
                </a:solidFill>
                <a:latin typeface="Arial Unicode MS"/>
                <a:ea typeface="Fira Mono"/>
              </a:rPr>
              <a:t>api</a:t>
            </a:r>
            <a:r>
              <a:rPr lang="ko-KR" altLang="ko-KR" sz="1100" dirty="0">
                <a:solidFill>
                  <a:schemeClr val="bg1"/>
                </a:solidFill>
                <a:latin typeface="Arial Unicode MS"/>
                <a:ea typeface="Fira Mono"/>
              </a:rPr>
              <a:t> </a:t>
            </a:r>
            <a:r>
              <a:rPr lang="ko-KR" altLang="ko-KR" sz="1100" dirty="0" err="1">
                <a:solidFill>
                  <a:schemeClr val="bg1"/>
                </a:solidFill>
                <a:latin typeface="Arial Unicode MS"/>
                <a:ea typeface="Fira Mono"/>
              </a:rPr>
              <a:t>version</a:t>
            </a:r>
            <a:r>
              <a:rPr lang="ko-KR" altLang="ko-KR" sz="1100" dirty="0">
                <a:solidFill>
                  <a:schemeClr val="bg1"/>
                </a:solidFill>
                <a:latin typeface="Arial Unicode MS"/>
                <a:ea typeface="Fira Mono"/>
              </a:rPr>
              <a:t>, </a:t>
            </a:r>
            <a:r>
              <a:rPr lang="ko-KR" altLang="ko-KR" sz="1100" dirty="0" err="1">
                <a:solidFill>
                  <a:schemeClr val="bg1"/>
                </a:solidFill>
                <a:latin typeface="Arial Unicode MS"/>
                <a:ea typeface="Fira Mono"/>
              </a:rPr>
              <a:t>config</a:t>
            </a:r>
            <a:r>
              <a:rPr lang="ko-KR" altLang="ko-KR" sz="1100" dirty="0">
                <a:solidFill>
                  <a:schemeClr val="bg1"/>
                </a:solidFill>
                <a:latin typeface="Arial Unicode MS"/>
                <a:ea typeface="Fira Mono"/>
              </a:rPr>
              <a:t> 설정의 시작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E0620D-3A27-4BA6-B5FA-93D129A7FC46}"/>
              </a:ext>
            </a:extLst>
          </p:cNvPr>
          <p:cNvSpPr txBox="1"/>
          <p:nvPr/>
        </p:nvSpPr>
        <p:spPr>
          <a:xfrm>
            <a:off x="8056595" y="1958637"/>
            <a:ext cx="383948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번째 줄</a:t>
            </a:r>
            <a:endParaRPr lang="en-US" altLang="ko-KR" sz="1400" dirty="0"/>
          </a:p>
          <a:p>
            <a:r>
              <a:rPr lang="en-US" altLang="ko-KR" sz="1400" dirty="0" err="1"/>
              <a:t>cfg.vm.provision</a:t>
            </a:r>
            <a:r>
              <a:rPr lang="en-US" altLang="ko-KR" sz="1400" dirty="0"/>
              <a:t> "file": </a:t>
            </a:r>
          </a:p>
          <a:p>
            <a:r>
              <a:rPr lang="ko-KR" altLang="en-US" sz="1400" dirty="0"/>
              <a:t>이 명령은 가상 머신 에 파일을 복사하는 작업을 수행합니다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source: "</a:t>
            </a:r>
            <a:r>
              <a:rPr lang="en-US" altLang="ko-KR" sz="1400" dirty="0" err="1"/>
              <a:t>board.sql</a:t>
            </a:r>
            <a:r>
              <a:rPr lang="en-US" altLang="ko-KR" sz="1400" dirty="0"/>
              <a:t>": </a:t>
            </a:r>
            <a:r>
              <a:rPr lang="ko-KR" altLang="en-US" sz="1400" dirty="0"/>
              <a:t>로컬 호스트</a:t>
            </a:r>
            <a:r>
              <a:rPr lang="en-US" altLang="ko-KR" sz="1400" dirty="0"/>
              <a:t>(</a:t>
            </a:r>
            <a:r>
              <a:rPr lang="ko-KR" altLang="en-US" sz="1400" dirty="0"/>
              <a:t>즉</a:t>
            </a:r>
            <a:r>
              <a:rPr lang="en-US" altLang="ko-KR" sz="1400" dirty="0"/>
              <a:t>, Vagrant</a:t>
            </a:r>
            <a:r>
              <a:rPr lang="ko-KR" altLang="en-US" sz="1400" dirty="0"/>
              <a:t>가 실행 중인 컴퓨터</a:t>
            </a:r>
            <a:r>
              <a:rPr lang="en-US" altLang="ko-KR" sz="1400" dirty="0"/>
              <a:t>)</a:t>
            </a:r>
            <a:r>
              <a:rPr lang="ko-KR" altLang="en-US" sz="1400" dirty="0"/>
              <a:t>에 있는 </a:t>
            </a:r>
            <a:r>
              <a:rPr lang="en-US" altLang="ko-KR" sz="1400" dirty="0" err="1"/>
              <a:t>board.sql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가리킵니다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destination: "</a:t>
            </a:r>
            <a:r>
              <a:rPr lang="en-US" altLang="ko-KR" sz="1400" dirty="0" err="1"/>
              <a:t>board.sql</a:t>
            </a:r>
            <a:r>
              <a:rPr lang="en-US" altLang="ko-KR" sz="1400" dirty="0"/>
              <a:t>": </a:t>
            </a:r>
            <a:r>
              <a:rPr lang="ko-KR" altLang="en-US" sz="1400" dirty="0"/>
              <a:t>이 파일을 가상 머신 내에 </a:t>
            </a:r>
            <a:r>
              <a:rPr lang="en-US" altLang="ko-KR" sz="1400" dirty="0" err="1"/>
              <a:t>board.sql</a:t>
            </a:r>
            <a:r>
              <a:rPr lang="ko-KR" altLang="en-US" sz="1400" dirty="0"/>
              <a:t>이라는 이름으로 복사합니다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목적지는 상대 경로로 지정되었으며</a:t>
            </a:r>
            <a:r>
              <a:rPr lang="en-US" altLang="ko-KR" sz="1400" dirty="0"/>
              <a:t>, </a:t>
            </a:r>
            <a:r>
              <a:rPr lang="ko-KR" altLang="en-US" sz="1400" dirty="0"/>
              <a:t>가상 머신 의 기본 디렉토리에 파일이 저장됩니다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board.sql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Vagrant</a:t>
            </a:r>
            <a:r>
              <a:rPr lang="ko-KR" altLang="en-US" sz="1400" dirty="0"/>
              <a:t>의 가상 머신 으로 전송하는 작업을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09DA43-F7B6-47B4-B508-95E5D07632A6}"/>
              </a:ext>
            </a:extLst>
          </p:cNvPr>
          <p:cNvSpPr txBox="1"/>
          <p:nvPr/>
        </p:nvSpPr>
        <p:spPr>
          <a:xfrm>
            <a:off x="8056595" y="5280396"/>
            <a:ext cx="383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번째 줄</a:t>
            </a:r>
            <a:endParaRPr lang="en-US" altLang="ko-KR" sz="1400" dirty="0"/>
          </a:p>
          <a:p>
            <a:r>
              <a:rPr lang="en-US" altLang="ko-KR" sz="1400" dirty="0" err="1"/>
              <a:t>board.sql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</a:t>
            </a:r>
            <a:r>
              <a:rPr lang="en-US" altLang="ko-KR" sz="1400" dirty="0"/>
              <a:t>MySQL</a:t>
            </a:r>
            <a:r>
              <a:rPr lang="ko-KR" altLang="en-US" sz="1400" dirty="0"/>
              <a:t>에 </a:t>
            </a:r>
            <a:r>
              <a:rPr lang="en-US" altLang="ko-KR" sz="1400" dirty="0"/>
              <a:t>root </a:t>
            </a:r>
            <a:r>
              <a:rPr lang="ko-KR" altLang="en-US" sz="1400" dirty="0"/>
              <a:t>권한으로 실행하여 데이터베이스 관련 작업을 수행합니다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DB2528-B0AC-4874-B16F-4B1964B3FDA0}"/>
              </a:ext>
            </a:extLst>
          </p:cNvPr>
          <p:cNvSpPr/>
          <p:nvPr/>
        </p:nvSpPr>
        <p:spPr>
          <a:xfrm>
            <a:off x="1464816" y="5584054"/>
            <a:ext cx="5344357" cy="4350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50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274E9-F72C-46CD-BB90-092E7E202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Tomcat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142850-C54A-457A-A292-525CDC525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6583532" cy="4434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F2FF5F-0996-48CC-B388-D5FA2A6D9297}"/>
              </a:ext>
            </a:extLst>
          </p:cNvPr>
          <p:cNvSpPr txBox="1"/>
          <p:nvPr/>
        </p:nvSpPr>
        <p:spPr>
          <a:xfrm>
            <a:off x="4882829" y="5037169"/>
            <a:ext cx="3839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Vagrant</a:t>
            </a:r>
            <a:r>
              <a:rPr lang="ko-KR" altLang="en-US" sz="1400" dirty="0">
                <a:solidFill>
                  <a:srgbClr val="FF0000"/>
                </a:solidFill>
              </a:rPr>
              <a:t>가 가상 머신 을 생성할 때 호스트 시스템에 있는 </a:t>
            </a:r>
            <a:r>
              <a:rPr lang="en-US" altLang="ko-KR" sz="1400" dirty="0">
                <a:solidFill>
                  <a:srgbClr val="FF0000"/>
                </a:solidFill>
              </a:rPr>
              <a:t>scripts/tomcat.sh</a:t>
            </a:r>
            <a:r>
              <a:rPr lang="ko-KR" altLang="en-US" sz="1400" dirty="0">
                <a:solidFill>
                  <a:srgbClr val="FF0000"/>
                </a:solidFill>
              </a:rPr>
              <a:t>라는 쉘 스크립트를 실행하도록 설정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BDEE37-DDBF-4F7D-B2B0-26E7788F108E}"/>
              </a:ext>
            </a:extLst>
          </p:cNvPr>
          <p:cNvSpPr/>
          <p:nvPr/>
        </p:nvSpPr>
        <p:spPr>
          <a:xfrm>
            <a:off x="1083076" y="5264458"/>
            <a:ext cx="3737499" cy="2840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84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34DC-B051-4692-A8A8-5426EA1A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745" y="89917"/>
            <a:ext cx="10515600" cy="1325563"/>
          </a:xfrm>
        </p:spPr>
        <p:txBody>
          <a:bodyPr/>
          <a:lstStyle/>
          <a:p>
            <a:r>
              <a:rPr lang="en-US" altLang="ko-KR" dirty="0"/>
              <a:t>Tomcat.sh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B986E-63F0-4F17-9886-AC3E152F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44" y="1212959"/>
            <a:ext cx="10211725" cy="5409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5FEDFA-0599-48FA-B503-5C92A35B8228}"/>
              </a:ext>
            </a:extLst>
          </p:cNvPr>
          <p:cNvSpPr txBox="1"/>
          <p:nvPr/>
        </p:nvSpPr>
        <p:spPr>
          <a:xfrm>
            <a:off x="3395819" y="1316950"/>
            <a:ext cx="3546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tomcat-node01</a:t>
            </a:r>
            <a:r>
              <a:rPr lang="ko-KR" altLang="en-US" sz="1400" dirty="0">
                <a:solidFill>
                  <a:srgbClr val="FF0000"/>
                </a:solidFill>
              </a:rPr>
              <a:t>에서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Tomcat.sh </a:t>
            </a:r>
            <a:r>
              <a:rPr lang="ko-KR" altLang="en-US" sz="1400" dirty="0">
                <a:solidFill>
                  <a:srgbClr val="FF0000"/>
                </a:solidFill>
              </a:rPr>
              <a:t>호출내용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6FA4-0C92-4C4A-8EE2-E8E6886E37CF}"/>
              </a:ext>
            </a:extLst>
          </p:cNvPr>
          <p:cNvSpPr txBox="1"/>
          <p:nvPr/>
        </p:nvSpPr>
        <p:spPr>
          <a:xfrm>
            <a:off x="6800110" y="1982450"/>
            <a:ext cx="354652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cat &lt;&lt; </a:t>
            </a:r>
            <a:r>
              <a:rPr lang="en-US" altLang="ko-KR" sz="1400" dirty="0" err="1">
                <a:solidFill>
                  <a:schemeClr val="bg1"/>
                </a:solidFill>
              </a:rPr>
              <a:t>EOF:cat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</a:p>
          <a:p>
            <a:r>
              <a:rPr lang="ko-KR" altLang="en-US" sz="1400" dirty="0">
                <a:solidFill>
                  <a:schemeClr val="accent2"/>
                </a:solidFill>
              </a:rPr>
              <a:t>여기서는 </a:t>
            </a:r>
            <a:r>
              <a:rPr lang="en-US" altLang="ko-KR" sz="1400" dirty="0">
                <a:solidFill>
                  <a:schemeClr val="accent2"/>
                </a:solidFill>
              </a:rPr>
              <a:t>"heredoc"</a:t>
            </a:r>
            <a:r>
              <a:rPr lang="ko-KR" altLang="en-US" sz="1400" dirty="0">
                <a:solidFill>
                  <a:schemeClr val="accent2"/>
                </a:solidFill>
              </a:rPr>
              <a:t>이라는 방식으로 사용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&lt;&lt; EOF</a:t>
            </a:r>
            <a:r>
              <a:rPr lang="ko-KR" altLang="en-US" sz="1400" dirty="0">
                <a:solidFill>
                  <a:schemeClr val="accent2"/>
                </a:solidFill>
              </a:rPr>
              <a:t>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en-US" altLang="ko-KR" sz="1400" dirty="0">
                <a:solidFill>
                  <a:schemeClr val="accent2"/>
                </a:solidFill>
              </a:rPr>
              <a:t>"heredoc"</a:t>
            </a:r>
            <a:r>
              <a:rPr lang="ko-KR" altLang="en-US" sz="1400" dirty="0">
                <a:solidFill>
                  <a:schemeClr val="accent2"/>
                </a:solidFill>
              </a:rPr>
              <a:t>의 시작을 의미하며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사용자가 </a:t>
            </a:r>
            <a:r>
              <a:rPr lang="en-US" altLang="ko-KR" sz="1400" dirty="0">
                <a:solidFill>
                  <a:schemeClr val="bg1"/>
                </a:solidFill>
              </a:rPr>
              <a:t>EOF</a:t>
            </a:r>
            <a:r>
              <a:rPr lang="ko-KR" altLang="en-US" sz="1400" dirty="0">
                <a:solidFill>
                  <a:schemeClr val="accent2"/>
                </a:solidFill>
              </a:rPr>
              <a:t>라고 입력할 때까지 터미널에 입력하는 모든 내용을 </a:t>
            </a:r>
            <a:r>
              <a:rPr lang="en-US" altLang="ko-KR" sz="1400" dirty="0">
                <a:solidFill>
                  <a:schemeClr val="accent2"/>
                </a:solidFill>
              </a:rPr>
              <a:t>cat </a:t>
            </a:r>
            <a:r>
              <a:rPr lang="ko-KR" altLang="en-US" sz="1400" dirty="0">
                <a:solidFill>
                  <a:schemeClr val="accent2"/>
                </a:solidFill>
              </a:rPr>
              <a:t>명령어가 처리합니다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</a:rPr>
              <a:t>| (</a:t>
            </a:r>
            <a:r>
              <a:rPr lang="ko-KR" altLang="en-US" sz="1400" dirty="0">
                <a:solidFill>
                  <a:schemeClr val="bg1"/>
                </a:solidFill>
              </a:rPr>
              <a:t>파이프</a:t>
            </a:r>
            <a:r>
              <a:rPr lang="en-US" altLang="ko-KR" sz="1400" dirty="0">
                <a:solidFill>
                  <a:schemeClr val="bg1"/>
                </a:solidFill>
              </a:rPr>
              <a:t>)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ko-KR" sz="1400" dirty="0">
                <a:solidFill>
                  <a:schemeClr val="accent2"/>
                </a:solidFill>
              </a:rPr>
              <a:t>cat </a:t>
            </a:r>
            <a:r>
              <a:rPr lang="ko-KR" altLang="en-US" sz="1400" dirty="0">
                <a:solidFill>
                  <a:schemeClr val="accent2"/>
                </a:solidFill>
              </a:rPr>
              <a:t>명령어의 출력을 그 다음 명령어인 </a:t>
            </a:r>
            <a:r>
              <a:rPr lang="en-US" altLang="ko-KR" sz="1400" dirty="0">
                <a:solidFill>
                  <a:schemeClr val="accent2"/>
                </a:solidFill>
              </a:rPr>
              <a:t>tee</a:t>
            </a:r>
            <a:r>
              <a:rPr lang="ko-KR" altLang="en-US" sz="1400" dirty="0">
                <a:solidFill>
                  <a:schemeClr val="accent2"/>
                </a:solidFill>
              </a:rPr>
              <a:t>로 전달합니다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</a:p>
          <a:p>
            <a:r>
              <a:rPr lang="en-US" altLang="ko-KR" sz="1400" dirty="0" err="1">
                <a:solidFill>
                  <a:schemeClr val="bg1"/>
                </a:solidFill>
              </a:rPr>
              <a:t>sudo</a:t>
            </a:r>
            <a:r>
              <a:rPr lang="en-US" altLang="ko-KR" sz="1400" dirty="0">
                <a:solidFill>
                  <a:schemeClr val="bg1"/>
                </a:solidFill>
              </a:rPr>
              <a:t> tee</a:t>
            </a:r>
            <a:r>
              <a:rPr lang="en-US" altLang="ko-KR" sz="1400" dirty="0">
                <a:solidFill>
                  <a:schemeClr val="accent2"/>
                </a:solidFill>
              </a:rPr>
              <a:t> /</a:t>
            </a:r>
            <a:r>
              <a:rPr lang="en-US" altLang="ko-KR" sz="1400" dirty="0" err="1">
                <a:solidFill>
                  <a:schemeClr val="accent2"/>
                </a:solidFill>
              </a:rPr>
              <a:t>etc</a:t>
            </a:r>
            <a:r>
              <a:rPr lang="en-US" altLang="ko-KR" sz="1400" dirty="0">
                <a:solidFill>
                  <a:schemeClr val="accent2"/>
                </a:solidFill>
              </a:rPr>
              <a:t>/</a:t>
            </a:r>
            <a:r>
              <a:rPr lang="en-US" altLang="ko-KR" sz="1400" dirty="0" err="1">
                <a:solidFill>
                  <a:schemeClr val="accent2"/>
                </a:solidFill>
              </a:rPr>
              <a:t>nginx</a:t>
            </a:r>
            <a:r>
              <a:rPr lang="en-US" altLang="ko-KR" sz="1400" dirty="0">
                <a:solidFill>
                  <a:schemeClr val="accent2"/>
                </a:solidFill>
              </a:rPr>
              <a:t>/</a:t>
            </a:r>
            <a:r>
              <a:rPr lang="en-US" altLang="ko-KR" sz="1400" dirty="0" err="1">
                <a:solidFill>
                  <a:schemeClr val="accent2"/>
                </a:solidFill>
              </a:rPr>
              <a:t>conf.d</a:t>
            </a:r>
            <a:r>
              <a:rPr lang="en-US" altLang="ko-KR" sz="1400" dirty="0">
                <a:solidFill>
                  <a:schemeClr val="accent2"/>
                </a:solidFill>
              </a:rPr>
              <a:t>/</a:t>
            </a:r>
            <a:r>
              <a:rPr lang="en-US" altLang="ko-KR" sz="1400" dirty="0" err="1">
                <a:solidFill>
                  <a:schemeClr val="accent2"/>
                </a:solidFill>
              </a:rPr>
              <a:t>tomcat.conf:tee</a:t>
            </a:r>
            <a:r>
              <a:rPr lang="en-US" altLang="ko-KR" sz="1400" dirty="0">
                <a:solidFill>
                  <a:schemeClr val="accent2"/>
                </a:solidFill>
              </a:rPr>
              <a:t> </a:t>
            </a:r>
            <a:r>
              <a:rPr lang="ko-KR" altLang="en-US" sz="1400" dirty="0">
                <a:solidFill>
                  <a:schemeClr val="accent2"/>
                </a:solidFill>
              </a:rPr>
              <a:t>명령어는 </a:t>
            </a:r>
            <a:r>
              <a:rPr lang="ko-KR" altLang="en-US" sz="1400" dirty="0" err="1">
                <a:solidFill>
                  <a:schemeClr val="accent2"/>
                </a:solidFill>
              </a:rPr>
              <a:t>입력받은</a:t>
            </a:r>
            <a:r>
              <a:rPr lang="ko-KR" altLang="en-US" sz="1400" dirty="0">
                <a:solidFill>
                  <a:schemeClr val="accent2"/>
                </a:solidFill>
              </a:rPr>
              <a:t> 내용을 지정한 파일 </a:t>
            </a:r>
            <a:r>
              <a:rPr lang="en-US" altLang="ko-KR" sz="1400" dirty="0">
                <a:solidFill>
                  <a:schemeClr val="accent2"/>
                </a:solidFill>
              </a:rPr>
              <a:t>(/</a:t>
            </a:r>
            <a:r>
              <a:rPr lang="en-US" altLang="ko-KR" sz="1400" dirty="0" err="1">
                <a:solidFill>
                  <a:schemeClr val="accent2"/>
                </a:solidFill>
              </a:rPr>
              <a:t>etc</a:t>
            </a:r>
            <a:r>
              <a:rPr lang="en-US" altLang="ko-KR" sz="1400" dirty="0">
                <a:solidFill>
                  <a:schemeClr val="accent2"/>
                </a:solidFill>
              </a:rPr>
              <a:t>/</a:t>
            </a:r>
            <a:r>
              <a:rPr lang="en-US" altLang="ko-KR" sz="1400" dirty="0" err="1">
                <a:solidFill>
                  <a:schemeClr val="accent2"/>
                </a:solidFill>
              </a:rPr>
              <a:t>nginx</a:t>
            </a:r>
            <a:r>
              <a:rPr lang="en-US" altLang="ko-KR" sz="1400" dirty="0">
                <a:solidFill>
                  <a:schemeClr val="accent2"/>
                </a:solidFill>
              </a:rPr>
              <a:t>/</a:t>
            </a:r>
            <a:r>
              <a:rPr lang="en-US" altLang="ko-KR" sz="1400" dirty="0" err="1">
                <a:solidFill>
                  <a:schemeClr val="accent2"/>
                </a:solidFill>
              </a:rPr>
              <a:t>conf.d</a:t>
            </a:r>
            <a:r>
              <a:rPr lang="en-US" altLang="ko-KR" sz="1400" dirty="0">
                <a:solidFill>
                  <a:schemeClr val="accent2"/>
                </a:solidFill>
              </a:rPr>
              <a:t>/</a:t>
            </a:r>
            <a:r>
              <a:rPr lang="en-US" altLang="ko-KR" sz="1400" dirty="0" err="1">
                <a:solidFill>
                  <a:schemeClr val="accent2"/>
                </a:solidFill>
              </a:rPr>
              <a:t>tomcat.conf</a:t>
            </a:r>
            <a:r>
              <a:rPr lang="en-US" altLang="ko-KR" sz="1400" dirty="0">
                <a:solidFill>
                  <a:schemeClr val="accent2"/>
                </a:solidFill>
              </a:rPr>
              <a:t>)</a:t>
            </a:r>
            <a:r>
              <a:rPr lang="ko-KR" altLang="en-US" sz="1400" dirty="0">
                <a:solidFill>
                  <a:schemeClr val="accent2"/>
                </a:solidFill>
              </a:rPr>
              <a:t>에 저장합니다</a:t>
            </a:r>
            <a:r>
              <a:rPr lang="en-US" altLang="ko-KR" sz="1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25214A-086A-475C-BC75-65C4ED49ED5A}"/>
              </a:ext>
            </a:extLst>
          </p:cNvPr>
          <p:cNvSpPr/>
          <p:nvPr/>
        </p:nvSpPr>
        <p:spPr>
          <a:xfrm>
            <a:off x="683580" y="2663301"/>
            <a:ext cx="6027937" cy="8877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59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C3DD4-BAB7-43F4-82EB-22720723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95E82-C201-4E37-B815-CD2547CEA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924675" cy="43844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B1ED011-16D3-473C-897E-25A0E95BE6AF}"/>
              </a:ext>
            </a:extLst>
          </p:cNvPr>
          <p:cNvSpPr/>
          <p:nvPr/>
        </p:nvSpPr>
        <p:spPr>
          <a:xfrm>
            <a:off x="1198486" y="5167312"/>
            <a:ext cx="3737499" cy="2840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6DA7C-8159-4F45-B436-34B356F082AA}"/>
              </a:ext>
            </a:extLst>
          </p:cNvPr>
          <p:cNvSpPr txBox="1"/>
          <p:nvPr/>
        </p:nvSpPr>
        <p:spPr>
          <a:xfrm>
            <a:off x="5069260" y="5143621"/>
            <a:ext cx="383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nginx.sh</a:t>
            </a:r>
            <a:r>
              <a:rPr lang="ko-KR" altLang="en-US" sz="1400" dirty="0">
                <a:solidFill>
                  <a:srgbClr val="FF0000"/>
                </a:solidFill>
              </a:rPr>
              <a:t> 쉘 스크립트 호출</a:t>
            </a:r>
          </a:p>
        </p:txBody>
      </p:sp>
    </p:spTree>
    <p:extLst>
      <p:ext uri="{BB962C8B-B14F-4D97-AF65-F5344CB8AC3E}">
        <p14:creationId xmlns:p14="http://schemas.microsoft.com/office/powerpoint/2010/main" val="71997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CC980-F17E-49AC-B4D3-FD9CA9E8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nginx.sh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BDCE2F-5C4E-4859-9607-CB775A4C4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9" y="1526960"/>
            <a:ext cx="10515599" cy="52399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F12EB2-ABB9-43D5-B6CF-C11E52BF9D91}"/>
              </a:ext>
            </a:extLst>
          </p:cNvPr>
          <p:cNvSpPr txBox="1"/>
          <p:nvPr/>
        </p:nvSpPr>
        <p:spPr>
          <a:xfrm>
            <a:off x="3222407" y="2235600"/>
            <a:ext cx="49006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터미널에 입력한 내용을 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etc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nginx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conf.d</a:t>
            </a:r>
            <a:r>
              <a:rPr lang="en-US" altLang="ko-KR" sz="1400" dirty="0">
                <a:solidFill>
                  <a:schemeClr val="bg1"/>
                </a:solidFill>
              </a:rPr>
              <a:t>/</a:t>
            </a:r>
            <a:r>
              <a:rPr lang="en-US" altLang="ko-KR" sz="1400" dirty="0" err="1">
                <a:solidFill>
                  <a:schemeClr val="bg1"/>
                </a:solidFill>
              </a:rPr>
              <a:t>tomcat.conf</a:t>
            </a:r>
            <a:r>
              <a:rPr lang="en-US" altLang="ko-KR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>
                <a:solidFill>
                  <a:schemeClr val="bg1"/>
                </a:solidFill>
              </a:rPr>
              <a:t>파일에 저장하며</a:t>
            </a:r>
            <a:r>
              <a:rPr lang="en-US" altLang="ko-KR" sz="1400" dirty="0">
                <a:solidFill>
                  <a:schemeClr val="bg1"/>
                </a:solidFill>
              </a:rPr>
              <a:t>, </a:t>
            </a:r>
            <a:r>
              <a:rPr lang="ko-KR" altLang="en-US" sz="1400" dirty="0">
                <a:solidFill>
                  <a:schemeClr val="bg1"/>
                </a:solidFill>
              </a:rPr>
              <a:t>파일이 이미 존재하면 덮어쓰기를 합니다</a:t>
            </a:r>
            <a:r>
              <a:rPr lang="en-US" altLang="ko-KR" sz="1400" dirty="0">
                <a:solidFill>
                  <a:schemeClr val="bg1"/>
                </a:solidFill>
              </a:rPr>
              <a:t>. &lt;&lt; EOF</a:t>
            </a:r>
            <a:r>
              <a:rPr lang="ko-KR" altLang="en-US" sz="1400" dirty="0">
                <a:solidFill>
                  <a:schemeClr val="bg1"/>
                </a:solidFill>
              </a:rPr>
              <a:t>부터 </a:t>
            </a:r>
            <a:r>
              <a:rPr lang="en-US" altLang="ko-KR" sz="1400" dirty="0">
                <a:solidFill>
                  <a:schemeClr val="bg1"/>
                </a:solidFill>
              </a:rPr>
              <a:t>EOF</a:t>
            </a:r>
            <a:r>
              <a:rPr lang="ko-KR" altLang="en-US" sz="1400" dirty="0">
                <a:solidFill>
                  <a:schemeClr val="bg1"/>
                </a:solidFill>
              </a:rPr>
              <a:t>까지 입력한 모든 내용이 저장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E5E30-5FE3-484A-87B6-95AC9B2155C2}"/>
              </a:ext>
            </a:extLst>
          </p:cNvPr>
          <p:cNvSpPr txBox="1"/>
          <p:nvPr/>
        </p:nvSpPr>
        <p:spPr>
          <a:xfrm>
            <a:off x="2454109" y="3859490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# 80</a:t>
            </a:r>
            <a:r>
              <a:rPr lang="ko-KR" altLang="en-US" sz="900" dirty="0">
                <a:solidFill>
                  <a:schemeClr val="bg1"/>
                </a:solidFill>
              </a:rPr>
              <a:t>번 포트로 요청을 받도록 지정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F6DB69-84EF-4E70-982A-0A54E636BA67}"/>
              </a:ext>
            </a:extLst>
          </p:cNvPr>
          <p:cNvSpPr txBox="1"/>
          <p:nvPr/>
        </p:nvSpPr>
        <p:spPr>
          <a:xfrm>
            <a:off x="3063708" y="3999125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# IPv6 </a:t>
            </a:r>
            <a:r>
              <a:rPr lang="ko-KR" altLang="en-US" sz="900" dirty="0">
                <a:solidFill>
                  <a:schemeClr val="bg1"/>
                </a:solidFill>
              </a:rPr>
              <a:t>주소를 통해서도 </a:t>
            </a:r>
            <a:r>
              <a:rPr lang="en-US" altLang="ko-KR" sz="900" dirty="0">
                <a:solidFill>
                  <a:schemeClr val="bg1"/>
                </a:solidFill>
              </a:rPr>
              <a:t>80</a:t>
            </a:r>
            <a:r>
              <a:rPr lang="ko-KR" altLang="en-US" sz="900" dirty="0">
                <a:solidFill>
                  <a:schemeClr val="bg1"/>
                </a:solidFill>
              </a:rPr>
              <a:t>번 포트로 요청을 받도록 설정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5A7860-12D3-45C7-82D0-6226064CB79F}"/>
              </a:ext>
            </a:extLst>
          </p:cNvPr>
          <p:cNvSpPr txBox="1"/>
          <p:nvPr/>
        </p:nvSpPr>
        <p:spPr>
          <a:xfrm>
            <a:off x="4734767" y="4767342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# </a:t>
            </a:r>
            <a:r>
              <a:rPr lang="ko-KR" altLang="en-US" sz="900" dirty="0">
                <a:solidFill>
                  <a:schemeClr val="bg1"/>
                </a:solidFill>
              </a:rPr>
              <a:t>클라이언트의 </a:t>
            </a:r>
            <a:r>
              <a:rPr lang="en-US" altLang="ko-KR" sz="900" dirty="0">
                <a:solidFill>
                  <a:schemeClr val="bg1"/>
                </a:solidFill>
              </a:rPr>
              <a:t>Host </a:t>
            </a:r>
            <a:r>
              <a:rPr lang="ko-KR" altLang="en-US" sz="900" dirty="0">
                <a:solidFill>
                  <a:schemeClr val="bg1"/>
                </a:solidFill>
              </a:rPr>
              <a:t>헤더를 </a:t>
            </a:r>
            <a:r>
              <a:rPr lang="en-US" altLang="ko-KR" sz="900" dirty="0">
                <a:solidFill>
                  <a:schemeClr val="bg1"/>
                </a:solidFill>
              </a:rPr>
              <a:t>Tomcat </a:t>
            </a:r>
            <a:r>
              <a:rPr lang="ko-KR" altLang="en-US" sz="900" dirty="0">
                <a:solidFill>
                  <a:schemeClr val="bg1"/>
                </a:solidFill>
              </a:rPr>
              <a:t>서버로 전달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948A1-947C-436C-8590-8F4A89090144}"/>
              </a:ext>
            </a:extLst>
          </p:cNvPr>
          <p:cNvSpPr txBox="1"/>
          <p:nvPr/>
        </p:nvSpPr>
        <p:spPr>
          <a:xfrm>
            <a:off x="3443970" y="4176799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이 서버 블록이 처리할 서버의 이름</a:t>
            </a:r>
            <a:r>
              <a:rPr lang="en-US" altLang="ko-KR" sz="900" dirty="0">
                <a:solidFill>
                  <a:schemeClr val="bg1"/>
                </a:solidFill>
              </a:rPr>
              <a:t>(</a:t>
            </a:r>
            <a:r>
              <a:rPr lang="ko-KR" altLang="en-US" sz="900" dirty="0">
                <a:solidFill>
                  <a:schemeClr val="bg1"/>
                </a:solidFill>
              </a:rPr>
              <a:t>또는 </a:t>
            </a:r>
            <a:r>
              <a:rPr lang="en-US" altLang="ko-KR" sz="900" dirty="0">
                <a:solidFill>
                  <a:schemeClr val="bg1"/>
                </a:solidFill>
              </a:rPr>
              <a:t>IP </a:t>
            </a:r>
            <a:r>
              <a:rPr lang="ko-KR" altLang="en-US" sz="900" dirty="0">
                <a:solidFill>
                  <a:schemeClr val="bg1"/>
                </a:solidFill>
              </a:rPr>
              <a:t>주소</a:t>
            </a:r>
            <a:r>
              <a:rPr lang="en-US" altLang="ko-KR" sz="900" dirty="0">
                <a:solidFill>
                  <a:schemeClr val="bg1"/>
                </a:solidFill>
              </a:rPr>
              <a:t>)</a:t>
            </a:r>
            <a:r>
              <a:rPr lang="ko-KR" altLang="en-US" sz="900" dirty="0">
                <a:solidFill>
                  <a:schemeClr val="bg1"/>
                </a:solidFill>
              </a:rPr>
              <a:t>을 지정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47AE8-C3A3-449E-85EC-A4A9C4D495A8}"/>
              </a:ext>
            </a:extLst>
          </p:cNvPr>
          <p:cNvSpPr txBox="1"/>
          <p:nvPr/>
        </p:nvSpPr>
        <p:spPr>
          <a:xfrm>
            <a:off x="3063707" y="4423158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기본 웹 문서의 루트 디렉토리를 </a:t>
            </a:r>
            <a:r>
              <a:rPr lang="en-US" altLang="ko-KR" sz="900" dirty="0">
                <a:solidFill>
                  <a:schemeClr val="bg1"/>
                </a:solidFill>
              </a:rPr>
              <a:t>/var/www/html</a:t>
            </a:r>
            <a:r>
              <a:rPr lang="ko-KR" altLang="en-US" sz="900" dirty="0">
                <a:solidFill>
                  <a:schemeClr val="bg1"/>
                </a:solidFill>
              </a:rPr>
              <a:t>로 설정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0F33C-4FA1-47AC-BF37-B60B70BFB07B}"/>
              </a:ext>
            </a:extLst>
          </p:cNvPr>
          <p:cNvSpPr txBox="1"/>
          <p:nvPr/>
        </p:nvSpPr>
        <p:spPr>
          <a:xfrm>
            <a:off x="4063123" y="5353753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모든 요청을 </a:t>
            </a:r>
            <a:r>
              <a:rPr lang="en-US" altLang="ko-KR" sz="900" dirty="0">
                <a:solidFill>
                  <a:schemeClr val="bg1"/>
                </a:solidFill>
              </a:rPr>
              <a:t>Tomcat </a:t>
            </a:r>
            <a:r>
              <a:rPr lang="ko-KR" altLang="en-US" sz="900" dirty="0">
                <a:solidFill>
                  <a:schemeClr val="bg1"/>
                </a:solidFill>
              </a:rPr>
              <a:t>서버로 전달</a:t>
            </a:r>
            <a:r>
              <a:rPr lang="en-US" altLang="ko-KR" sz="900" dirty="0">
                <a:solidFill>
                  <a:schemeClr val="bg1"/>
                </a:solidFill>
              </a:rPr>
              <a:t>. Tomcat</a:t>
            </a:r>
            <a:r>
              <a:rPr lang="ko-KR" altLang="en-US" sz="900" dirty="0">
                <a:solidFill>
                  <a:schemeClr val="bg1"/>
                </a:solidFill>
              </a:rPr>
              <a:t>이라는 이름의 </a:t>
            </a:r>
            <a:r>
              <a:rPr lang="ko-KR" altLang="en-US" sz="900" dirty="0" err="1">
                <a:solidFill>
                  <a:schemeClr val="bg1"/>
                </a:solidFill>
              </a:rPr>
              <a:t>백엔드</a:t>
            </a:r>
            <a:r>
              <a:rPr lang="ko-KR" altLang="en-US" sz="900" dirty="0">
                <a:solidFill>
                  <a:schemeClr val="bg1"/>
                </a:solidFill>
              </a:rPr>
              <a:t> 서버로 요청을 전달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F13205-CA79-4954-B027-C74768AF20AC}"/>
              </a:ext>
            </a:extLst>
          </p:cNvPr>
          <p:cNvSpPr txBox="1"/>
          <p:nvPr/>
        </p:nvSpPr>
        <p:spPr>
          <a:xfrm>
            <a:off x="3645670" y="5527798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Nginx</a:t>
            </a:r>
            <a:r>
              <a:rPr lang="ko-KR" altLang="en-US" sz="900" dirty="0">
                <a:solidFill>
                  <a:schemeClr val="bg1"/>
                </a:solidFill>
              </a:rPr>
              <a:t>에서 프록시 된 응답에 대해 </a:t>
            </a:r>
            <a:r>
              <a:rPr lang="ko-KR" altLang="en-US" sz="900" dirty="0" err="1">
                <a:solidFill>
                  <a:schemeClr val="bg1"/>
                </a:solidFill>
              </a:rPr>
              <a:t>리다이렉션</a:t>
            </a:r>
            <a:r>
              <a:rPr lang="ko-KR" altLang="en-US" sz="900" dirty="0">
                <a:solidFill>
                  <a:schemeClr val="bg1"/>
                </a:solidFill>
              </a:rPr>
              <a:t> 을 처리하지 않도록 설정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8D2B14-A58A-4D25-8143-4EAFEE68E5EA}"/>
              </a:ext>
            </a:extLst>
          </p:cNvPr>
          <p:cNvSpPr txBox="1"/>
          <p:nvPr/>
        </p:nvSpPr>
        <p:spPr>
          <a:xfrm>
            <a:off x="2284437" y="3078946"/>
            <a:ext cx="490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Nginx</a:t>
            </a:r>
            <a:r>
              <a:rPr lang="ko-KR" altLang="en-US" sz="900" dirty="0">
                <a:solidFill>
                  <a:schemeClr val="bg1"/>
                </a:solidFill>
              </a:rPr>
              <a:t>가 </a:t>
            </a:r>
            <a:r>
              <a:rPr lang="en-US" altLang="ko-KR" sz="900" dirty="0">
                <a:solidFill>
                  <a:schemeClr val="bg1"/>
                </a:solidFill>
              </a:rPr>
              <a:t>tomcat</a:t>
            </a:r>
            <a:r>
              <a:rPr lang="ko-KR" altLang="en-US" sz="900" dirty="0">
                <a:solidFill>
                  <a:schemeClr val="bg1"/>
                </a:solidFill>
              </a:rPr>
              <a:t>이라는 이름의 </a:t>
            </a:r>
            <a:r>
              <a:rPr lang="ko-KR" altLang="en-US" sz="900" dirty="0" err="1">
                <a:solidFill>
                  <a:schemeClr val="bg1"/>
                </a:solidFill>
              </a:rPr>
              <a:t>백엔드</a:t>
            </a:r>
            <a:r>
              <a:rPr lang="ko-KR" altLang="en-US" sz="900" dirty="0">
                <a:solidFill>
                  <a:schemeClr val="bg1"/>
                </a:solidFill>
              </a:rPr>
              <a:t> 서버 그룹을 정의합니다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이 그룹에 속한 여러 서버로 클라이언트 요청을 분배할 수 있다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019DE-92FD-4296-818D-9F8CF513D30F}"/>
              </a:ext>
            </a:extLst>
          </p:cNvPr>
          <p:cNvSpPr txBox="1"/>
          <p:nvPr/>
        </p:nvSpPr>
        <p:spPr>
          <a:xfrm>
            <a:off x="6653085" y="5100637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</a:rPr>
              <a:t>클라이언트가 프록시를 거친 경우의 </a:t>
            </a:r>
            <a:r>
              <a:rPr lang="en-US" altLang="ko-KR" sz="900" dirty="0">
                <a:solidFill>
                  <a:schemeClr val="bg1"/>
                </a:solidFill>
              </a:rPr>
              <a:t>IP </a:t>
            </a:r>
            <a:r>
              <a:rPr lang="ko-KR" altLang="en-US" sz="900" dirty="0">
                <a:solidFill>
                  <a:schemeClr val="bg1"/>
                </a:solidFill>
              </a:rPr>
              <a:t>주소들을 </a:t>
            </a:r>
            <a:r>
              <a:rPr lang="en-US" altLang="ko-KR" sz="900" dirty="0">
                <a:solidFill>
                  <a:schemeClr val="bg1"/>
                </a:solidFill>
              </a:rPr>
              <a:t>X-Forwarded-For </a:t>
            </a:r>
            <a:r>
              <a:rPr lang="ko-KR" altLang="en-US" sz="900" dirty="0">
                <a:solidFill>
                  <a:schemeClr val="bg1"/>
                </a:solidFill>
              </a:rPr>
              <a:t>헤더에 추가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EE5AD3-139B-42A3-B4D6-297D8563D60C}"/>
              </a:ext>
            </a:extLst>
          </p:cNvPr>
          <p:cNvSpPr txBox="1"/>
          <p:nvPr/>
        </p:nvSpPr>
        <p:spPr>
          <a:xfrm>
            <a:off x="5203227" y="4938920"/>
            <a:ext cx="49006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/>
                </a:solidFill>
              </a:rPr>
              <a:t># </a:t>
            </a:r>
            <a:r>
              <a:rPr lang="ko-KR" altLang="en-US" sz="900" dirty="0">
                <a:solidFill>
                  <a:schemeClr val="bg1"/>
                </a:solidFill>
              </a:rPr>
              <a:t>클라이언트의 실제 </a:t>
            </a:r>
            <a:r>
              <a:rPr lang="en-US" altLang="ko-KR" sz="900" dirty="0">
                <a:solidFill>
                  <a:schemeClr val="bg1"/>
                </a:solidFill>
              </a:rPr>
              <a:t>IP </a:t>
            </a:r>
            <a:r>
              <a:rPr lang="ko-KR" altLang="en-US" sz="900" dirty="0">
                <a:solidFill>
                  <a:schemeClr val="bg1"/>
                </a:solidFill>
              </a:rPr>
              <a:t>주소를 </a:t>
            </a:r>
            <a:r>
              <a:rPr lang="en-US" altLang="ko-KR" sz="900" dirty="0">
                <a:solidFill>
                  <a:schemeClr val="bg1"/>
                </a:solidFill>
              </a:rPr>
              <a:t>Tomcat </a:t>
            </a:r>
            <a:r>
              <a:rPr lang="ko-KR" altLang="en-US" sz="900" dirty="0">
                <a:solidFill>
                  <a:schemeClr val="bg1"/>
                </a:solidFill>
              </a:rPr>
              <a:t>서버로 전달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327FF-B15B-4B8F-AFFC-97B42EC8A517}"/>
              </a:ext>
            </a:extLst>
          </p:cNvPr>
          <p:cNvSpPr txBox="1"/>
          <p:nvPr/>
        </p:nvSpPr>
        <p:spPr>
          <a:xfrm>
            <a:off x="3051777" y="3400305"/>
            <a:ext cx="490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bg1"/>
                </a:solidFill>
              </a:rPr>
              <a:t>ip_hash</a:t>
            </a:r>
            <a:r>
              <a:rPr lang="en-US" altLang="ko-KR" sz="900" dirty="0">
                <a:solidFill>
                  <a:schemeClr val="bg1"/>
                </a:solidFill>
              </a:rPr>
              <a:t>;: </a:t>
            </a:r>
            <a:r>
              <a:rPr lang="ko-KR" altLang="en-US" sz="900" dirty="0">
                <a:solidFill>
                  <a:schemeClr val="bg1"/>
                </a:solidFill>
              </a:rPr>
              <a:t>클라이언트의 </a:t>
            </a:r>
            <a:r>
              <a:rPr lang="en-US" altLang="ko-KR" sz="900" dirty="0">
                <a:solidFill>
                  <a:schemeClr val="bg1"/>
                </a:solidFill>
              </a:rPr>
              <a:t>IP </a:t>
            </a:r>
            <a:r>
              <a:rPr lang="ko-KR" altLang="en-US" sz="900" dirty="0">
                <a:solidFill>
                  <a:schemeClr val="bg1"/>
                </a:solidFill>
              </a:rPr>
              <a:t>주소를 해시하여 동일한 </a:t>
            </a:r>
            <a:r>
              <a:rPr lang="en-US" altLang="ko-KR" sz="900" dirty="0">
                <a:solidFill>
                  <a:schemeClr val="bg1"/>
                </a:solidFill>
              </a:rPr>
              <a:t>IP</a:t>
            </a:r>
            <a:r>
              <a:rPr lang="ko-KR" altLang="en-US" sz="900" dirty="0">
                <a:solidFill>
                  <a:schemeClr val="bg1"/>
                </a:solidFill>
              </a:rPr>
              <a:t>에서 온 요청이 항상 같은 서버로 전달되도록 설정합니다</a:t>
            </a:r>
            <a:r>
              <a:rPr lang="en-US" altLang="ko-KR" sz="900" dirty="0">
                <a:solidFill>
                  <a:schemeClr val="bg1"/>
                </a:solidFill>
              </a:rPr>
              <a:t>. </a:t>
            </a:r>
            <a:r>
              <a:rPr lang="ko-KR" altLang="en-US" sz="900" dirty="0">
                <a:solidFill>
                  <a:schemeClr val="bg1"/>
                </a:solidFill>
              </a:rPr>
              <a:t>이를 통해 세션을 유지하거나 캐시 효율성을 높일 수 있습니다</a:t>
            </a:r>
            <a:r>
              <a:rPr lang="en-US" altLang="ko-KR" sz="9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8393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520</Words>
  <Application>Microsoft Office PowerPoint</Application>
  <PresentationFormat>와이드스크린</PresentationFormat>
  <Paragraphs>56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Fira Mono</vt:lpstr>
      <vt:lpstr>맑은 고딕</vt:lpstr>
      <vt:lpstr>Arial</vt:lpstr>
      <vt:lpstr>Office 테마</vt:lpstr>
      <vt:lpstr>Vagrant 3tier 자동구축</vt:lpstr>
      <vt:lpstr>Vagrant란</vt:lpstr>
      <vt:lpstr>PowerPoint 프레젠테이션</vt:lpstr>
      <vt:lpstr>Mysql-server </vt:lpstr>
      <vt:lpstr>Tomcat</vt:lpstr>
      <vt:lpstr>Tomcat.sh</vt:lpstr>
      <vt:lpstr>Nginx</vt:lpstr>
      <vt:lpstr>nginx.sh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Vagrant 3tier 자동구축</dc:title>
  <dc:creator>itbank</dc:creator>
  <cp:lastModifiedBy>itbank</cp:lastModifiedBy>
  <cp:revision>10</cp:revision>
  <dcterms:created xsi:type="dcterms:W3CDTF">2024-09-11T07:51:59Z</dcterms:created>
  <dcterms:modified xsi:type="dcterms:W3CDTF">2024-09-11T10:01:14Z</dcterms:modified>
</cp:coreProperties>
</file>