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8" r:id="rId3"/>
    <p:sldId id="263" r:id="rId4"/>
    <p:sldId id="272" r:id="rId5"/>
    <p:sldId id="271" r:id="rId6"/>
    <p:sldId id="267" r:id="rId7"/>
    <p:sldId id="273" r:id="rId8"/>
    <p:sldId id="264" r:id="rId9"/>
    <p:sldId id="276" r:id="rId10"/>
    <p:sldId id="274" r:id="rId11"/>
    <p:sldId id="287" r:id="rId12"/>
    <p:sldId id="288" r:id="rId13"/>
    <p:sldId id="289" r:id="rId14"/>
    <p:sldId id="291" r:id="rId15"/>
    <p:sldId id="286" r:id="rId16"/>
    <p:sldId id="279" r:id="rId17"/>
    <p:sldId id="269" r:id="rId18"/>
    <p:sldId id="26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운학 정" initials="운정" lastIdx="1" clrIdx="0">
    <p:extLst>
      <p:ext uri="{19B8F6BF-5375-455C-9EA6-DF929625EA0E}">
        <p15:presenceInfo xmlns:p15="http://schemas.microsoft.com/office/powerpoint/2012/main" userId="0ef11669ecd8c8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C7"/>
    <a:srgbClr val="F9B298"/>
    <a:srgbClr val="F8F6F2"/>
    <a:srgbClr val="00356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15T22:38:02.90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D640-2A2B-41E2-AB1A-2A9B21BAA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60FCBB-74D1-4934-9315-C0912B5EF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86D18-69A0-4C48-9766-3290BD81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25D46-2DEA-4024-A500-D07DE77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8ADEB-B9D1-4B13-B548-13FFCB4C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05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1D265-AA87-4FC5-9A56-12446F39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2CDF6-EC77-4FE2-B43F-6B7DDE3A3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30CE-5363-48CB-A340-0F0493EC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33B3F-F69B-4A0F-B85F-5EEC5C2E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12582E-10D0-4F57-B41B-7BC86F5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4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B77D58-5D45-4986-9735-A8BCF7589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CE1AA-D2E3-4F6E-807B-1BC99D2FD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CB4F6-10F4-4A43-9EDD-10822AEB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8C7BF-F87C-4DD4-A764-DA24BBD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9CD3B-5C66-464D-9770-FC83699E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B2C1A-03F4-4194-B2FF-52CEE01D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7A8CC-C4C9-41DF-9E73-115DA82F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83D0-42B0-45C1-8E15-D648E07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AB831-851A-4453-B5AE-4BD708A4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560B2-CCC8-42CC-9754-69F08BBA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91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F80FF-C6A2-494D-B2B5-DCED81A4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B49E0-2ED4-4ED6-9525-651A00DD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670E02-DBEA-4EAA-A963-09D5CD65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AA1F08-AC83-4710-87FC-BA28459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6418F-E4E5-4E49-8867-86DD936F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8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095B1-6867-4341-BB7A-B1192E10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2FCF58-073E-4332-A193-A5C728DCB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2EDE3-5F22-459C-B14E-0E9E4D94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47649-78BE-48C3-9619-1393EC25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63AF48-1D8D-43CE-B4EF-EA283C34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E8652-6E13-462A-BA65-CE492BB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21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0A6B-6C98-49D9-A1C8-B1C3AE70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181C6-4AD0-4DF9-AFA1-3ECD807D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7CC88-A24C-42F5-BAB7-8668B159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E3DD69-B51F-44CB-8A7F-9C916C9D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93277A-5D98-4489-903E-F54234DD7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5922D4-5778-464C-9D4B-53441E81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2B1A9-4C55-4C24-96B8-CDA690065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9758BE-1158-45B0-888E-FBF36F80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9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DACC5-7103-41D4-928B-EA6EEA408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A7162-D5F1-4233-B44B-2A519568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707E3F-284F-40F6-9E4A-F11A61BE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266D2-4B7E-4B5C-BBF0-36CF7A95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1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AF4FE7-090A-4B5B-BCB1-309C8B80A7D7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7F7AA4-209D-4689-AA02-D04B4EDE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5722C-8A72-448E-8B83-EF7C5AF9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24A6E7-8728-4C8A-82A6-A6C3CA90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34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FCA1F-DBEC-4F64-A69D-D6908007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1CC70-5093-42C4-8978-1F2D73632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86617-699B-488F-8721-F3B66846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C728-03B7-400E-B1AE-2A5B4D1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97A1CA-2B06-47D1-87BB-6FA3AB17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A3FAE-923B-44C6-A3D4-934B76B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06F8E-3219-4BC9-AC48-C3DC6CFC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04C55E-16F2-4CAF-9384-FC1D4F080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AD510D-2B1E-4164-AED3-22DE5492E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7433D4-FB86-4AFF-B6A8-F8E3F1BE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BC401-CFCF-4CBF-8250-0F6535AAC3D8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CFB19-C751-424E-B3D4-EEB9597C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B9F28-5458-46D5-A25A-B0BBEAA7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92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AB1C4B-3767-46EA-A3DE-A1B389DE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96137-0F59-4406-87C1-C506DAFF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FC2BC-E05F-4E79-B480-7DC4C5E5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BC401-CFCF-4CBF-8250-0F6535AAC3D8}" type="datetimeFigureOut">
              <a:rPr lang="ko-KR" altLang="en-US" smtClean="0"/>
              <a:t>2024-08-16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E4EED-EEA6-4898-9A84-042E4F271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5F8E61-8F4C-46F9-B605-3C0D16F5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C2C63-1FBC-4D45-BF40-DC9315A443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1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7A65AD-DFB0-4E72-9BBD-05217128E1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1660E10-9865-4A2A-A842-5CF8813FC684}"/>
              </a:ext>
            </a:extLst>
          </p:cNvPr>
          <p:cNvCxnSpPr>
            <a:cxnSpLocks/>
          </p:cNvCxnSpPr>
          <p:nvPr/>
        </p:nvCxnSpPr>
        <p:spPr>
          <a:xfrm>
            <a:off x="1333500" y="5130800"/>
            <a:ext cx="10858500" cy="0"/>
          </a:xfrm>
          <a:prstGeom prst="line">
            <a:avLst/>
          </a:prstGeom>
          <a:ln w="254000">
            <a:solidFill>
              <a:srgbClr val="0187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40D276-71EF-46F9-AFDA-7F49C2F9775D}"/>
              </a:ext>
            </a:extLst>
          </p:cNvPr>
          <p:cNvSpPr txBox="1"/>
          <p:nvPr/>
        </p:nvSpPr>
        <p:spPr>
          <a:xfrm>
            <a:off x="1333500" y="1248008"/>
            <a:ext cx="64443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solidFill>
                  <a:srgbClr val="0187FB"/>
                </a:solidFill>
              </a:rPr>
              <a:t>Portfolio St.</a:t>
            </a:r>
            <a:endParaRPr lang="ko-KR" altLang="en-US" sz="8800" b="1" dirty="0">
              <a:solidFill>
                <a:srgbClr val="0187FB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D38E18-38C2-4110-B4B0-DAC311AE9A8B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E999C16-7FF9-4F42-8224-49ABB603793A}"/>
              </a:ext>
            </a:extLst>
          </p:cNvPr>
          <p:cNvGrpSpPr/>
          <p:nvPr/>
        </p:nvGrpSpPr>
        <p:grpSpPr>
          <a:xfrm>
            <a:off x="1333500" y="2720706"/>
            <a:ext cx="7632080" cy="1461191"/>
            <a:chOff x="1333500" y="3023567"/>
            <a:chExt cx="7632080" cy="146119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DBDF0E2-A07C-43CB-ACFC-C059E066074A}"/>
                </a:ext>
              </a:extLst>
            </p:cNvPr>
            <p:cNvSpPr/>
            <p:nvPr/>
          </p:nvSpPr>
          <p:spPr>
            <a:xfrm>
              <a:off x="1333500" y="3023567"/>
              <a:ext cx="7632080" cy="14611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586C36-8EF7-47D8-9D9B-639F19D27116}"/>
                </a:ext>
              </a:extLst>
            </p:cNvPr>
            <p:cNvSpPr txBox="1"/>
            <p:nvPr/>
          </p:nvSpPr>
          <p:spPr>
            <a:xfrm>
              <a:off x="1565866" y="3090473"/>
              <a:ext cx="7159781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300" dirty="0">
                  <a:solidFill>
                    <a:schemeClr val="bg1"/>
                  </a:solidFill>
                </a:rPr>
                <a:t>Python</a:t>
              </a:r>
              <a:r>
                <a:rPr lang="ko-KR" altLang="en-US" sz="4400" b="1" spc="-300" dirty="0">
                  <a:solidFill>
                    <a:schemeClr val="bg1"/>
                  </a:solidFill>
                </a:rPr>
                <a:t>을 이용한 슈팅게임 제작</a:t>
              </a:r>
              <a:endParaRPr lang="en-US" altLang="ko-KR" sz="4400" b="1" spc="-300" dirty="0">
                <a:solidFill>
                  <a:schemeClr val="bg1"/>
                </a:solidFill>
              </a:endParaRPr>
            </a:p>
            <a:p>
              <a:r>
                <a:rPr lang="en-US" altLang="ko-KR" sz="1400" b="1" spc="-3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[ </a:t>
              </a:r>
              <a:r>
                <a:rPr lang="ko-KR" altLang="en-US" sz="1400" b="1" spc="-3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조장    </a:t>
              </a:r>
              <a:r>
                <a:rPr lang="en-US" altLang="ko-KR" sz="1400" b="1" spc="-3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:      </a:t>
              </a:r>
              <a:r>
                <a:rPr lang="ko-KR" altLang="en-US" sz="1400" b="1" spc="-3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이 재욱          조원    </a:t>
              </a:r>
              <a:r>
                <a:rPr lang="en-US" altLang="ko-KR" sz="1400" b="1" spc="-3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:        </a:t>
              </a:r>
              <a:r>
                <a:rPr lang="ko-KR" altLang="en-US" sz="1400" b="1" spc="-3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김호준</a:t>
              </a:r>
              <a:r>
                <a:rPr lang="en-US" altLang="ko-KR" sz="1400" b="1" spc="-3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,    </a:t>
              </a:r>
              <a:r>
                <a:rPr lang="ko-KR" altLang="en-US" sz="1400" b="1" spc="-3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박기범</a:t>
              </a:r>
              <a:r>
                <a:rPr lang="ko-KR" altLang="en-US" sz="1400" b="1" spc="-3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 </a:t>
              </a:r>
              <a:r>
                <a:rPr lang="en-US" altLang="ko-KR" sz="1400" b="1" spc="-3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,    </a:t>
              </a:r>
              <a:r>
                <a:rPr lang="ko-KR" altLang="en-US" sz="1400" b="1" spc="-3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박대희   </a:t>
              </a:r>
              <a:r>
                <a:rPr lang="en-US" altLang="ko-KR" sz="1400" b="1" spc="-3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,       </a:t>
              </a:r>
              <a:r>
                <a:rPr lang="ko-KR" altLang="en-US" sz="1400" b="1" spc="-300" dirty="0" err="1">
                  <a:solidFill>
                    <a:schemeClr val="bg1"/>
                  </a:solidFill>
                  <a:latin typeface="Arial Black" panose="020B0A04020102020204" pitchFamily="34" charset="0"/>
                </a:rPr>
                <a:t>정운학</a:t>
              </a:r>
              <a:endParaRPr lang="ko-KR" altLang="en-US" sz="1400" b="1" spc="-3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685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83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Game</a:t>
            </a:r>
            <a:r>
              <a:rPr lang="ko-KR" altLang="en-US" sz="3600" spc="-300" dirty="0"/>
              <a:t>코드추가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745BF1-E258-4F57-8959-96BA37268667}"/>
              </a:ext>
            </a:extLst>
          </p:cNvPr>
          <p:cNvSpPr/>
          <p:nvPr/>
        </p:nvSpPr>
        <p:spPr>
          <a:xfrm>
            <a:off x="441158" y="1283368"/>
            <a:ext cx="5502442" cy="50211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6338490" y="706808"/>
            <a:ext cx="5033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운석의 체력생성 및 동작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51-326E-4B49-BA29-BFC6FBF9BBF2}"/>
              </a:ext>
            </a:extLst>
          </p:cNvPr>
          <p:cNvSpPr txBox="1"/>
          <p:nvPr/>
        </p:nvSpPr>
        <p:spPr>
          <a:xfrm>
            <a:off x="6248402" y="1584161"/>
            <a:ext cx="529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운석의 체력을 설정하고 </a:t>
            </a:r>
            <a:endParaRPr lang="en-US" altLang="ko-KR" dirty="0"/>
          </a:p>
          <a:p>
            <a:pPr algn="just"/>
            <a:r>
              <a:rPr lang="ko-KR" altLang="en-US" dirty="0"/>
              <a:t>생성된 운석의 체력에 맞게 동작하도록 만든다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B3D14A-39A2-99A1-6311-D419E40E9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7" y="1283367"/>
            <a:ext cx="5558883" cy="502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1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83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Game</a:t>
            </a:r>
            <a:r>
              <a:rPr lang="ko-KR" altLang="en-US" sz="3600" spc="-300" dirty="0"/>
              <a:t>코드추가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745BF1-E258-4F57-8959-96BA37268667}"/>
              </a:ext>
            </a:extLst>
          </p:cNvPr>
          <p:cNvSpPr/>
          <p:nvPr/>
        </p:nvSpPr>
        <p:spPr>
          <a:xfrm>
            <a:off x="441158" y="1283368"/>
            <a:ext cx="5502442" cy="50211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6451064" y="598668"/>
            <a:ext cx="4371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운석파괴시 무기강화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51-326E-4B49-BA29-BFC6FBF9BBF2}"/>
              </a:ext>
            </a:extLst>
          </p:cNvPr>
          <p:cNvSpPr txBox="1"/>
          <p:nvPr/>
        </p:nvSpPr>
        <p:spPr>
          <a:xfrm>
            <a:off x="6451064" y="1283366"/>
            <a:ext cx="5291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운석을 </a:t>
            </a:r>
            <a:r>
              <a:rPr lang="en-US" altLang="ko-KR" dirty="0"/>
              <a:t>30</a:t>
            </a:r>
            <a:r>
              <a:rPr lang="ko-KR" altLang="en-US" dirty="0"/>
              <a:t>개 처리할 때마다 </a:t>
            </a:r>
            <a:endParaRPr lang="en-US" altLang="ko-KR" dirty="0"/>
          </a:p>
          <a:p>
            <a:pPr algn="just"/>
            <a:r>
              <a:rPr lang="ko-KR" altLang="en-US" dirty="0"/>
              <a:t>발사되는 미사일 수가 </a:t>
            </a:r>
            <a:r>
              <a:rPr lang="ko-KR" altLang="en-US" dirty="0" err="1"/>
              <a:t>한발씩</a:t>
            </a:r>
            <a:r>
              <a:rPr lang="ko-KR" altLang="en-US" dirty="0"/>
              <a:t> 늘어나며 </a:t>
            </a:r>
            <a:endParaRPr lang="en-US" altLang="ko-KR" dirty="0"/>
          </a:p>
          <a:p>
            <a:pPr algn="just"/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개까지 늘어나도록 설정하였다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A28B110-FA03-F607-5298-64B7F2440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7" y="1283366"/>
            <a:ext cx="5493683" cy="502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3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83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Game</a:t>
            </a:r>
            <a:r>
              <a:rPr lang="ko-KR" altLang="en-US" sz="3600" spc="-300" dirty="0"/>
              <a:t>코드추가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745BF1-E258-4F57-8959-96BA37268667}"/>
              </a:ext>
            </a:extLst>
          </p:cNvPr>
          <p:cNvSpPr/>
          <p:nvPr/>
        </p:nvSpPr>
        <p:spPr>
          <a:xfrm>
            <a:off x="441158" y="1283368"/>
            <a:ext cx="5502442" cy="50211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2063EC-5C64-4CDD-80D8-A28E4D41C7AD}"/>
              </a:ext>
            </a:extLst>
          </p:cNvPr>
          <p:cNvSpPr/>
          <p:nvPr/>
        </p:nvSpPr>
        <p:spPr>
          <a:xfrm>
            <a:off x="6248400" y="1283367"/>
            <a:ext cx="3238847" cy="2145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6370923" y="3793957"/>
            <a:ext cx="5487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초기목숨</a:t>
            </a:r>
            <a:r>
              <a:rPr lang="ko-KR" altLang="en-US" sz="3600" b="1" dirty="0"/>
              <a:t> 설정 및 목숨감소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51-326E-4B49-BA29-BFC6FBF9BBF2}"/>
              </a:ext>
            </a:extLst>
          </p:cNvPr>
          <p:cNvSpPr txBox="1"/>
          <p:nvPr/>
        </p:nvSpPr>
        <p:spPr>
          <a:xfrm>
            <a:off x="6370923" y="4584909"/>
            <a:ext cx="5291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운석의 </a:t>
            </a:r>
            <a:r>
              <a:rPr lang="ko-KR" altLang="en-US" dirty="0" err="1"/>
              <a:t>좌표값이</a:t>
            </a:r>
            <a:r>
              <a:rPr lang="ko-KR" altLang="en-US" dirty="0"/>
              <a:t> 플레이어의 </a:t>
            </a:r>
            <a:r>
              <a:rPr lang="ko-KR" altLang="en-US" dirty="0" err="1"/>
              <a:t>좌표값과</a:t>
            </a:r>
            <a:r>
              <a:rPr lang="ko-KR" altLang="en-US" dirty="0"/>
              <a:t> 겹쳐질 때 목숨이 줄어들며 운석이 </a:t>
            </a:r>
            <a:r>
              <a:rPr lang="ko-KR" altLang="en-US" dirty="0" err="1"/>
              <a:t>재생성되고</a:t>
            </a:r>
            <a:r>
              <a:rPr lang="ko-KR" altLang="en-US" dirty="0"/>
              <a:t> 총 </a:t>
            </a:r>
            <a:r>
              <a:rPr lang="en-US" altLang="ko-KR" dirty="0"/>
              <a:t>3</a:t>
            </a:r>
            <a:r>
              <a:rPr lang="ko-KR" altLang="en-US" dirty="0"/>
              <a:t>번 목숨이 줄어들 때 게임이 끝나도록 만들었다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FBC74E-1CA9-E9BE-128F-72C20A181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8" y="3428999"/>
            <a:ext cx="5493683" cy="28755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F35D53-553C-DC4F-5A62-1773FD884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7" y="1288133"/>
            <a:ext cx="9028571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86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83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Game</a:t>
            </a:r>
            <a:r>
              <a:rPr lang="ko-KR" altLang="en-US" sz="3600" spc="-300" dirty="0"/>
              <a:t>코드추가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745BF1-E258-4F57-8959-96BA37268667}"/>
              </a:ext>
            </a:extLst>
          </p:cNvPr>
          <p:cNvSpPr/>
          <p:nvPr/>
        </p:nvSpPr>
        <p:spPr>
          <a:xfrm>
            <a:off x="441158" y="1283368"/>
            <a:ext cx="5502442" cy="50211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6338490" y="644470"/>
            <a:ext cx="5033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플레이어 움직임 및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51-326E-4B49-BA29-BFC6FBF9BBF2}"/>
              </a:ext>
            </a:extLst>
          </p:cNvPr>
          <p:cNvSpPr txBox="1"/>
          <p:nvPr/>
        </p:nvSpPr>
        <p:spPr>
          <a:xfrm>
            <a:off x="6353535" y="1388704"/>
            <a:ext cx="5291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이 코드는 플레이어의 전반적인 동작코드다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algn="just"/>
            <a:r>
              <a:rPr lang="ko-KR" altLang="en-US" dirty="0"/>
              <a:t>플레이어가 좌 우로만 움직이던 코드를 위아래로도 움직이며 키를 땔 때 움직임이 멈추도록 만들어졌으며 </a:t>
            </a:r>
            <a:r>
              <a:rPr lang="en-US" altLang="ko-KR" dirty="0"/>
              <a:t>S </a:t>
            </a:r>
            <a:r>
              <a:rPr lang="ko-KR" altLang="en-US" dirty="0"/>
              <a:t>키를 클릭하여 필살기를 사용하면 화면에 있는 운석이 모두 제거된다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200CCF-6EC0-169B-3B7D-CE92FA3CB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7" y="1283367"/>
            <a:ext cx="5493683" cy="520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834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Game</a:t>
            </a:r>
            <a:r>
              <a:rPr lang="ko-KR" altLang="en-US" sz="3600" spc="-300" dirty="0"/>
              <a:t>코드추가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745BF1-E258-4F57-8959-96BA37268667}"/>
              </a:ext>
            </a:extLst>
          </p:cNvPr>
          <p:cNvSpPr/>
          <p:nvPr/>
        </p:nvSpPr>
        <p:spPr>
          <a:xfrm>
            <a:off x="441158" y="1283368"/>
            <a:ext cx="5502442" cy="50211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A6B07-9DE8-417B-9929-FD64FAE65C5D}"/>
              </a:ext>
            </a:extLst>
          </p:cNvPr>
          <p:cNvSpPr txBox="1"/>
          <p:nvPr/>
        </p:nvSpPr>
        <p:spPr>
          <a:xfrm>
            <a:off x="6248402" y="795763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화면의 기능표시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72751-326E-4B49-BA29-BFC6FBF9BBF2}"/>
              </a:ext>
            </a:extLst>
          </p:cNvPr>
          <p:cNvSpPr txBox="1"/>
          <p:nvPr/>
        </p:nvSpPr>
        <p:spPr>
          <a:xfrm>
            <a:off x="6248402" y="1766208"/>
            <a:ext cx="5291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파괴한 운석 수</a:t>
            </a:r>
            <a:endParaRPr lang="en-US" altLang="ko-KR" dirty="0"/>
          </a:p>
          <a:p>
            <a:pPr algn="just"/>
            <a:r>
              <a:rPr lang="ko-KR" altLang="en-US" dirty="0"/>
              <a:t>놓친 운석</a:t>
            </a:r>
            <a:endParaRPr lang="en-US" altLang="ko-KR" dirty="0"/>
          </a:p>
          <a:p>
            <a:pPr algn="just"/>
            <a:r>
              <a:rPr lang="ko-KR" altLang="en-US" dirty="0" err="1"/>
              <a:t>필살기</a:t>
            </a:r>
            <a:r>
              <a:rPr lang="ko-KR" altLang="en-US" dirty="0"/>
              <a:t> 수</a:t>
            </a:r>
            <a:endParaRPr lang="en-US" altLang="ko-KR" dirty="0"/>
          </a:p>
          <a:p>
            <a:pPr algn="just"/>
            <a:r>
              <a:rPr lang="ko-KR" altLang="en-US" dirty="0"/>
              <a:t>무기레벨</a:t>
            </a:r>
            <a:endParaRPr lang="en-US" altLang="ko-KR" dirty="0"/>
          </a:p>
          <a:p>
            <a:pPr algn="just"/>
            <a:r>
              <a:rPr lang="ko-KR" altLang="en-US" dirty="0"/>
              <a:t>목숨</a:t>
            </a:r>
            <a:endParaRPr lang="en-US" altLang="ko-KR" dirty="0"/>
          </a:p>
          <a:p>
            <a:pPr algn="just"/>
            <a:endParaRPr lang="en-US" altLang="ko-KR" dirty="0"/>
          </a:p>
          <a:p>
            <a:pPr algn="just"/>
            <a:r>
              <a:rPr lang="ko-KR" altLang="en-US" dirty="0"/>
              <a:t>등을 화면에 위치와 폰트 크기를 지정하여 표시한다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489A454-ADC3-90DC-677C-DC87C3CBB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7" y="1286572"/>
            <a:ext cx="5493683" cy="50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9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259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4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57922" y="3423422"/>
            <a:ext cx="46397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Image</a:t>
            </a:r>
            <a:r>
              <a:rPr lang="ko-KR" altLang="en-US" sz="4400" b="1" dirty="0">
                <a:solidFill>
                  <a:schemeClr val="bg1"/>
                </a:solidFill>
              </a:rPr>
              <a:t>다운 및 적용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77F11C-CA8F-4F46-9933-034DFBAF5A01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2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4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3455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Image</a:t>
            </a:r>
            <a:r>
              <a:rPr lang="ko-KR" altLang="en-US" sz="3600" spc="-300" dirty="0"/>
              <a:t>다운 및  적용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0C6FDB-FE2C-4781-92D9-6397FE1B1F22}"/>
              </a:ext>
            </a:extLst>
          </p:cNvPr>
          <p:cNvSpPr/>
          <p:nvPr/>
        </p:nvSpPr>
        <p:spPr>
          <a:xfrm>
            <a:off x="904240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44DF06-582F-4B9F-8F18-A40DA636A200}"/>
              </a:ext>
            </a:extLst>
          </p:cNvPr>
          <p:cNvSpPr/>
          <p:nvPr/>
        </p:nvSpPr>
        <p:spPr>
          <a:xfrm>
            <a:off x="904240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F76907-6A23-4557-9E58-3CD8695AB3BE}"/>
              </a:ext>
            </a:extLst>
          </p:cNvPr>
          <p:cNvSpPr/>
          <p:nvPr/>
        </p:nvSpPr>
        <p:spPr>
          <a:xfrm>
            <a:off x="9179915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C8082F-3708-47EA-BA05-B7E8D1A67A68}"/>
              </a:ext>
            </a:extLst>
          </p:cNvPr>
          <p:cNvSpPr/>
          <p:nvPr/>
        </p:nvSpPr>
        <p:spPr>
          <a:xfrm>
            <a:off x="3662798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1FED34-2D5A-42CC-B435-D47DBFAA933F}"/>
              </a:ext>
            </a:extLst>
          </p:cNvPr>
          <p:cNvSpPr/>
          <p:nvPr/>
        </p:nvSpPr>
        <p:spPr>
          <a:xfrm>
            <a:off x="6421356" y="1835374"/>
            <a:ext cx="2041451" cy="35087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CC2770-7832-472D-987D-BF8322DFDD35}"/>
              </a:ext>
            </a:extLst>
          </p:cNvPr>
          <p:cNvSpPr txBox="1"/>
          <p:nvPr/>
        </p:nvSpPr>
        <p:spPr>
          <a:xfrm>
            <a:off x="3109318" y="35225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08F8FC-3C04-433C-80B0-67B51F665ED1}"/>
              </a:ext>
            </a:extLst>
          </p:cNvPr>
          <p:cNvSpPr txBox="1"/>
          <p:nvPr/>
        </p:nvSpPr>
        <p:spPr>
          <a:xfrm>
            <a:off x="5883522" y="35225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FF117B-4A83-444F-A468-B78F597B8C2D}"/>
              </a:ext>
            </a:extLst>
          </p:cNvPr>
          <p:cNvSpPr txBox="1"/>
          <p:nvPr/>
        </p:nvSpPr>
        <p:spPr>
          <a:xfrm>
            <a:off x="8610782" y="352257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D396E-49EE-4F6D-B086-BE689740E3A1}"/>
              </a:ext>
            </a:extLst>
          </p:cNvPr>
          <p:cNvSpPr txBox="1"/>
          <p:nvPr/>
        </p:nvSpPr>
        <p:spPr>
          <a:xfrm>
            <a:off x="1439991" y="19503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876CF9-69FF-4637-A7AC-18BD07D5C3C4}"/>
              </a:ext>
            </a:extLst>
          </p:cNvPr>
          <p:cNvSpPr/>
          <p:nvPr/>
        </p:nvSpPr>
        <p:spPr>
          <a:xfrm>
            <a:off x="3662797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BB8F77-B4F6-41CB-9D98-71973A0F0B4A}"/>
              </a:ext>
            </a:extLst>
          </p:cNvPr>
          <p:cNvSpPr txBox="1"/>
          <p:nvPr/>
        </p:nvSpPr>
        <p:spPr>
          <a:xfrm>
            <a:off x="4221792" y="19503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6C2783-36BF-4C77-9EC0-FA8450996723}"/>
              </a:ext>
            </a:extLst>
          </p:cNvPr>
          <p:cNvSpPr/>
          <p:nvPr/>
        </p:nvSpPr>
        <p:spPr>
          <a:xfrm>
            <a:off x="6421354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2F5D60-7C24-49FB-9E84-E5F685864494}"/>
              </a:ext>
            </a:extLst>
          </p:cNvPr>
          <p:cNvSpPr txBox="1"/>
          <p:nvPr/>
        </p:nvSpPr>
        <p:spPr>
          <a:xfrm>
            <a:off x="6981150" y="19503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8D9F27E-F1CA-49B0-943B-03E6592E52EF}"/>
              </a:ext>
            </a:extLst>
          </p:cNvPr>
          <p:cNvSpPr/>
          <p:nvPr/>
        </p:nvSpPr>
        <p:spPr>
          <a:xfrm>
            <a:off x="9179911" y="1835372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40530-0106-414D-B9FD-997904EC51FE}"/>
              </a:ext>
            </a:extLst>
          </p:cNvPr>
          <p:cNvSpPr txBox="1"/>
          <p:nvPr/>
        </p:nvSpPr>
        <p:spPr>
          <a:xfrm>
            <a:off x="9731479" y="19503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DEBBFA-0B2F-4032-859C-998D908D526D}"/>
              </a:ext>
            </a:extLst>
          </p:cNvPr>
          <p:cNvSpPr txBox="1"/>
          <p:nvPr/>
        </p:nvSpPr>
        <p:spPr>
          <a:xfrm>
            <a:off x="1073965" y="3072054"/>
            <a:ext cx="1682895" cy="58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게임의 쓸 이미지를 다운받는다</a:t>
            </a:r>
            <a:endParaRPr lang="en-US" altLang="ko-KR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BA59C5-5274-478E-83B9-6E689B2DBF45}"/>
              </a:ext>
            </a:extLst>
          </p:cNvPr>
          <p:cNvSpPr txBox="1"/>
          <p:nvPr/>
        </p:nvSpPr>
        <p:spPr>
          <a:xfrm>
            <a:off x="3832523" y="3072054"/>
            <a:ext cx="1682895" cy="11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다운받은 이미지를 그림판을 이용하여 픽셀크기를 지정하고 </a:t>
            </a:r>
            <a:r>
              <a:rPr lang="en-US" altLang="ko-KR" sz="14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png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파일로 저장한다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5ADFCB-EADC-4F0D-8B56-4D98F55C7A35}"/>
              </a:ext>
            </a:extLst>
          </p:cNvPr>
          <p:cNvSpPr txBox="1"/>
          <p:nvPr/>
        </p:nvSpPr>
        <p:spPr>
          <a:xfrm>
            <a:off x="6591082" y="3072054"/>
            <a:ext cx="1682895" cy="1359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그림판을 사용하여 뒤에 배경이 생겼기 때문에 이미지 배경삭제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사이트를 이용하여 배경을 지운다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63186-9D67-459A-B0E0-8C10A0F9DC8A}"/>
              </a:ext>
            </a:extLst>
          </p:cNvPr>
          <p:cNvSpPr txBox="1"/>
          <p:nvPr/>
        </p:nvSpPr>
        <p:spPr>
          <a:xfrm>
            <a:off x="9359188" y="3072054"/>
            <a:ext cx="168289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게임에 적용한다</a:t>
            </a:r>
            <a:r>
              <a:rPr lang="en-US" altLang="ko-KR" sz="14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</a:t>
            </a:r>
            <a:endParaRPr lang="ko-KR" altLang="en-US" sz="14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56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18AB90-1E5E-4D36-B0B2-0B48FF63F316}"/>
              </a:ext>
            </a:extLst>
          </p:cNvPr>
          <p:cNvSpPr txBox="1"/>
          <p:nvPr/>
        </p:nvSpPr>
        <p:spPr>
          <a:xfrm>
            <a:off x="5740400" y="2828835"/>
            <a:ext cx="34724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bg1"/>
                </a:solidFill>
              </a:rPr>
              <a:t>Design.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26A230-0CCB-419B-9F9A-5AABF74DF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77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8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25228046-EE73-4257-AF0A-E21D3CB69CFB}"/>
              </a:ext>
            </a:extLst>
          </p:cNvPr>
          <p:cNvSpPr/>
          <p:nvPr/>
        </p:nvSpPr>
        <p:spPr>
          <a:xfrm>
            <a:off x="4476750" y="978585"/>
            <a:ext cx="3238500" cy="3238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E4185-D965-4D1B-B5F6-DB74EE7BC549}"/>
              </a:ext>
            </a:extLst>
          </p:cNvPr>
          <p:cNvSpPr txBox="1"/>
          <p:nvPr/>
        </p:nvSpPr>
        <p:spPr>
          <a:xfrm>
            <a:off x="4901355" y="5233084"/>
            <a:ext cx="2379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dirty="0">
                <a:solidFill>
                  <a:schemeClr val="tx2">
                    <a:lumMod val="75000"/>
                  </a:schemeClr>
                </a:solidFill>
              </a:rPr>
              <a:t>감사합니다</a:t>
            </a:r>
            <a:r>
              <a:rPr lang="en-US" altLang="ko-KR" sz="3600" spc="-300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ko-KR" altLang="en-US" sz="3600" spc="-3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74884D6-118E-4ECB-BF56-83DF81DF0D6F}"/>
              </a:ext>
            </a:extLst>
          </p:cNvPr>
          <p:cNvCxnSpPr/>
          <p:nvPr/>
        </p:nvCxnSpPr>
        <p:spPr>
          <a:xfrm>
            <a:off x="5511800" y="4787900"/>
            <a:ext cx="11049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36ADFA-7D49-3584-0C4A-0B26D6227C74}"/>
              </a:ext>
            </a:extLst>
          </p:cNvPr>
          <p:cNvSpPr txBox="1"/>
          <p:nvPr/>
        </p:nvSpPr>
        <p:spPr>
          <a:xfrm>
            <a:off x="5056044" y="2090003"/>
            <a:ext cx="20697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rgbClr val="FFFF00"/>
                </a:solidFill>
              </a:rPr>
              <a:t>Q &amp; A</a:t>
            </a:r>
            <a:endParaRPr lang="ko-KR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5B5D6213-93F3-4347-6756-B16CEE199C39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A4621D1-CCA2-9EA3-872C-8CCC9B514222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CCF98-A74C-7747-D0F7-8638576476E9}"/>
              </a:ext>
            </a:extLst>
          </p:cNvPr>
          <p:cNvSpPr txBox="1"/>
          <p:nvPr/>
        </p:nvSpPr>
        <p:spPr>
          <a:xfrm>
            <a:off x="152400" y="167785"/>
            <a:ext cx="553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5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DAA22-518F-BC36-900C-5B5C5F4F508D}"/>
              </a:ext>
            </a:extLst>
          </p:cNvPr>
          <p:cNvSpPr txBox="1"/>
          <p:nvPr/>
        </p:nvSpPr>
        <p:spPr>
          <a:xfrm>
            <a:off x="1040781" y="121618"/>
            <a:ext cx="1093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300" dirty="0"/>
              <a:t>Q &amp; A</a:t>
            </a:r>
            <a:endParaRPr lang="ko-KR" altLang="en-US" sz="3600" spc="-300" dirty="0"/>
          </a:p>
        </p:txBody>
      </p:sp>
    </p:spTree>
    <p:extLst>
      <p:ext uri="{BB962C8B-B14F-4D97-AF65-F5344CB8AC3E}">
        <p14:creationId xmlns:p14="http://schemas.microsoft.com/office/powerpoint/2010/main" val="149174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A1F018-1AC5-416E-B063-47B3509C1866}"/>
              </a:ext>
            </a:extLst>
          </p:cNvPr>
          <p:cNvGrpSpPr/>
          <p:nvPr/>
        </p:nvGrpSpPr>
        <p:grpSpPr>
          <a:xfrm>
            <a:off x="-27381" y="-11154"/>
            <a:ext cx="4967373" cy="6874730"/>
            <a:chOff x="-27381" y="-11154"/>
            <a:chExt cx="4967373" cy="6874730"/>
          </a:xfrm>
        </p:grpSpPr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7284666-E0A0-4607-9342-8A070A266081}"/>
                </a:ext>
              </a:extLst>
            </p:cNvPr>
            <p:cNvSpPr/>
            <p:nvPr/>
          </p:nvSpPr>
          <p:spPr>
            <a:xfrm>
              <a:off x="0" y="3429000"/>
              <a:ext cx="3434576" cy="343457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9F167D1E-609F-4671-9C64-51F6E0EB0ADD}"/>
                </a:ext>
              </a:extLst>
            </p:cNvPr>
            <p:cNvSpPr/>
            <p:nvPr/>
          </p:nvSpPr>
          <p:spPr>
            <a:xfrm rot="5400000">
              <a:off x="0" y="0"/>
              <a:ext cx="3434576" cy="3434576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각 삼각형 9">
              <a:extLst>
                <a:ext uri="{FF2B5EF4-FFF2-40B4-BE49-F238E27FC236}">
                  <a16:creationId xmlns:a16="http://schemas.microsoft.com/office/drawing/2014/main" id="{93B2D93B-DC00-4919-9585-6AAF2034D200}"/>
                </a:ext>
              </a:extLst>
            </p:cNvPr>
            <p:cNvSpPr/>
            <p:nvPr/>
          </p:nvSpPr>
          <p:spPr>
            <a:xfrm rot="16200000">
              <a:off x="-23400" y="-11154"/>
              <a:ext cx="3434576" cy="3434576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각 삼각형 10">
              <a:extLst>
                <a:ext uri="{FF2B5EF4-FFF2-40B4-BE49-F238E27FC236}">
                  <a16:creationId xmlns:a16="http://schemas.microsoft.com/office/drawing/2014/main" id="{EBBCEC61-A1F0-4055-BF58-CE2AF897C240}"/>
                </a:ext>
              </a:extLst>
            </p:cNvPr>
            <p:cNvSpPr/>
            <p:nvPr/>
          </p:nvSpPr>
          <p:spPr>
            <a:xfrm rot="16200000">
              <a:off x="-27381" y="-11153"/>
              <a:ext cx="4967373" cy="4967373"/>
            </a:xfrm>
            <a:prstGeom prst="rtTriangle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1633B9-7C44-4FAD-9287-B81F0C8E45EE}"/>
              </a:ext>
            </a:extLst>
          </p:cNvPr>
          <p:cNvSpPr txBox="1"/>
          <p:nvPr/>
        </p:nvSpPr>
        <p:spPr>
          <a:xfrm>
            <a:off x="7694464" y="724020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a table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of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contents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2C765F-36DE-4BB0-A746-09DD811A3D5D}"/>
              </a:ext>
            </a:extLst>
          </p:cNvPr>
          <p:cNvSpPr txBox="1"/>
          <p:nvPr/>
        </p:nvSpPr>
        <p:spPr>
          <a:xfrm>
            <a:off x="6445404" y="416244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BC08346-4341-4A4F-BBF5-F603A4DB4CD4}"/>
              </a:ext>
            </a:extLst>
          </p:cNvPr>
          <p:cNvCxnSpPr>
            <a:cxnSpLocks/>
          </p:cNvCxnSpPr>
          <p:nvPr/>
        </p:nvCxnSpPr>
        <p:spPr>
          <a:xfrm>
            <a:off x="6445404" y="1326994"/>
            <a:ext cx="57465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ED2EE54-0D94-43C1-AB59-9C52B40F3E4D}"/>
              </a:ext>
            </a:extLst>
          </p:cNvPr>
          <p:cNvGrpSpPr/>
          <p:nvPr/>
        </p:nvGrpSpPr>
        <p:grpSpPr>
          <a:xfrm>
            <a:off x="7207341" y="1706133"/>
            <a:ext cx="4174350" cy="646331"/>
            <a:chOff x="7207341" y="1706133"/>
            <a:chExt cx="4174350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65B241-08E6-4306-BAD0-61A9D9A36146}"/>
                </a:ext>
              </a:extLst>
            </p:cNvPr>
            <p:cNvSpPr txBox="1"/>
            <p:nvPr/>
          </p:nvSpPr>
          <p:spPr>
            <a:xfrm>
              <a:off x="7207341" y="1706133"/>
              <a:ext cx="4010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016FB6-2F28-4D58-ACF8-8E726C6B26F4}"/>
                </a:ext>
              </a:extLst>
            </p:cNvPr>
            <p:cNvSpPr txBox="1"/>
            <p:nvPr/>
          </p:nvSpPr>
          <p:spPr>
            <a:xfrm>
              <a:off x="8051933" y="1798466"/>
              <a:ext cx="3329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 err="1">
                  <a:solidFill>
                    <a:schemeClr val="bg1"/>
                  </a:solidFill>
                </a:rPr>
                <a:t>초기코드작성</a:t>
              </a:r>
              <a:r>
                <a:rPr lang="ko-KR" altLang="en-US" sz="2400" spc="-300" dirty="0">
                  <a:solidFill>
                    <a:schemeClr val="bg1"/>
                  </a:solidFill>
                </a:rPr>
                <a:t>  및  </a:t>
              </a:r>
              <a:r>
                <a:rPr lang="ko-KR" altLang="en-US" sz="2400" spc="-300" dirty="0" err="1">
                  <a:solidFill>
                    <a:schemeClr val="bg1"/>
                  </a:solidFill>
                </a:rPr>
                <a:t>오류검출</a:t>
              </a:r>
              <a:r>
                <a:rPr lang="ko-KR" altLang="en-US" sz="2400" spc="-300" dirty="0">
                  <a:solidFill>
                    <a:schemeClr val="bg1"/>
                  </a:solidFill>
                </a:rPr>
                <a:t>  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09E859C-C071-4147-B154-07C13697A1E4}"/>
              </a:ext>
            </a:extLst>
          </p:cNvPr>
          <p:cNvGrpSpPr/>
          <p:nvPr/>
        </p:nvGrpSpPr>
        <p:grpSpPr>
          <a:xfrm>
            <a:off x="7207341" y="2605665"/>
            <a:ext cx="2337308" cy="646331"/>
            <a:chOff x="7207341" y="1706133"/>
            <a:chExt cx="2337308" cy="6463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DB6DC21-6209-4012-B191-BCB6EDCB32DA}"/>
                </a:ext>
              </a:extLst>
            </p:cNvPr>
            <p:cNvSpPr txBox="1"/>
            <p:nvPr/>
          </p:nvSpPr>
          <p:spPr>
            <a:xfrm>
              <a:off x="7207341" y="1706133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2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57693EA-203A-464E-9D60-359E6D37B8AD}"/>
                </a:ext>
              </a:extLst>
            </p:cNvPr>
            <p:cNvSpPr txBox="1"/>
            <p:nvPr/>
          </p:nvSpPr>
          <p:spPr>
            <a:xfrm>
              <a:off x="8051933" y="1798466"/>
              <a:ext cx="1492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bg1"/>
                  </a:solidFill>
                </a:rPr>
                <a:t>Game</a:t>
              </a:r>
              <a:r>
                <a:rPr lang="ko-KR" altLang="en-US" sz="2400" spc="-300" dirty="0">
                  <a:solidFill>
                    <a:schemeClr val="bg1"/>
                  </a:solidFill>
                </a:rPr>
                <a:t>  기획    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EA6519-2DC3-4B79-85D4-D878C370F36A}"/>
              </a:ext>
            </a:extLst>
          </p:cNvPr>
          <p:cNvGrpSpPr/>
          <p:nvPr/>
        </p:nvGrpSpPr>
        <p:grpSpPr>
          <a:xfrm>
            <a:off x="7207341" y="3505197"/>
            <a:ext cx="2946449" cy="646331"/>
            <a:chOff x="7207341" y="1706133"/>
            <a:chExt cx="2946449" cy="6463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FC7A34-6CCE-410B-A64E-B0B8217E1936}"/>
                </a:ext>
              </a:extLst>
            </p:cNvPr>
            <p:cNvSpPr txBox="1"/>
            <p:nvPr/>
          </p:nvSpPr>
          <p:spPr>
            <a:xfrm>
              <a:off x="7207341" y="1706133"/>
              <a:ext cx="4796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E81578-70DB-48DA-AE78-F301E72B7FB2}"/>
                </a:ext>
              </a:extLst>
            </p:cNvPr>
            <p:cNvSpPr txBox="1"/>
            <p:nvPr/>
          </p:nvSpPr>
          <p:spPr>
            <a:xfrm>
              <a:off x="8051933" y="1798466"/>
              <a:ext cx="2101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bg1"/>
                  </a:solidFill>
                </a:rPr>
                <a:t>Game   Code</a:t>
              </a:r>
              <a:r>
                <a:rPr lang="ko-KR" altLang="en-US" sz="2400" spc="-300" dirty="0">
                  <a:solidFill>
                    <a:schemeClr val="bg1"/>
                  </a:solidFill>
                </a:rPr>
                <a:t>    추가  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5C9D052-A679-48D5-BFA2-5064528BB0BB}"/>
              </a:ext>
            </a:extLst>
          </p:cNvPr>
          <p:cNvGrpSpPr/>
          <p:nvPr/>
        </p:nvGrpSpPr>
        <p:grpSpPr>
          <a:xfrm>
            <a:off x="7207341" y="4404729"/>
            <a:ext cx="3283721" cy="646331"/>
            <a:chOff x="7207341" y="1706133"/>
            <a:chExt cx="3283721" cy="6463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35F6D4-F55C-4A24-8E88-51A7F2797B83}"/>
                </a:ext>
              </a:extLst>
            </p:cNvPr>
            <p:cNvSpPr txBox="1"/>
            <p:nvPr/>
          </p:nvSpPr>
          <p:spPr>
            <a:xfrm>
              <a:off x="7207341" y="1706133"/>
              <a:ext cx="4876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4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518CAB-4D7F-4545-B179-3D9CF52BF7EB}"/>
                </a:ext>
              </a:extLst>
            </p:cNvPr>
            <p:cNvSpPr txBox="1"/>
            <p:nvPr/>
          </p:nvSpPr>
          <p:spPr>
            <a:xfrm>
              <a:off x="8051933" y="1798466"/>
              <a:ext cx="2439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bg1"/>
                  </a:solidFill>
                </a:rPr>
                <a:t>Image   </a:t>
              </a:r>
              <a:r>
                <a:rPr lang="ko-KR" altLang="en-US" sz="2400" spc="-300" dirty="0">
                  <a:solidFill>
                    <a:schemeClr val="bg1"/>
                  </a:solidFill>
                </a:rPr>
                <a:t>다운   및     적용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D5AFBC3-F614-46A2-AEDD-BF312B59387C}"/>
              </a:ext>
            </a:extLst>
          </p:cNvPr>
          <p:cNvGrpSpPr/>
          <p:nvPr/>
        </p:nvGrpSpPr>
        <p:grpSpPr>
          <a:xfrm>
            <a:off x="7207341" y="5304261"/>
            <a:ext cx="1660841" cy="646331"/>
            <a:chOff x="7207341" y="1706133"/>
            <a:chExt cx="1660841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4E48D8-EEAD-4F80-8E87-AAFA61A0576F}"/>
                </a:ext>
              </a:extLst>
            </p:cNvPr>
            <p:cNvSpPr txBox="1"/>
            <p:nvPr/>
          </p:nvSpPr>
          <p:spPr>
            <a:xfrm>
              <a:off x="7207341" y="1706133"/>
              <a:ext cx="474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5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2AB423-EA83-4561-AFAE-91EE9CC7F726}"/>
                </a:ext>
              </a:extLst>
            </p:cNvPr>
            <p:cNvSpPr txBox="1"/>
            <p:nvPr/>
          </p:nvSpPr>
          <p:spPr>
            <a:xfrm>
              <a:off x="8051933" y="1798466"/>
              <a:ext cx="816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bg1"/>
                  </a:solidFill>
                </a:rPr>
                <a:t> Q  &amp;  A</a:t>
              </a:r>
              <a:endParaRPr lang="ko-KR" altLang="en-US" sz="2400" spc="-3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43063B1-123D-4792-AF2A-1A50618B517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1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2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67810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>
                <a:solidFill>
                  <a:schemeClr val="bg1"/>
                </a:solidFill>
              </a:rPr>
              <a:t>초기코드작성</a:t>
            </a:r>
            <a:r>
              <a:rPr lang="ko-KR" altLang="en-US" sz="4400" b="1" dirty="0">
                <a:solidFill>
                  <a:schemeClr val="bg1"/>
                </a:solidFill>
              </a:rPr>
              <a:t>  및  </a:t>
            </a:r>
            <a:r>
              <a:rPr lang="ko-KR" altLang="en-US" sz="4400" b="1" dirty="0" err="1">
                <a:solidFill>
                  <a:schemeClr val="bg1"/>
                </a:solidFill>
              </a:rPr>
              <a:t>오류검출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5978F58-E8A0-4595-8CAE-4FF25F93D0A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5234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/>
              <a:t>초기코드작성</a:t>
            </a:r>
            <a:r>
              <a:rPr lang="ko-KR" altLang="en-US" sz="3600" spc="-300" dirty="0"/>
              <a:t>   및  </a:t>
            </a:r>
            <a:r>
              <a:rPr lang="ko-KR" altLang="en-US" sz="3600" spc="-300" dirty="0" err="1"/>
              <a:t>오류검출</a:t>
            </a:r>
            <a:endParaRPr lang="ko-KR" altLang="en-US" sz="3600" spc="-3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03A0D53-2672-4A2D-B5C0-6A0276CAC9F9}"/>
              </a:ext>
            </a:extLst>
          </p:cNvPr>
          <p:cNvCxnSpPr/>
          <p:nvPr/>
        </p:nvCxnSpPr>
        <p:spPr>
          <a:xfrm>
            <a:off x="537117" y="1471962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E9B08DB-0C4D-4694-BA7B-67B961960AD2}"/>
              </a:ext>
            </a:extLst>
          </p:cNvPr>
          <p:cNvCxnSpPr/>
          <p:nvPr/>
        </p:nvCxnSpPr>
        <p:spPr>
          <a:xfrm>
            <a:off x="537117" y="3204118"/>
            <a:ext cx="5558883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92BE55-5F04-4595-9CF8-9E0AACB9CD45}"/>
              </a:ext>
            </a:extLst>
          </p:cNvPr>
          <p:cNvSpPr txBox="1"/>
          <p:nvPr/>
        </p:nvSpPr>
        <p:spPr>
          <a:xfrm>
            <a:off x="537117" y="1876375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dirty="0" err="1">
                <a:solidFill>
                  <a:schemeClr val="accent1"/>
                </a:solidFill>
                <a:latin typeface="+mj-ea"/>
                <a:ea typeface="+mj-ea"/>
              </a:rPr>
              <a:t>초기코드작성</a:t>
            </a:r>
            <a:endParaRPr lang="ko-KR" altLang="en-US" sz="5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8EA17E-3DD3-44D4-9628-4FE05FB35F12}"/>
              </a:ext>
            </a:extLst>
          </p:cNvPr>
          <p:cNvSpPr/>
          <p:nvPr/>
        </p:nvSpPr>
        <p:spPr>
          <a:xfrm>
            <a:off x="6679580" y="1360449"/>
            <a:ext cx="4975303" cy="4873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8A3E72-F404-412E-9341-E751418A698D}"/>
              </a:ext>
            </a:extLst>
          </p:cNvPr>
          <p:cNvSpPr txBox="1"/>
          <p:nvPr/>
        </p:nvSpPr>
        <p:spPr>
          <a:xfrm>
            <a:off x="598970" y="3675986"/>
            <a:ext cx="5371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과제를 시작하며 강사님에게 받은 문서로 만들어질 게임의 기본 틀이 될 코드를 작성합니다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8AC3B7-3A20-3460-676F-4F5A74B0FD4E}"/>
              </a:ext>
            </a:extLst>
          </p:cNvPr>
          <p:cNvSpPr txBox="1"/>
          <p:nvPr/>
        </p:nvSpPr>
        <p:spPr>
          <a:xfrm>
            <a:off x="631054" y="4732628"/>
            <a:ext cx="5371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dirty="0"/>
              <a:t>코드를 작성하며 해석이 되지 않는 코드를 </a:t>
            </a:r>
            <a:r>
              <a:rPr lang="en-US" altLang="ko-KR" sz="1600" dirty="0"/>
              <a:t>Chat GPT</a:t>
            </a:r>
            <a:r>
              <a:rPr lang="ko-KR" altLang="en-US" sz="1600" dirty="0"/>
              <a:t>를 이용하여 해석합니다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C3876D-B462-DF84-7506-59CFDAED3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18" y="1471963"/>
            <a:ext cx="4819511" cy="17321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DD962A-0F2E-1DD7-7157-B8E28E183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18" y="3429000"/>
            <a:ext cx="4787428" cy="261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8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/>
              <a:t>초기코드작성</a:t>
            </a:r>
            <a:endParaRPr lang="ko-KR" altLang="en-US" sz="3600" spc="-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7FAFE4-483A-3A4E-1F99-475F15F3F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34" y="767949"/>
            <a:ext cx="4849091" cy="609005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35A5ECC-B4A8-3113-F5FB-2CB840F50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407" y="167785"/>
            <a:ext cx="3798392" cy="66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E8211AC-46A6-431B-8B43-F0D36C6C6BAA}"/>
              </a:ext>
            </a:extLst>
          </p:cNvPr>
          <p:cNvSpPr/>
          <p:nvPr/>
        </p:nvSpPr>
        <p:spPr>
          <a:xfrm>
            <a:off x="0" y="0"/>
            <a:ext cx="769434" cy="769434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9EE6BA7B-BEA5-4496-B534-ACA23481E323}"/>
              </a:ext>
            </a:extLst>
          </p:cNvPr>
          <p:cNvSpPr/>
          <p:nvPr/>
        </p:nvSpPr>
        <p:spPr>
          <a:xfrm rot="5400000">
            <a:off x="152400" y="152400"/>
            <a:ext cx="769434" cy="76943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8EB41-8553-42E2-B72C-C5047742D6C6}"/>
              </a:ext>
            </a:extLst>
          </p:cNvPr>
          <p:cNvSpPr txBox="1"/>
          <p:nvPr/>
        </p:nvSpPr>
        <p:spPr>
          <a:xfrm>
            <a:off x="152400" y="16778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1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D13DC-B1B2-4447-A60D-5C2541B81E98}"/>
              </a:ext>
            </a:extLst>
          </p:cNvPr>
          <p:cNvSpPr txBox="1"/>
          <p:nvPr/>
        </p:nvSpPr>
        <p:spPr>
          <a:xfrm>
            <a:off x="1040781" y="121618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err="1"/>
              <a:t>오류검출</a:t>
            </a:r>
            <a:endParaRPr lang="ko-KR" altLang="en-US" sz="3600" spc="-3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83CB00-BF83-4926-A4BA-723B197E0605}"/>
              </a:ext>
            </a:extLst>
          </p:cNvPr>
          <p:cNvSpPr/>
          <p:nvPr/>
        </p:nvSpPr>
        <p:spPr>
          <a:xfrm>
            <a:off x="660400" y="1625600"/>
            <a:ext cx="3289300" cy="328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62FFD3-48F8-4E66-B9A4-CBE9470E08A9}"/>
              </a:ext>
            </a:extLst>
          </p:cNvPr>
          <p:cNvSpPr/>
          <p:nvPr/>
        </p:nvSpPr>
        <p:spPr>
          <a:xfrm>
            <a:off x="4444128" y="1625600"/>
            <a:ext cx="3289300" cy="328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F034EF-C585-47DE-BBC2-9CA7B4842590}"/>
              </a:ext>
            </a:extLst>
          </p:cNvPr>
          <p:cNvSpPr/>
          <p:nvPr/>
        </p:nvSpPr>
        <p:spPr>
          <a:xfrm>
            <a:off x="8227856" y="1625600"/>
            <a:ext cx="3289300" cy="3289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56176B-ADB9-4438-8C5D-4A3D5C172C49}"/>
              </a:ext>
            </a:extLst>
          </p:cNvPr>
          <p:cNvSpPr txBox="1"/>
          <p:nvPr/>
        </p:nvSpPr>
        <p:spPr>
          <a:xfrm>
            <a:off x="921834" y="5462659"/>
            <a:ext cx="25191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spc="-3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이미지 오류  </a:t>
            </a:r>
            <a:r>
              <a:rPr lang="en-US" altLang="ko-KR" sz="1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코드에 설정된  이미지  파일이   지정된   위치에   없어   발생한다</a:t>
            </a:r>
            <a:r>
              <a:rPr lang="en-US" altLang="ko-KR" sz="1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  <a:r>
              <a:rPr lang="ko-KR" altLang="en-US" sz="1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이미지파일을   확장자에   맞춰   경로를   설정하여   위치에   두거나   경로를   </a:t>
            </a:r>
            <a:r>
              <a:rPr lang="ko-KR" altLang="en-US" sz="1400" spc="-300" dirty="0" err="1">
                <a:latin typeface="굴림" panose="020B0600000101010101" pitchFamily="50" charset="-127"/>
                <a:ea typeface="굴림" panose="020B0600000101010101" pitchFamily="50" charset="-127"/>
              </a:rPr>
              <a:t>지정하지않고</a:t>
            </a:r>
            <a:r>
              <a:rPr lang="ko-KR" altLang="en-US" sz="1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   코드   파일   위치에   두면   해결된다</a:t>
            </a:r>
            <a:r>
              <a:rPr lang="en-US" altLang="ko-KR" sz="1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spc="-3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78174C-CD34-4B4B-9C7D-52FEC49E81BC}"/>
              </a:ext>
            </a:extLst>
          </p:cNvPr>
          <p:cNvCxnSpPr/>
          <p:nvPr/>
        </p:nvCxnSpPr>
        <p:spPr>
          <a:xfrm>
            <a:off x="1943100" y="5384800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C627E4F-829E-4EB5-90D5-49722439941C}"/>
              </a:ext>
            </a:extLst>
          </p:cNvPr>
          <p:cNvCxnSpPr/>
          <p:nvPr/>
        </p:nvCxnSpPr>
        <p:spPr>
          <a:xfrm>
            <a:off x="5736000" y="5384800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F1C4591-054D-414B-928F-B8230FC423F7}"/>
              </a:ext>
            </a:extLst>
          </p:cNvPr>
          <p:cNvCxnSpPr/>
          <p:nvPr/>
        </p:nvCxnSpPr>
        <p:spPr>
          <a:xfrm>
            <a:off x="9528900" y="5384800"/>
            <a:ext cx="720000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A6A804-4F1C-75EE-32B5-1355F1ACB858}"/>
              </a:ext>
            </a:extLst>
          </p:cNvPr>
          <p:cNvSpPr/>
          <p:nvPr/>
        </p:nvSpPr>
        <p:spPr>
          <a:xfrm>
            <a:off x="658450" y="1625600"/>
            <a:ext cx="3289300" cy="328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B1524F-9556-C905-CFF1-1BFD5F713408}"/>
              </a:ext>
            </a:extLst>
          </p:cNvPr>
          <p:cNvSpPr/>
          <p:nvPr/>
        </p:nvSpPr>
        <p:spPr>
          <a:xfrm>
            <a:off x="8227856" y="1625600"/>
            <a:ext cx="3289300" cy="328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1966790-E607-7FE6-3F49-2D3FB20B8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51" y="1640922"/>
            <a:ext cx="3289300" cy="212114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1E108DC-4ECD-E25F-D042-45E346FEB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50" y="3749207"/>
            <a:ext cx="3289300" cy="11810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B6EC32-2D31-C48E-3651-4BD9C61FF595}"/>
              </a:ext>
            </a:extLst>
          </p:cNvPr>
          <p:cNvSpPr txBox="1"/>
          <p:nvPr/>
        </p:nvSpPr>
        <p:spPr>
          <a:xfrm>
            <a:off x="4836448" y="5462659"/>
            <a:ext cx="25191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spc="-3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폰트오류</a:t>
            </a:r>
            <a:r>
              <a:rPr lang="en-US" altLang="ko-KR" sz="1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폰트도   마찬가지로   폰트를   다운받아  확장자명을  일치시켜  경로를   지정하거나   코드파일  위치에  저장하면   해결된다</a:t>
            </a:r>
            <a:r>
              <a:rPr lang="en-US" altLang="ko-KR" sz="1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endParaRPr lang="ko-KR" altLang="en-US" sz="1400" spc="-3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81659-C249-F2D1-EBF1-5493FEECFC43}"/>
              </a:ext>
            </a:extLst>
          </p:cNvPr>
          <p:cNvSpPr txBox="1"/>
          <p:nvPr/>
        </p:nvSpPr>
        <p:spPr>
          <a:xfrm>
            <a:off x="8461890" y="5473005"/>
            <a:ext cx="2519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spc="-3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오디오오류  </a:t>
            </a:r>
            <a:r>
              <a:rPr lang="en-US" altLang="ko-KR" sz="1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학원  </a:t>
            </a:r>
            <a:r>
              <a:rPr lang="en-US" altLang="ko-KR" sz="1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PC  </a:t>
            </a:r>
            <a:r>
              <a:rPr lang="ko-KR" altLang="en-US" sz="1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에  오디오  출력장치가   없어   오디오  출력  코드를   주석처리  하였다</a:t>
            </a:r>
            <a:r>
              <a:rPr lang="en-US" altLang="ko-KR" sz="1400" spc="-3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spc="-3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7AF4E84-0C4D-776F-E9C3-B9C46ED2E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79" y="1640922"/>
            <a:ext cx="3289300" cy="327397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5ED4AB5-6054-5AF4-9F0D-14E02AAAA3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58" y="1646963"/>
            <a:ext cx="3289300" cy="82778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67F911D-3C78-47A8-E80D-E66B1FECC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060" y="2474752"/>
            <a:ext cx="3297096" cy="148622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A77827-3933-159D-12ED-ACAE0232B7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958" y="3960981"/>
            <a:ext cx="3289300" cy="95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2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2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2927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Game</a:t>
            </a:r>
            <a:r>
              <a:rPr lang="ko-KR" altLang="en-US" sz="4400" b="1" dirty="0">
                <a:solidFill>
                  <a:schemeClr val="bg1"/>
                </a:solidFill>
              </a:rPr>
              <a:t>  기획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77F11C-CA8F-4F46-9933-034DFBAF5A01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6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5D36A6AB-2624-4F31-AFEC-07E4C8B3839E}"/>
              </a:ext>
            </a:extLst>
          </p:cNvPr>
          <p:cNvSpPr/>
          <p:nvPr/>
        </p:nvSpPr>
        <p:spPr>
          <a:xfrm>
            <a:off x="-1594802" y="140176"/>
            <a:ext cx="5924550" cy="59245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3FD6537-5440-4AD3-9021-9EC3F2BAA361}"/>
              </a:ext>
            </a:extLst>
          </p:cNvPr>
          <p:cNvSpPr/>
          <p:nvPr/>
        </p:nvSpPr>
        <p:spPr>
          <a:xfrm>
            <a:off x="4686302" y="298450"/>
            <a:ext cx="3054350" cy="30543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D9222BE-B512-4745-9159-1DE679AFF200}"/>
              </a:ext>
            </a:extLst>
          </p:cNvPr>
          <p:cNvSpPr/>
          <p:nvPr/>
        </p:nvSpPr>
        <p:spPr>
          <a:xfrm>
            <a:off x="4597402" y="3698875"/>
            <a:ext cx="2324096" cy="2324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DE28E-A43F-4523-968B-8456C7C73DC1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BAFCE-2CE1-4A53-B456-0B89E4FFCC2C}"/>
              </a:ext>
            </a:extLst>
          </p:cNvPr>
          <p:cNvSpPr txBox="1"/>
          <p:nvPr/>
        </p:nvSpPr>
        <p:spPr>
          <a:xfrm>
            <a:off x="7259923" y="4029289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기획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90401-B0D1-48FE-8FD1-A8FD1269356C}"/>
              </a:ext>
            </a:extLst>
          </p:cNvPr>
          <p:cNvSpPr txBox="1"/>
          <p:nvPr/>
        </p:nvSpPr>
        <p:spPr>
          <a:xfrm>
            <a:off x="7259923" y="4853420"/>
            <a:ext cx="4551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400" dirty="0">
                <a:solidFill>
                  <a:schemeClr val="bg1"/>
                </a:solidFill>
              </a:rPr>
              <a:t>어떤 기능을 넣어서 만들지 어떤 배경으로 할지 등 간단한 토의를 진행하였다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E98B3-618C-6EC0-4386-CD6F095053A5}"/>
              </a:ext>
            </a:extLst>
          </p:cNvPr>
          <p:cNvSpPr txBox="1"/>
          <p:nvPr/>
        </p:nvSpPr>
        <p:spPr>
          <a:xfrm>
            <a:off x="0" y="1179294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/>
              <a:t>필살기</a:t>
            </a:r>
            <a:endParaRPr lang="ko-KR" altLang="en-US" sz="3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11111-910B-E572-AD12-01F0EA182E67}"/>
              </a:ext>
            </a:extLst>
          </p:cNvPr>
          <p:cNvSpPr txBox="1"/>
          <p:nvPr/>
        </p:nvSpPr>
        <p:spPr>
          <a:xfrm>
            <a:off x="2055297" y="2706469"/>
            <a:ext cx="1545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아이템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D0348-CF82-0106-E4F8-8688B2FB13FC}"/>
              </a:ext>
            </a:extLst>
          </p:cNvPr>
          <p:cNvSpPr txBox="1"/>
          <p:nvPr/>
        </p:nvSpPr>
        <p:spPr>
          <a:xfrm>
            <a:off x="-281830" y="4198566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운석체력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50931C-5217-D157-3DB6-7426FBB997D8}"/>
              </a:ext>
            </a:extLst>
          </p:cNvPr>
          <p:cNvSpPr txBox="1"/>
          <p:nvPr/>
        </p:nvSpPr>
        <p:spPr>
          <a:xfrm>
            <a:off x="5283574" y="965299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무기성장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891954-CDFB-356D-9B8D-7AEADE85D5D2}"/>
              </a:ext>
            </a:extLst>
          </p:cNvPr>
          <p:cNvSpPr txBox="1"/>
          <p:nvPr/>
        </p:nvSpPr>
        <p:spPr>
          <a:xfrm>
            <a:off x="5494894" y="2060138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보스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6CF4F6-130F-6505-8AB9-9F10B1758417}"/>
              </a:ext>
            </a:extLst>
          </p:cNvPr>
          <p:cNvSpPr txBox="1"/>
          <p:nvPr/>
        </p:nvSpPr>
        <p:spPr>
          <a:xfrm>
            <a:off x="5141098" y="4599715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/>
              <a:t>목숨</a:t>
            </a:r>
            <a:endParaRPr lang="ko-KR" altLang="en-US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827D6F-ACBF-D5D2-1DC2-EA8D5E739DC8}"/>
              </a:ext>
            </a:extLst>
          </p:cNvPr>
          <p:cNvSpPr txBox="1"/>
          <p:nvPr/>
        </p:nvSpPr>
        <p:spPr>
          <a:xfrm>
            <a:off x="-516760" y="2655571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/>
              <a:t>인간 적</a:t>
            </a:r>
          </a:p>
        </p:txBody>
      </p:sp>
    </p:spTree>
    <p:extLst>
      <p:ext uri="{BB962C8B-B14F-4D97-AF65-F5344CB8AC3E}">
        <p14:creationId xmlns:p14="http://schemas.microsoft.com/office/powerpoint/2010/main" val="297265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5C4B3EF-BB8E-41E2-B179-EC62F309C5A2}"/>
              </a:ext>
            </a:extLst>
          </p:cNvPr>
          <p:cNvSpPr/>
          <p:nvPr/>
        </p:nvSpPr>
        <p:spPr>
          <a:xfrm rot="16200000" flipH="1">
            <a:off x="8752345" y="0"/>
            <a:ext cx="3434576" cy="3434576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8EC07BF-6FCA-489E-BE62-3D740F3311F0}"/>
              </a:ext>
            </a:extLst>
          </p:cNvPr>
          <p:cNvSpPr/>
          <p:nvPr/>
        </p:nvSpPr>
        <p:spPr>
          <a:xfrm rot="5400000" flipH="1">
            <a:off x="8775745" y="-11154"/>
            <a:ext cx="3434576" cy="3434576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95DF0357-17B5-4D40-9AF1-3D3C1682CF2C}"/>
              </a:ext>
            </a:extLst>
          </p:cNvPr>
          <p:cNvSpPr/>
          <p:nvPr/>
        </p:nvSpPr>
        <p:spPr>
          <a:xfrm rot="5400000" flipH="1">
            <a:off x="7246929" y="-11153"/>
            <a:ext cx="4967373" cy="4967373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1896E131-FA59-4361-8D86-260949123DC7}"/>
              </a:ext>
            </a:extLst>
          </p:cNvPr>
          <p:cNvSpPr/>
          <p:nvPr/>
        </p:nvSpPr>
        <p:spPr>
          <a:xfrm flipH="1">
            <a:off x="6070476" y="735980"/>
            <a:ext cx="6116445" cy="611644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46E77-D86A-4977-8389-ABD1BCBCBE6B}"/>
              </a:ext>
            </a:extLst>
          </p:cNvPr>
          <p:cNvSpPr txBox="1"/>
          <p:nvPr/>
        </p:nvSpPr>
        <p:spPr>
          <a:xfrm>
            <a:off x="657922" y="2853813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Part 3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5563D-EB12-416B-9AFA-A116B4A02B85}"/>
              </a:ext>
            </a:extLst>
          </p:cNvPr>
          <p:cNvSpPr txBox="1"/>
          <p:nvPr/>
        </p:nvSpPr>
        <p:spPr>
          <a:xfrm>
            <a:off x="636169" y="3423422"/>
            <a:ext cx="37769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</a:rPr>
              <a:t>Game</a:t>
            </a:r>
            <a:r>
              <a:rPr lang="ko-KR" altLang="en-US" sz="4400" b="1" dirty="0">
                <a:solidFill>
                  <a:schemeClr val="bg1"/>
                </a:solidFill>
              </a:rPr>
              <a:t>코드추가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4F8DDB-29DF-4F9F-A173-F50E6FF4A71A}"/>
              </a:ext>
            </a:extLst>
          </p:cNvPr>
          <p:cNvCxnSpPr>
            <a:cxnSpLocks/>
          </p:cNvCxnSpPr>
          <p:nvPr/>
        </p:nvCxnSpPr>
        <p:spPr>
          <a:xfrm>
            <a:off x="535259" y="2587083"/>
            <a:ext cx="556074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77F11C-CA8F-4F46-9933-034DFBAF5A01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560"/>
      </a:accent1>
      <a:accent2>
        <a:srgbClr val="1C91F9"/>
      </a:accent2>
      <a:accent3>
        <a:srgbClr val="D5835E"/>
      </a:accent3>
      <a:accent4>
        <a:srgbClr val="F6D0AB"/>
      </a:accent4>
      <a:accent5>
        <a:srgbClr val="F9AB8F"/>
      </a:accent5>
      <a:accent6>
        <a:srgbClr val="E7E0D1"/>
      </a:accent6>
      <a:hlink>
        <a:srgbClr val="3F3F3F"/>
      </a:hlink>
      <a:folHlink>
        <a:srgbClr val="3F3F3F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406</Words>
  <Application>Microsoft Office PowerPoint</Application>
  <PresentationFormat>와이드스크린</PresentationFormat>
  <Paragraphs>99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Pretendard</vt:lpstr>
      <vt:lpstr>Pretendard ExtraBold</vt:lpstr>
      <vt:lpstr>굴림</vt:lpstr>
      <vt:lpstr>나눔스퀘어 Light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33</cp:revision>
  <dcterms:created xsi:type="dcterms:W3CDTF">2021-12-28T06:54:01Z</dcterms:created>
  <dcterms:modified xsi:type="dcterms:W3CDTF">2024-08-16T02:29:28Z</dcterms:modified>
</cp:coreProperties>
</file>