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9" r:id="rId9"/>
    <p:sldId id="262" r:id="rId10"/>
    <p:sldId id="263" r:id="rId11"/>
    <p:sldId id="264" r:id="rId12"/>
    <p:sldId id="267" r:id="rId13"/>
    <p:sldId id="265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3" r:id="rId25"/>
    <p:sldId id="279" r:id="rId26"/>
    <p:sldId id="280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57"/>
            <p14:sldId id="258"/>
            <p14:sldId id="260"/>
            <p14:sldId id="259"/>
            <p14:sldId id="266"/>
            <p14:sldId id="261"/>
            <p14:sldId id="269"/>
            <p14:sldId id="262"/>
            <p14:sldId id="263"/>
            <p14:sldId id="264"/>
            <p14:sldId id="267"/>
            <p14:sldId id="265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83"/>
            <p14:sldId id="279"/>
            <p14:sldId id="280"/>
            <p14:sldId id="281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2" autoAdjust="0"/>
    <p:restoredTop sz="89085" autoAdjust="0"/>
  </p:normalViewPr>
  <p:slideViewPr>
    <p:cSldViewPr snapToGrid="0">
      <p:cViewPr varScale="1">
        <p:scale>
          <a:sx n="77" d="100"/>
          <a:sy n="77" d="100"/>
        </p:scale>
        <p:origin x="-89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6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3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7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694" y="2325165"/>
            <a:ext cx="8726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 err="1"/>
              <a:t>파이썬</a:t>
            </a:r>
            <a:r>
              <a:rPr lang="en-US" altLang="ko-KR" sz="2400" b="1" dirty="0"/>
              <a:t>&gt;</a:t>
            </a:r>
            <a:endParaRPr lang="en-US" altLang="ko-KR" sz="15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4000" b="1" dirty="0"/>
              <a:t>리스트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튜플</a:t>
            </a:r>
            <a:r>
              <a:rPr lang="en-US" altLang="ko-KR" sz="4000" b="1" dirty="0"/>
              <a:t>, </a:t>
            </a:r>
            <a:r>
              <a:rPr lang="ko-KR" altLang="en-US" sz="4000" b="1" dirty="0" err="1"/>
              <a:t>딕셔너리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세트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en-US" altLang="ko-KR" dirty="0"/>
          </a:p>
          <a:p>
            <a:r>
              <a:rPr lang="en-US" altLang="ko-KR" dirty="0"/>
              <a:t>20162897 </a:t>
            </a:r>
            <a:r>
              <a:rPr lang="ko-KR" altLang="en-US" dirty="0" err="1"/>
              <a:t>박종두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E36C2-D65B-455A-91F8-98BDE4AB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440071C-1548-42C8-85DC-BCAEEBD9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6443FB-27BC-4F06-8562-ED110060E145}"/>
              </a:ext>
            </a:extLst>
          </p:cNvPr>
          <p:cNvSpPr txBox="1"/>
          <p:nvPr/>
        </p:nvSpPr>
        <p:spPr>
          <a:xfrm>
            <a:off x="465992" y="1149562"/>
            <a:ext cx="108585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삭제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.remove() : </a:t>
            </a:r>
            <a:r>
              <a:rPr lang="ko-KR" altLang="en-US" dirty="0"/>
              <a:t>리스트의 특정 요소 삭제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.remove(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.pop() : </a:t>
            </a:r>
            <a:r>
              <a:rPr lang="ko-KR" altLang="en-US" dirty="0"/>
              <a:t>리스트의 </a:t>
            </a:r>
            <a:r>
              <a:rPr lang="ko-KR" altLang="en-US" dirty="0" smtClean="0"/>
              <a:t>마지막 또는 특정 </a:t>
            </a:r>
            <a:r>
              <a:rPr lang="ko-KR" altLang="en-US" dirty="0"/>
              <a:t>요소 출력 후 삭제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.pop</a:t>
            </a:r>
            <a:r>
              <a:rPr lang="en-US" altLang="ko-KR" sz="1400" dirty="0" smtClean="0"/>
              <a:t>()</a:t>
            </a:r>
            <a:br>
              <a:rPr lang="en-US" altLang="ko-KR" sz="1400" dirty="0" smtClean="0"/>
            </a:br>
            <a:r>
              <a:rPr lang="en-US" altLang="ko-KR" sz="1400" dirty="0" smtClean="0"/>
              <a:t>	     </a:t>
            </a:r>
            <a:r>
              <a:rPr lang="ko-KR" altLang="en-US" sz="1400" dirty="0" err="1" smtClean="0"/>
              <a:t>변수명</a:t>
            </a:r>
            <a:r>
              <a:rPr lang="en-US" altLang="ko-KR" sz="1400" dirty="0" smtClean="0"/>
              <a:t>.pop(</a:t>
            </a:r>
            <a:r>
              <a:rPr lang="ko-KR" altLang="en-US" sz="1400" dirty="0" smtClean="0"/>
              <a:t>색인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95F852-3494-4580-8D0A-87329CE5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52" y="2753898"/>
            <a:ext cx="2627342" cy="1069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16E574-992B-4CC9-8BF5-084922530A48}"/>
              </a:ext>
            </a:extLst>
          </p:cNvPr>
          <p:cNvSpPr txBox="1"/>
          <p:nvPr/>
        </p:nvSpPr>
        <p:spPr>
          <a:xfrm>
            <a:off x="6626244" y="2360248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remove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104FC6-F8D0-46F1-9CC1-F966C390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66" y="4867227"/>
            <a:ext cx="2885794" cy="1297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0D5A50-5967-404B-B3A5-2F65A5BE02C1}"/>
              </a:ext>
            </a:extLst>
          </p:cNvPr>
          <p:cNvSpPr txBox="1"/>
          <p:nvPr/>
        </p:nvSpPr>
        <p:spPr>
          <a:xfrm>
            <a:off x="7331758" y="44154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1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DAA642-408F-4D43-8902-DAD2E7F4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E8729D0-1CFF-479B-A716-F0C5E696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F5AAAE-5267-46DD-88A2-3DFF80A74750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내 개수 확인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.count() : </a:t>
            </a:r>
            <a:r>
              <a:rPr lang="ko-KR" altLang="en-US" dirty="0"/>
              <a:t>리스트 내 특정 요소의 개수 확인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.count(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25849F-5421-41D4-8916-67F0857C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89" y="3010838"/>
            <a:ext cx="3415928" cy="967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3B6F5B-6518-4EFC-B75F-DF533B8BA4EC}"/>
              </a:ext>
            </a:extLst>
          </p:cNvPr>
          <p:cNvSpPr txBox="1"/>
          <p:nvPr/>
        </p:nvSpPr>
        <p:spPr>
          <a:xfrm>
            <a:off x="6626244" y="26329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36473" y="5234006"/>
            <a:ext cx="4304572" cy="933401"/>
            <a:chOff x="907579" y="4347411"/>
            <a:chExt cx="5380932" cy="116679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908888" cy="770021"/>
              <a:chOff x="1588169" y="5149516"/>
              <a:chExt cx="4908888" cy="77002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5678909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5342624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 [2]       [3]       [4]	  [5]</a:t>
              </a:r>
              <a:endParaRPr lang="ko-KR" altLang="en-US" sz="1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6473" y="483973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my_list_num.count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8216900" y="3403600"/>
            <a:ext cx="886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36274" y="5357336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요소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dirty="0"/>
              <a:t>의 개수는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dirty="0"/>
              <a:t>개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626244" y="3606800"/>
            <a:ext cx="1195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DA6934-CCFC-49D7-9CF2-F3935DB40DEE}"/>
              </a:ext>
            </a:extLst>
          </p:cNvPr>
          <p:cNvSpPr txBox="1"/>
          <p:nvPr/>
        </p:nvSpPr>
        <p:spPr>
          <a:xfrm>
            <a:off x="465992" y="1165604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역순 변환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.reverse() : </a:t>
            </a:r>
            <a:r>
              <a:rPr lang="ko-KR" altLang="en-US" dirty="0"/>
              <a:t>리스트를 역순으로 변환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.reverse</a:t>
            </a:r>
            <a:r>
              <a:rPr lang="en-US" altLang="ko-KR" sz="1400" dirty="0" smtClean="0"/>
              <a:t>()</a:t>
            </a: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893767-500A-4B46-99DA-0A8B5E43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D711CBA-E643-48EB-8EF4-DCE230DC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5D3564-E95C-4C00-82C2-87EBE5AF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6782"/>
            <a:ext cx="4066905" cy="834237"/>
          </a:xfrm>
          <a:prstGeom prst="rect">
            <a:avLst/>
          </a:prstGeom>
          <a:ln>
            <a:solidFill>
              <a:srgbClr val="222936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22D40B-F901-44BC-AA3E-8D99B1CAABB6}"/>
              </a:ext>
            </a:extLst>
          </p:cNvPr>
          <p:cNvSpPr txBox="1"/>
          <p:nvPr/>
        </p:nvSpPr>
        <p:spPr>
          <a:xfrm>
            <a:off x="6096000" y="2577450"/>
            <a:ext cx="92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reverse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93562" y="4824924"/>
            <a:ext cx="4562784" cy="1151393"/>
            <a:chOff x="907579" y="4347411"/>
            <a:chExt cx="4562784" cy="11513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sp>
        <p:nvSpPr>
          <p:cNvPr id="16" name="갈매기형 수장 15"/>
          <p:cNvSpPr/>
          <p:nvPr/>
        </p:nvSpPr>
        <p:spPr>
          <a:xfrm>
            <a:off x="5839362" y="4971174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559492" y="4824924"/>
            <a:ext cx="4562784" cy="1151393"/>
            <a:chOff x="907579" y="4347411"/>
            <a:chExt cx="4562784" cy="11513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7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병합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.extend() : </a:t>
            </a:r>
            <a:r>
              <a:rPr lang="ko-KR" altLang="en-US" dirty="0" smtClean="0"/>
              <a:t>리스트에 같은 요소로 추가 </a:t>
            </a:r>
            <a:r>
              <a:rPr lang="en-US" altLang="ko-KR" dirty="0"/>
              <a:t>(+</a:t>
            </a:r>
            <a:r>
              <a:rPr lang="ko-KR" altLang="en-US" dirty="0"/>
              <a:t>연산과 같은 효과</a:t>
            </a:r>
            <a:r>
              <a:rPr lang="en-US" altLang="ko-KR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extend(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3152972-563B-470C-AE08-BBB755F1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44" y="2887693"/>
            <a:ext cx="4112569" cy="2197654"/>
          </a:xfrm>
          <a:prstGeom prst="rect">
            <a:avLst/>
          </a:prstGeom>
          <a:ln>
            <a:solidFill>
              <a:srgbClr val="222936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0F5DFA-4055-4B86-BFBA-4A7A182F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F02D897-9BF0-4926-8E9E-22E64B29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C2AD866-C306-43A7-A5C3-1D0295E5062D}"/>
              </a:ext>
            </a:extLst>
          </p:cNvPr>
          <p:cNvCxnSpPr>
            <a:cxnSpLocks/>
          </p:cNvCxnSpPr>
          <p:nvPr/>
        </p:nvCxnSpPr>
        <p:spPr>
          <a:xfrm>
            <a:off x="7066628" y="4761018"/>
            <a:ext cx="5293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1B8521-26C2-4235-8F7F-4900E2AF6C1F}"/>
              </a:ext>
            </a:extLst>
          </p:cNvPr>
          <p:cNvSpPr txBox="1"/>
          <p:nvPr/>
        </p:nvSpPr>
        <p:spPr>
          <a:xfrm>
            <a:off x="6497803" y="2482358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32102" y="5355737"/>
            <a:ext cx="1686604" cy="871835"/>
            <a:chOff x="907579" y="4347411"/>
            <a:chExt cx="2108340" cy="108983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</a:t>
              </a:r>
              <a:endParaRPr lang="ko-KR" altLang="en-US" sz="14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3072602" y="5355737"/>
            <a:ext cx="1686604" cy="871835"/>
            <a:chOff x="907579" y="4347411"/>
            <a:chExt cx="2108340" cy="108983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56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</a:t>
              </a:r>
              <a:endParaRPr lang="ko-KR" alt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72602" y="532667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2102" y="53266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5402482" y="5424973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943719" y="5291940"/>
            <a:ext cx="2995588" cy="933401"/>
            <a:chOff x="907579" y="4347411"/>
            <a:chExt cx="3744636" cy="116679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3272592" cy="770021"/>
              <a:chOff x="1588169" y="5149516"/>
              <a:chExt cx="3272592" cy="77002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3647380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 [2]       [3]</a:t>
              </a:r>
              <a:endParaRPr lang="ko-KR" altLang="en-US" sz="1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43719" y="53266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xmlns="" id="{B500CB80-C5EA-4ACF-A883-0ED240E8C13D}"/>
              </a:ext>
            </a:extLst>
          </p:cNvPr>
          <p:cNvSpPr/>
          <p:nvPr/>
        </p:nvSpPr>
        <p:spPr>
          <a:xfrm>
            <a:off x="2532688" y="5475041"/>
            <a:ext cx="387186" cy="377383"/>
          </a:xfrm>
          <a:prstGeom prst="mathPlus">
            <a:avLst>
              <a:gd name="adj1" fmla="val 10311"/>
            </a:avLst>
          </a:prstGeom>
          <a:solidFill>
            <a:srgbClr val="2229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2B2D35-5867-4D97-8552-7A205EFA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452075F-3F92-4BE5-B950-402DED96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(1)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색인을 넣었던 </a:t>
            </a:r>
            <a:r>
              <a:rPr lang="en-US" altLang="ko-KR" b="1" dirty="0"/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</a:t>
            </a:r>
            <a:r>
              <a:rPr lang="ko-KR" altLang="en-US" dirty="0"/>
              <a:t>안에 숫자와 </a:t>
            </a:r>
            <a:r>
              <a:rPr lang="en-US" altLang="ko-KR" b="1" dirty="0"/>
              <a:t>:</a:t>
            </a:r>
            <a:r>
              <a:rPr lang="en-US" altLang="ko-KR" dirty="0"/>
              <a:t> (</a:t>
            </a:r>
            <a:r>
              <a:rPr lang="ko-KR" altLang="en-US" dirty="0"/>
              <a:t>콜론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의 조합을 활용</a:t>
            </a:r>
            <a:endParaRPr lang="en-US" altLang="ko-KR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start : end ]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ko-KR" altLang="en-US" sz="1400" dirty="0"/>
              <a:t>리스트 타입 변수의 </a:t>
            </a:r>
            <a:r>
              <a:rPr lang="en-US" altLang="ko-KR" sz="1400" b="1" dirty="0"/>
              <a:t>start</a:t>
            </a:r>
            <a:r>
              <a:rPr lang="en-US" altLang="ko-KR" sz="1400" dirty="0"/>
              <a:t> </a:t>
            </a:r>
            <a:r>
              <a:rPr lang="ko-KR" altLang="en-US" sz="1400" dirty="0"/>
              <a:t>색인부터 </a:t>
            </a:r>
            <a:r>
              <a:rPr lang="en-US" altLang="ko-KR" sz="1400" b="1" dirty="0"/>
              <a:t>end-1</a:t>
            </a:r>
            <a:r>
              <a:rPr lang="en-US" altLang="ko-KR" sz="1400" dirty="0"/>
              <a:t> </a:t>
            </a:r>
            <a:r>
              <a:rPr lang="ko-KR" altLang="en-US" sz="1400" dirty="0"/>
              <a:t>색인까지 자른다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리스트를 자르면 </a:t>
            </a:r>
            <a:r>
              <a:rPr lang="ko-KR" altLang="en-US" b="1" dirty="0">
                <a:sym typeface="Wingdings" pitchFamily="2" charset="2"/>
              </a:rPr>
              <a:t>새로운 리스트</a:t>
            </a:r>
            <a:r>
              <a:rPr lang="ko-KR" altLang="en-US" dirty="0">
                <a:sym typeface="Wingdings" pitchFamily="2" charset="2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생성</a:t>
            </a:r>
            <a:r>
              <a:rPr lang="ko-KR" altLang="en-US" dirty="0">
                <a:sym typeface="Wingdings" pitchFamily="2" charset="2"/>
              </a:rPr>
              <a:t>된다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6" y="4102858"/>
            <a:ext cx="50196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1238658" y="5019248"/>
            <a:ext cx="3744636" cy="1151393"/>
            <a:chOff x="907579" y="4347411"/>
            <a:chExt cx="3744636" cy="11513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3272592" cy="770021"/>
              <a:chOff x="1588169" y="5149516"/>
              <a:chExt cx="3272592" cy="770021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5992" y="5219592"/>
            <a:ext cx="117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cards[1:3]</a:t>
            </a:r>
            <a:endParaRPr lang="ko-KR" altLang="en-US" dirty="0"/>
          </a:p>
        </p:txBody>
      </p:sp>
      <p:sp>
        <p:nvSpPr>
          <p:cNvPr id="15" name="갈매기형 수장 14"/>
          <p:cNvSpPr/>
          <p:nvPr/>
        </p:nvSpPr>
        <p:spPr>
          <a:xfrm>
            <a:off x="5600602" y="5165498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069470" y="5013227"/>
            <a:ext cx="2108340" cy="1151393"/>
            <a:chOff x="907579" y="4347411"/>
            <a:chExt cx="2108340" cy="11513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[0]       [1]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7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(2)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ym typeface="Wingdings" pitchFamily="2" charset="2"/>
              </a:rPr>
              <a:t>:</a:t>
            </a:r>
            <a:r>
              <a:rPr lang="en-US" altLang="ko-KR" dirty="0">
                <a:sym typeface="Wingdings" pitchFamily="2" charset="2"/>
              </a:rPr>
              <a:t> (</a:t>
            </a:r>
            <a:r>
              <a:rPr lang="ko-KR" altLang="en-US" dirty="0">
                <a:sym typeface="Wingdings" pitchFamily="2" charset="2"/>
              </a:rPr>
              <a:t>콜론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양쪽에는 숫자를 쓰지 않을 수도 있다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start : ] or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: end ] or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 : ]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/>
              <a:t>좌측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쓰지 않으면 리스트의 시작부터 자르라는 의미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우측</a:t>
            </a:r>
            <a:r>
              <a:rPr lang="ko-KR" altLang="en-US" sz="1400" dirty="0" smtClean="0"/>
              <a:t>에 숫자를 </a:t>
            </a:r>
            <a:r>
              <a:rPr lang="ko-KR" altLang="en-US" sz="1400" dirty="0"/>
              <a:t>쓰지 않으면 리스트의 끝까지 자르라는 의미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/>
              <a:t>양측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숫자를 </a:t>
            </a:r>
            <a:r>
              <a:rPr lang="ko-KR" altLang="en-US" sz="1400" dirty="0"/>
              <a:t>쓰지 않으면 자르지 않는다는 의미</a:t>
            </a:r>
            <a:endParaRPr lang="en-US" altLang="ko-KR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569016" y="3750432"/>
            <a:ext cx="3648860" cy="933401"/>
            <a:chOff x="465992" y="5002214"/>
            <a:chExt cx="3648860" cy="93340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1128158" y="5002214"/>
              <a:ext cx="2986694" cy="933401"/>
              <a:chOff x="907579" y="4347411"/>
              <a:chExt cx="3733518" cy="11667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61474" cy="770021"/>
                <a:chOff x="1588169" y="5149516"/>
                <a:chExt cx="3261474" cy="770021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1334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3149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3725529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65992" y="5068798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cards[:2]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8073732" y="3750432"/>
            <a:ext cx="1686604" cy="933401"/>
            <a:chOff x="907579" y="4347411"/>
            <a:chExt cx="2108340" cy="116679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1636296" cy="770021"/>
              <a:chOff x="1588169" y="5149516"/>
              <a:chExt cx="1636296" cy="77002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1954139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FF0000"/>
                  </a:solidFill>
                </a:rPr>
                <a:t>[0]       [1]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갈매기형 수장 22"/>
          <p:cNvSpPr/>
          <p:nvPr/>
        </p:nvSpPr>
        <p:spPr>
          <a:xfrm>
            <a:off x="7762610" y="3819666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20" y="3819666"/>
            <a:ext cx="1333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3569016" y="5081392"/>
            <a:ext cx="3648860" cy="933401"/>
            <a:chOff x="465992" y="5002214"/>
            <a:chExt cx="3648860" cy="9334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1128158" y="5002214"/>
              <a:ext cx="2986694" cy="933401"/>
              <a:chOff x="907579" y="4347411"/>
              <a:chExt cx="3733518" cy="116679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61474" cy="770021"/>
                <a:chOff x="1588169" y="5149516"/>
                <a:chExt cx="3261474" cy="770021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1334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31495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3725529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5992" y="5068798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cards[1:]</a:t>
              </a:r>
              <a:endParaRPr lang="ko-KR" altLang="en-US" dirty="0"/>
            </a:p>
          </p:txBody>
        </p:sp>
      </p:grpSp>
      <p:sp>
        <p:nvSpPr>
          <p:cNvPr id="34" name="갈매기형 수장 33"/>
          <p:cNvSpPr/>
          <p:nvPr/>
        </p:nvSpPr>
        <p:spPr>
          <a:xfrm>
            <a:off x="7762610" y="5150628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8073732" y="5081392"/>
            <a:ext cx="2341096" cy="933401"/>
            <a:chOff x="907579" y="4347411"/>
            <a:chExt cx="2926488" cy="116679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2454444" cy="770021"/>
              <a:chOff x="1588169" y="5149516"/>
              <a:chExt cx="2454444" cy="77002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83983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FF0000"/>
                  </a:solidFill>
                </a:rPr>
                <a:t>[0]       [1]       [2]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51988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7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CA5C67-9A63-45C7-B269-308E30786FC2}"/>
              </a:ext>
            </a:extLst>
          </p:cNvPr>
          <p:cNvSpPr txBox="1"/>
          <p:nvPr/>
        </p:nvSpPr>
        <p:spPr>
          <a:xfrm>
            <a:off x="465992" y="1165604"/>
            <a:ext cx="108585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자르기</a:t>
            </a:r>
            <a:r>
              <a:rPr lang="en-US" altLang="ko-KR" sz="2000" b="1" dirty="0"/>
              <a:t>(3)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리스트를 자르면 </a:t>
            </a:r>
            <a:r>
              <a:rPr lang="ko-KR" altLang="en-US" b="1" dirty="0">
                <a:sym typeface="Wingdings" pitchFamily="2" charset="2"/>
              </a:rPr>
              <a:t>새로운 리스트</a:t>
            </a:r>
            <a:r>
              <a:rPr lang="ko-KR" altLang="en-US" dirty="0">
                <a:sym typeface="Wingdings" pitchFamily="2" charset="2"/>
              </a:rPr>
              <a:t>를 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생성</a:t>
            </a:r>
            <a:r>
              <a:rPr lang="ko-KR" altLang="en-US" dirty="0">
                <a:sym typeface="Wingdings" pitchFamily="2" charset="2"/>
              </a:rPr>
              <a:t>하여 반환</a:t>
            </a:r>
            <a:endParaRPr lang="en-US" altLang="ko-KR" dirty="0"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>
                <a:sym typeface="Wingdings" pitchFamily="2" charset="2"/>
              </a:rPr>
              <a:t>즉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기존 리스트의 값은 변하지 않는다</a:t>
            </a:r>
            <a:r>
              <a:rPr lang="en-US" altLang="ko-KR" sz="1400" dirty="0">
                <a:sym typeface="Wingdings" pitchFamily="2" charset="2"/>
              </a:rPr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sym typeface="Wingdings" pitchFamily="2" charset="2"/>
              </a:rPr>
              <a:t>자른 리스트를 다른 변수에 저장해서 사용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39" y="3476330"/>
            <a:ext cx="231457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04076" y="5197499"/>
            <a:ext cx="4882464" cy="933401"/>
            <a:chOff x="1673025" y="4090059"/>
            <a:chExt cx="4882464" cy="93340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2341096" cy="933401"/>
              <a:chOff x="907579" y="4347411"/>
              <a:chExt cx="2926488" cy="116679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39834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</a:t>
                </a:r>
                <a:endParaRPr lang="ko-KR" altLang="en-US" sz="14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535680" y="4213389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cards[1:]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73025" y="4213389"/>
              <a:ext cx="1771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save_cards</a:t>
              </a:r>
              <a:r>
                <a:rPr lang="en-US" altLang="ko-KR" dirty="0"/>
                <a:t>    =</a:t>
              </a:r>
              <a:endParaRPr lang="ko-KR" altLang="en-US" dirty="0"/>
            </a:p>
          </p:txBody>
        </p:sp>
      </p:grpSp>
      <p:sp>
        <p:nvSpPr>
          <p:cNvPr id="19" name="갈매기형 수장 18"/>
          <p:cNvSpPr/>
          <p:nvPr/>
        </p:nvSpPr>
        <p:spPr>
          <a:xfrm>
            <a:off x="5968718" y="5266735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626954" y="5197499"/>
            <a:ext cx="3263649" cy="933401"/>
            <a:chOff x="3291840" y="4090059"/>
            <a:chExt cx="3263649" cy="9334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2341096" cy="933401"/>
              <a:chOff x="907579" y="4347411"/>
              <a:chExt cx="2926488" cy="116679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2454444" cy="770021"/>
                <a:chOff x="1588169" y="5149516"/>
                <a:chExt cx="2454444" cy="770021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2839834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</a:t>
                </a:r>
                <a:endParaRPr lang="ko-KR" altLang="en-US" sz="14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1840" y="4213389"/>
              <a:ext cx="1282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save_cards</a:t>
              </a:r>
              <a:endParaRPr lang="ko-KR" altLang="en-US" dirty="0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232452" y="4358640"/>
            <a:ext cx="4671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(1)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리스트 변수를 신규 변수에 저장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 = </a:t>
            </a:r>
            <a:r>
              <a:rPr lang="ko-KR" altLang="en-US" sz="1400" dirty="0" err="1"/>
              <a:t>변수명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8" y="3340735"/>
            <a:ext cx="46958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04076" y="5197499"/>
            <a:ext cx="5272796" cy="933401"/>
            <a:chOff x="1673025" y="4090059"/>
            <a:chExt cx="5272796" cy="93340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3950233" y="4090059"/>
              <a:ext cx="2995588" cy="933401"/>
              <a:chOff x="577353" y="4347411"/>
              <a:chExt cx="3744636" cy="116679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049397" y="4347411"/>
                <a:ext cx="3272592" cy="770021"/>
                <a:chOff x="1257943" y="5149516"/>
                <a:chExt cx="3272592" cy="770021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25794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07609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89423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71238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577353" y="5129472"/>
                <a:ext cx="3647380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</a:t>
                </a:r>
                <a:endParaRPr lang="ko-KR" altLang="en-US" sz="14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535680" y="4213389"/>
              <a:ext cx="73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3025" y="4213389"/>
              <a:ext cx="1744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new_cards</a:t>
              </a:r>
              <a:r>
                <a:rPr lang="en-US" altLang="ko-KR" dirty="0"/>
                <a:t>    =</a:t>
              </a:r>
              <a:endParaRPr lang="ko-KR" altLang="en-US" dirty="0"/>
            </a:p>
          </p:txBody>
        </p:sp>
      </p:grpSp>
      <p:sp>
        <p:nvSpPr>
          <p:cNvPr id="15" name="갈매기형 수장 14"/>
          <p:cNvSpPr/>
          <p:nvPr/>
        </p:nvSpPr>
        <p:spPr>
          <a:xfrm>
            <a:off x="6330768" y="5266735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98994" y="5197499"/>
            <a:ext cx="4572633" cy="933401"/>
            <a:chOff x="3291840" y="4090059"/>
            <a:chExt cx="4572633" cy="9334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4166C84D-599C-4DF8-AF73-3E2037C174C1}"/>
                </a:ext>
              </a:extLst>
            </p:cNvPr>
            <p:cNvGrpSpPr/>
            <p:nvPr/>
          </p:nvGrpSpPr>
          <p:grpSpPr>
            <a:xfrm>
              <a:off x="4214393" y="4090059"/>
              <a:ext cx="3650080" cy="933401"/>
              <a:chOff x="907579" y="4347411"/>
              <a:chExt cx="4562784" cy="1166798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F1917B4B-FA9A-46B3-839E-2E64E356D5E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4090740" cy="770021"/>
                <a:chOff x="1588169" y="5149516"/>
                <a:chExt cx="4090740" cy="77002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xmlns="" id="{91059032-E837-4D1C-B2B4-3DBEB9AEA38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1E34761D-9F2B-46A9-B010-9EEC551245C9}"/>
                    </a:ext>
                  </a:extLst>
                </p:cNvPr>
                <p:cNvSpPr/>
                <p:nvPr/>
              </p:nvSpPr>
              <p:spPr>
                <a:xfrm>
                  <a:off x="4860761" y="5149516"/>
                  <a:ext cx="818148" cy="770021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47A11568-5617-4CDD-8960-DFBBF7D5325D}"/>
                  </a:ext>
                </a:extLst>
              </p:cNvPr>
              <p:cNvSpPr txBox="1"/>
              <p:nvPr/>
            </p:nvSpPr>
            <p:spPr>
              <a:xfrm>
                <a:off x="907579" y="5129472"/>
                <a:ext cx="4454925" cy="38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색인 </a:t>
                </a:r>
                <a:r>
                  <a:rPr lang="en-US" altLang="ko-KR" sz="1400" dirty="0"/>
                  <a:t>: [0]       [1]        [2]       [3]      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[4]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91840" y="4213389"/>
              <a:ext cx="125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new_cards</a:t>
              </a:r>
              <a:endParaRPr lang="ko-KR" altLang="en-US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188720" y="4490720"/>
            <a:ext cx="426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56106" y="483033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append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(2)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cards</a:t>
            </a:r>
            <a:r>
              <a:rPr lang="ko-KR" altLang="en-US" dirty="0"/>
              <a:t>변수의 메모리 주소를 </a:t>
            </a:r>
            <a:r>
              <a:rPr lang="en-US" altLang="ko-KR" dirty="0" err="1"/>
              <a:t>new_cards</a:t>
            </a:r>
            <a:r>
              <a:rPr lang="ko-KR" altLang="en-US" dirty="0"/>
              <a:t>에 넘겨준 것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 err="1"/>
              <a:t>new_cards</a:t>
            </a:r>
            <a:r>
              <a:rPr lang="ko-KR" altLang="en-US" sz="1200" dirty="0"/>
              <a:t>의 변수 값을 바꾸어도 메모리 주소가 같아 </a:t>
            </a:r>
            <a:r>
              <a:rPr lang="en-US" altLang="ko-KR" sz="1200" dirty="0"/>
              <a:t>cards</a:t>
            </a:r>
            <a:r>
              <a:rPr lang="ko-KR" altLang="en-US" sz="1200" dirty="0"/>
              <a:t>도 </a:t>
            </a:r>
            <a:r>
              <a:rPr lang="ko-KR" altLang="en-US" sz="1200" b="1" dirty="0">
                <a:solidFill>
                  <a:srgbClr val="FF0000"/>
                </a:solidFill>
              </a:rPr>
              <a:t>동일한 값</a:t>
            </a:r>
            <a:r>
              <a:rPr lang="ko-KR" altLang="en-US" sz="1200" dirty="0"/>
              <a:t>을 가진다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372216" y="3772217"/>
            <a:ext cx="2448560" cy="204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102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103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104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7715" y="340288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저장 공간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5518" y="383317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1336" y="4671659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new_cards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>
            <a:off x="6666744" y="4017843"/>
            <a:ext cx="1710603" cy="593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</p:cNvCxnSpPr>
          <p:nvPr/>
        </p:nvCxnSpPr>
        <p:spPr>
          <a:xfrm flipV="1">
            <a:off x="6666744" y="4720220"/>
            <a:ext cx="1710603" cy="1361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929914" y="4668810"/>
            <a:ext cx="116518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58581" y="450402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2, 4]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65656" y="40704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8" y="3340735"/>
            <a:ext cx="4695825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1188720" y="4490720"/>
            <a:ext cx="426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복제</a:t>
            </a:r>
            <a:r>
              <a:rPr lang="en-US" altLang="ko-KR" sz="2000" b="1" dirty="0"/>
              <a:t>(3)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 리스트를 복제한 새로운 리스트는 </a:t>
            </a:r>
            <a:r>
              <a:rPr lang="en-US" altLang="ko-KR" dirty="0"/>
              <a:t>‘</a:t>
            </a:r>
            <a:r>
              <a:rPr lang="ko-KR" altLang="en-US" dirty="0"/>
              <a:t>리스트 자르기</a:t>
            </a:r>
            <a:r>
              <a:rPr lang="en-US" altLang="ko-KR" dirty="0"/>
              <a:t>’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/>
              <a:t>새로운 리스트이므로 기존 리스트와는 다른 메모리 주소를 가지므로 </a:t>
            </a:r>
            <a:r>
              <a:rPr lang="ko-KR" altLang="en-US" sz="1200" b="1" dirty="0"/>
              <a:t>다른 값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가질 수 있다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" y="2970501"/>
            <a:ext cx="4838700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498080" y="3789680"/>
            <a:ext cx="711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72216" y="3772217"/>
            <a:ext cx="2448560" cy="2046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101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102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103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104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7715" y="340288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저장 공간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5518" y="383317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cards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7006" y="4671659"/>
            <a:ext cx="231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new_cards</a:t>
            </a:r>
            <a:r>
              <a:rPr lang="en-US" altLang="ko-KR" dirty="0"/>
              <a:t> = cards[:]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6666744" y="4017843"/>
            <a:ext cx="1710603" cy="593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6666744" y="4856325"/>
            <a:ext cx="1710603" cy="101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1" idx="1"/>
          </p:cNvCxnSpPr>
          <p:nvPr/>
        </p:nvCxnSpPr>
        <p:spPr>
          <a:xfrm>
            <a:off x="8929914" y="4958081"/>
            <a:ext cx="1328667" cy="1645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80501" y="430082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65656" y="3867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58581" y="493796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[3, 1, 5, 2, 4]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endCxn id="15" idx="1"/>
          </p:cNvCxnSpPr>
          <p:nvPr/>
        </p:nvCxnSpPr>
        <p:spPr>
          <a:xfrm flipV="1">
            <a:off x="9051834" y="4485492"/>
            <a:ext cx="1328667" cy="186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B34A55-DAA0-4024-AAE0-95D9712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4B29231-25E3-4EB9-9976-E87591A6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15419-81C1-412E-9272-4F71339202BC}"/>
              </a:ext>
            </a:extLst>
          </p:cNvPr>
          <p:cNvSpPr txBox="1"/>
          <p:nvPr/>
        </p:nvSpPr>
        <p:spPr>
          <a:xfrm>
            <a:off x="513708" y="1140606"/>
            <a:ext cx="10074081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/>
              <a:t>튜플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세트</a:t>
            </a:r>
          </a:p>
        </p:txBody>
      </p:sp>
    </p:spTree>
    <p:extLst>
      <p:ext uri="{BB962C8B-B14F-4D97-AF65-F5344CB8AC3E}">
        <p14:creationId xmlns:p14="http://schemas.microsoft.com/office/powerpoint/2010/main" val="33473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137D80-1A46-4F83-8C94-EBFFB72A7D80}"/>
              </a:ext>
            </a:extLst>
          </p:cNvPr>
          <p:cNvSpPr txBox="1"/>
          <p:nvPr/>
        </p:nvSpPr>
        <p:spPr>
          <a:xfrm>
            <a:off x="465992" y="1160389"/>
            <a:ext cx="799657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중첩 리스트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리스트가 리스트 자체를 항목으로 가지는 것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/>
              <a:t>선언 형식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</a:t>
            </a:r>
            <a:r>
              <a:rPr lang="en-US" altLang="ko-KR" sz="1200" dirty="0"/>
              <a:t>= [[value, value, ...], [value, value, …]]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1" y="3111377"/>
            <a:ext cx="56769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55051"/>
              </p:ext>
            </p:extLst>
          </p:nvPr>
        </p:nvGraphicFramePr>
        <p:xfrm>
          <a:off x="8462571" y="3980373"/>
          <a:ext cx="2154174" cy="2037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0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marL="71541" marR="71541" marT="35770" marB="357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6285" y="361997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48125" y="36235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08525" y="36235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10203" y="4161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0203" y="48289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0203" y="54828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41200" y="306716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 행렬 예시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924800" y="4236720"/>
            <a:ext cx="0" cy="1615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462571" y="3619976"/>
            <a:ext cx="20448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7051" y="5926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73611" y="34503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cxnSp>
        <p:nvCxnSpPr>
          <p:cNvPr id="21" name="직선 화살표 연결선 20"/>
          <p:cNvCxnSpPr>
            <a:endCxn id="25" idx="0"/>
          </p:cNvCxnSpPr>
          <p:nvPr/>
        </p:nvCxnSpPr>
        <p:spPr>
          <a:xfrm flipH="1">
            <a:off x="1432560" y="4734560"/>
            <a:ext cx="518160" cy="822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>
            <a:off x="2174240" y="4734560"/>
            <a:ext cx="568960" cy="822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24811" y="555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35451" y="555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26829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튜플의</a:t>
            </a:r>
            <a:r>
              <a:rPr lang="ko-KR" altLang="en-US" sz="2000" b="1" dirty="0"/>
              <a:t>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변경할 수 없는 불변적</a:t>
            </a:r>
            <a:r>
              <a:rPr lang="en-US" altLang="ko-KR" dirty="0"/>
              <a:t>(immutable, </a:t>
            </a:r>
            <a:r>
              <a:rPr lang="ko-KR" altLang="en-US" dirty="0"/>
              <a:t>변경 불가</a:t>
            </a:r>
            <a:r>
              <a:rPr lang="en-US" altLang="ko-KR" dirty="0"/>
              <a:t>) </a:t>
            </a:r>
            <a:r>
              <a:rPr lang="ko-KR" altLang="en-US" dirty="0"/>
              <a:t>열거 데이터의 집합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리스트처럼 요소를 일렬로 저장하지만</a:t>
            </a:r>
            <a:r>
              <a:rPr lang="en-US" altLang="ko-KR" dirty="0"/>
              <a:t>, </a:t>
            </a:r>
            <a:r>
              <a:rPr lang="ko-KR" altLang="en-US" dirty="0"/>
              <a:t>저장된 요소를 변경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불가능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내부 요소의 수를 정확히 알고 있을 경우에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7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튜플의</a:t>
            </a:r>
            <a:r>
              <a:rPr lang="ko-KR" altLang="en-US" sz="2000" b="1" dirty="0"/>
              <a:t> 특징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빈 </a:t>
            </a:r>
            <a:r>
              <a:rPr lang="ko-KR" altLang="en-US" dirty="0" err="1"/>
              <a:t>튜플을</a:t>
            </a:r>
            <a:r>
              <a:rPr lang="ko-KR" altLang="en-US" dirty="0"/>
              <a:t> 만들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요소를 추가하거나 삭제</a:t>
            </a:r>
            <a:r>
              <a:rPr lang="en-US" altLang="ko-KR" dirty="0"/>
              <a:t>, </a:t>
            </a:r>
            <a:r>
              <a:rPr lang="ko-KR" altLang="en-US" dirty="0"/>
              <a:t>변경이 </a:t>
            </a:r>
            <a:r>
              <a:rPr lang="ko-KR" altLang="en-US" b="1" dirty="0">
                <a:solidFill>
                  <a:srgbClr val="FF0000"/>
                </a:solidFill>
              </a:rPr>
              <a:t>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8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선언 방법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 err="1"/>
              <a:t>자료형을</a:t>
            </a:r>
            <a:r>
              <a:rPr lang="ko-KR" altLang="en-US" dirty="0"/>
              <a:t> 선언할 때 </a:t>
            </a:r>
            <a:r>
              <a:rPr lang="en-US" altLang="ko-KR" b="1" dirty="0">
                <a:solidFill>
                  <a:srgbClr val="7030A0"/>
                </a:solidFill>
              </a:rPr>
              <a:t>( ) </a:t>
            </a:r>
            <a:r>
              <a:rPr lang="en-US" altLang="ko-KR" dirty="0"/>
              <a:t>(</a:t>
            </a:r>
            <a:r>
              <a:rPr lang="ko-KR" altLang="en-US" dirty="0"/>
              <a:t>소괄호</a:t>
            </a:r>
            <a:r>
              <a:rPr lang="en-US" altLang="ko-KR" dirty="0"/>
              <a:t>)</a:t>
            </a:r>
            <a:r>
              <a:rPr lang="ko-KR" altLang="en-US" dirty="0"/>
              <a:t>를 사이에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로 구분하여 요소를 나열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solidFill>
                  <a:srgbClr val="7030A0"/>
                </a:solidFill>
              </a:rPr>
              <a:t>( ) </a:t>
            </a:r>
            <a:r>
              <a:rPr lang="en-US" altLang="ko-KR" sz="1400" dirty="0"/>
              <a:t>(</a:t>
            </a:r>
            <a:r>
              <a:rPr lang="ko-KR" altLang="en-US" sz="1400" dirty="0"/>
              <a:t>소괄호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사용하지 않는 방법도 존재</a:t>
            </a:r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소괄호를 사용하지 않을 경우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를 사용해야 </a:t>
            </a:r>
            <a:r>
              <a:rPr lang="ko-KR" altLang="en-US" dirty="0" err="1"/>
              <a:t>튜플로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/>
              <a:t>자주 사용되진 않는다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DB5CB7-7E18-40ED-A337-37567C2C94B5}"/>
              </a:ext>
            </a:extLst>
          </p:cNvPr>
          <p:cNvSpPr txBox="1"/>
          <p:nvPr/>
        </p:nvSpPr>
        <p:spPr>
          <a:xfrm>
            <a:off x="1127240" y="5199187"/>
            <a:ext cx="451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선언 형식 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(value, value, value)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00" y="4835162"/>
            <a:ext cx="3711685" cy="20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8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909FE7-B578-450B-B4C6-9AF0F8A2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A226F40-9830-463E-BF48-9413972D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E6B6BE-60BB-4451-A473-5F5CCA78AEFB}"/>
              </a:ext>
            </a:extLst>
          </p:cNvPr>
          <p:cNvSpPr txBox="1"/>
          <p:nvPr/>
        </p:nvSpPr>
        <p:spPr>
          <a:xfrm>
            <a:off x="465992" y="1149562"/>
            <a:ext cx="10858500" cy="402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내장함수</a:t>
            </a:r>
            <a:endParaRPr lang="en-US" altLang="ko-KR" sz="2000" b="1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 err="1"/>
              <a:t>len</a:t>
            </a:r>
            <a:r>
              <a:rPr lang="en-US" altLang="ko-KR" dirty="0"/>
              <a:t> : </a:t>
            </a:r>
            <a:r>
              <a:rPr lang="ko-KR" altLang="en-US" dirty="0"/>
              <a:t>요소의 개수를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max</a:t>
            </a:r>
            <a:r>
              <a:rPr lang="en-US" altLang="ko-KR" dirty="0"/>
              <a:t> : </a:t>
            </a:r>
            <a:r>
              <a:rPr lang="ko-KR" altLang="en-US" dirty="0"/>
              <a:t>최댓값을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min</a:t>
            </a:r>
            <a:r>
              <a:rPr lang="en-US" altLang="ko-KR" dirty="0"/>
              <a:t> : </a:t>
            </a:r>
            <a:r>
              <a:rPr lang="ko-KR" altLang="en-US" dirty="0"/>
              <a:t>최솟값을 구하는 함수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tuple</a:t>
            </a:r>
            <a:r>
              <a:rPr lang="en-US" altLang="ko-KR" dirty="0"/>
              <a:t> : </a:t>
            </a:r>
            <a:r>
              <a:rPr lang="ko-KR" altLang="en-US" dirty="0" err="1"/>
              <a:t>튜플을</a:t>
            </a:r>
            <a:r>
              <a:rPr lang="ko-KR" altLang="en-US" dirty="0"/>
              <a:t> 선언하는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D11AF6-A013-454D-B8FF-A9CFE4B7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111"/>
            <a:ext cx="3474804" cy="455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61A25CF-9B75-4E82-8EB9-441652B3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12" y="3379457"/>
            <a:ext cx="3231608" cy="456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90C64CF-F7D1-4096-91EC-1E1E614EF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61" y="4193559"/>
            <a:ext cx="3359001" cy="457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C0F8E99-98B9-4CA8-8F56-9C7DF0C5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172" y="5058456"/>
            <a:ext cx="4029864" cy="6499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79A8B56C-4292-440E-8B15-8921D9F8C6FD}"/>
              </a:ext>
            </a:extLst>
          </p:cNvPr>
          <p:cNvCxnSpPr/>
          <p:nvPr/>
        </p:nvCxnSpPr>
        <p:spPr>
          <a:xfrm>
            <a:off x="4127744" y="2598990"/>
            <a:ext cx="1959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B150A3-A044-4329-846D-0AB5E662F31B}"/>
              </a:ext>
            </a:extLst>
          </p:cNvPr>
          <p:cNvCxnSpPr>
            <a:cxnSpLocks/>
          </p:cNvCxnSpPr>
          <p:nvPr/>
        </p:nvCxnSpPr>
        <p:spPr>
          <a:xfrm>
            <a:off x="3657599" y="3429000"/>
            <a:ext cx="2877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675A963-8F9C-427A-9843-6B969A5B13D8}"/>
              </a:ext>
            </a:extLst>
          </p:cNvPr>
          <p:cNvCxnSpPr>
            <a:cxnSpLocks/>
          </p:cNvCxnSpPr>
          <p:nvPr/>
        </p:nvCxnSpPr>
        <p:spPr>
          <a:xfrm>
            <a:off x="3657599" y="4237847"/>
            <a:ext cx="3929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9CC06D1-7D5F-4C72-B791-1DC956CAA336}"/>
              </a:ext>
            </a:extLst>
          </p:cNvPr>
          <p:cNvCxnSpPr/>
          <p:nvPr/>
        </p:nvCxnSpPr>
        <p:spPr>
          <a:xfrm>
            <a:off x="3802743" y="5111678"/>
            <a:ext cx="19594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05209E03-5531-4CF3-9707-800BF414BC11}"/>
              </a:ext>
            </a:extLst>
          </p:cNvPr>
          <p:cNvCxnSpPr/>
          <p:nvPr/>
        </p:nvCxnSpPr>
        <p:spPr>
          <a:xfrm>
            <a:off x="8639175" y="285988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4B36CDB-27A1-4B77-84C9-A3114AFFCB4D}"/>
              </a:ext>
            </a:extLst>
          </p:cNvPr>
          <p:cNvCxnSpPr>
            <a:cxnSpLocks/>
          </p:cNvCxnSpPr>
          <p:nvPr/>
        </p:nvCxnSpPr>
        <p:spPr>
          <a:xfrm>
            <a:off x="7197326" y="5359241"/>
            <a:ext cx="9865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60B17484-1791-4375-9086-49C8EBC57093}"/>
              </a:ext>
            </a:extLst>
          </p:cNvPr>
          <p:cNvCxnSpPr/>
          <p:nvPr/>
        </p:nvCxnSpPr>
        <p:spPr>
          <a:xfrm>
            <a:off x="9941229" y="447532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EFBDD85-A846-44AC-82E4-62B830A830F3}"/>
              </a:ext>
            </a:extLst>
          </p:cNvPr>
          <p:cNvCxnSpPr/>
          <p:nvPr/>
        </p:nvCxnSpPr>
        <p:spPr>
          <a:xfrm>
            <a:off x="8752509" y="3675221"/>
            <a:ext cx="7786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만들기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6" y="2266045"/>
            <a:ext cx="4747233" cy="1261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66" y="3618603"/>
            <a:ext cx="436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타입에러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</a:rPr>
              <a:t>튜플</a:t>
            </a:r>
            <a:r>
              <a:rPr lang="ko-KR" altLang="en-US" sz="1400" b="1" dirty="0">
                <a:solidFill>
                  <a:srgbClr val="FF0000"/>
                </a:solidFill>
              </a:rPr>
              <a:t> 객체는 항목 값을 바꿀 수 없습니다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520734" y="2896649"/>
            <a:ext cx="4898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46814" y="2896649"/>
            <a:ext cx="6230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6" y="4218940"/>
            <a:ext cx="46672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766" y="5498203"/>
            <a:ext cx="4998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,(comma ,</a:t>
            </a:r>
            <a:r>
              <a:rPr lang="ko-KR" altLang="en-US" sz="1400" b="1" dirty="0"/>
              <a:t>쉼표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사용하지 않으면 </a:t>
            </a:r>
            <a:r>
              <a:rPr lang="ko-KR" altLang="en-US" sz="1400" b="1" dirty="0" err="1"/>
              <a:t>튜플로</a:t>
            </a:r>
            <a:r>
              <a:rPr lang="ko-KR" altLang="en-US" sz="1400" b="1" dirty="0"/>
              <a:t> 선언되지 않는다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93" y="2266045"/>
            <a:ext cx="3034347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75248" y="3621733"/>
            <a:ext cx="4038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,(comma ,</a:t>
            </a:r>
            <a:r>
              <a:rPr lang="ko-KR" altLang="en-US" sz="1400" b="1" dirty="0"/>
              <a:t>쉼표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사용하지 않아 문자열로 표시</a:t>
            </a:r>
          </a:p>
        </p:txBody>
      </p:sp>
    </p:spTree>
    <p:extLst>
      <p:ext uri="{BB962C8B-B14F-4D97-AF65-F5344CB8AC3E}">
        <p14:creationId xmlns:p14="http://schemas.microsoft.com/office/powerpoint/2010/main" val="12295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자르기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리스트에서 사용한 방법과 동일하다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 </a:t>
            </a:r>
            <a:r>
              <a:rPr lang="ko-KR" altLang="en-US" dirty="0"/>
              <a:t>안에 숫자와 </a:t>
            </a:r>
            <a:r>
              <a:rPr lang="en-US" altLang="ko-KR" b="1" dirty="0"/>
              <a:t>:</a:t>
            </a:r>
            <a:r>
              <a:rPr lang="en-US" altLang="ko-KR" dirty="0"/>
              <a:t> 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을 조합하여 넣고 자른다</a:t>
            </a:r>
            <a:r>
              <a:rPr lang="en-US" altLang="ko-KR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/>
              <a:t>기존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자르는 것이 아닌 새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생성하여 반환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" y="4012248"/>
            <a:ext cx="5467350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75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빈 </a:t>
            </a:r>
            <a:r>
              <a:rPr lang="ko-KR" altLang="en-US" sz="2000" b="1" dirty="0" err="1"/>
              <a:t>튜플</a:t>
            </a:r>
            <a:r>
              <a:rPr lang="ko-KR" altLang="en-US" sz="2000" b="1" dirty="0"/>
              <a:t> 만들기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( ) </a:t>
            </a:r>
            <a:r>
              <a:rPr lang="en-US" altLang="ko-KR" dirty="0"/>
              <a:t>(</a:t>
            </a:r>
            <a:r>
              <a:rPr lang="ko-KR" altLang="en-US" dirty="0"/>
              <a:t>소괄호</a:t>
            </a:r>
            <a:r>
              <a:rPr lang="en-US" altLang="ko-KR" dirty="0"/>
              <a:t>)</a:t>
            </a:r>
            <a:r>
              <a:rPr lang="ko-KR" altLang="en-US" dirty="0"/>
              <a:t>를 사용하거나 </a:t>
            </a:r>
            <a:r>
              <a:rPr lang="en-US" altLang="ko-KR" u="sng" dirty="0"/>
              <a:t>tuple()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3164840"/>
            <a:ext cx="5372100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4430" y="4482514"/>
            <a:ext cx="757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사용하다 보면 값이 아닌 </a:t>
            </a:r>
            <a:r>
              <a:rPr lang="ko-KR" altLang="en-US" dirty="0" err="1"/>
              <a:t>튜플을</a:t>
            </a:r>
            <a:r>
              <a:rPr lang="ko-KR" altLang="en-US" dirty="0"/>
              <a:t> 넣어야 할 경우 사용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넣을 값은 없지만 </a:t>
            </a:r>
            <a:r>
              <a:rPr lang="ko-KR" altLang="en-US" dirty="0" err="1"/>
              <a:t>튜플을</a:t>
            </a:r>
            <a:r>
              <a:rPr lang="ko-KR" altLang="en-US" dirty="0"/>
              <a:t> 넣어야 할 때 </a:t>
            </a:r>
            <a:r>
              <a:rPr lang="en-US" altLang="ko-KR" dirty="0"/>
              <a:t>()</a:t>
            </a:r>
            <a:r>
              <a:rPr lang="ko-KR" altLang="en-US" dirty="0"/>
              <a:t>와 같이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18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985452"/>
            <a:ext cx="42767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143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연산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각 </a:t>
            </a:r>
            <a:r>
              <a:rPr lang="ko-KR" altLang="en-US" dirty="0" err="1"/>
              <a:t>튜플</a:t>
            </a:r>
            <a:r>
              <a:rPr lang="ko-KR" altLang="en-US" dirty="0"/>
              <a:t> 요소끼리 연산이 가능하다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532102" y="5355739"/>
            <a:ext cx="2341096" cy="933401"/>
            <a:chOff x="907579" y="4347411"/>
            <a:chExt cx="2926488" cy="11667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8036" y="4347411"/>
              <a:ext cx="2456031" cy="770021"/>
              <a:chOff x="1586582" y="5149516"/>
              <a:chExt cx="2456031" cy="77002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6582" y="5149516"/>
                <a:ext cx="818148" cy="7700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76168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[2]</a:t>
              </a:r>
              <a:endParaRPr lang="ko-KR" altLang="en-US" sz="1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3663268" y="5367316"/>
            <a:ext cx="2341096" cy="933401"/>
            <a:chOff x="907579" y="4347411"/>
            <a:chExt cx="2926488" cy="116679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8036" y="4347411"/>
              <a:ext cx="2456031" cy="770021"/>
              <a:chOff x="1586582" y="5149516"/>
              <a:chExt cx="2456031" cy="7700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6582" y="5149516"/>
                <a:ext cx="818148" cy="7700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10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2761685" cy="384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색인 </a:t>
              </a:r>
              <a:r>
                <a:rPr lang="en-US" altLang="ko-KR" sz="1400" dirty="0"/>
                <a:t>: [0]       [1]       [2]</a:t>
              </a:r>
              <a:endParaRPr lang="ko-KR" altLang="en-US" sz="1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49434" y="53266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102" y="53266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5" name="더하기 기호 24">
            <a:extLst>
              <a:ext uri="{FF2B5EF4-FFF2-40B4-BE49-F238E27FC236}">
                <a16:creationId xmlns:a16="http://schemas.microsoft.com/office/drawing/2014/main" xmlns="" id="{03730C41-167F-4646-B59E-049EF149E651}"/>
              </a:ext>
            </a:extLst>
          </p:cNvPr>
          <p:cNvSpPr/>
          <p:nvPr/>
        </p:nvSpPr>
        <p:spPr>
          <a:xfrm>
            <a:off x="3121479" y="5486620"/>
            <a:ext cx="387186" cy="377383"/>
          </a:xfrm>
          <a:prstGeom prst="mathPlus">
            <a:avLst>
              <a:gd name="adj1" fmla="val 10311"/>
            </a:avLst>
          </a:prstGeom>
          <a:solidFill>
            <a:srgbClr val="2229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3132F59-9790-4935-92BD-D9F28C15503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489302" y="4004109"/>
            <a:ext cx="1877562" cy="1363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3B8E96D-6E4B-4B25-BB4F-3B69212E295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35698" y="4004109"/>
            <a:ext cx="543706" cy="1351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039C3B2B-A95A-4341-B2A7-95C95C85032A}"/>
              </a:ext>
            </a:extLst>
          </p:cNvPr>
          <p:cNvCxnSpPr/>
          <p:nvPr/>
        </p:nvCxnSpPr>
        <p:spPr>
          <a:xfrm>
            <a:off x="1564214" y="3978882"/>
            <a:ext cx="4089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D6788005-5765-4D0B-9B85-8B9A01AF1F3F}"/>
              </a:ext>
            </a:extLst>
          </p:cNvPr>
          <p:cNvCxnSpPr/>
          <p:nvPr/>
        </p:nvCxnSpPr>
        <p:spPr>
          <a:xfrm>
            <a:off x="2218706" y="3978882"/>
            <a:ext cx="4089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4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427463-14C6-4CC2-9AE1-08910D6F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16917C8-BC30-4964-B01B-4D6E1D44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2A2F3D-8CE0-40FC-B8D0-E14D2000D4EC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 요소의 개수를 세는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.count() : </a:t>
            </a:r>
            <a:r>
              <a:rPr lang="ko-KR" altLang="en-US" dirty="0" err="1"/>
              <a:t>튜플</a:t>
            </a:r>
            <a:r>
              <a:rPr lang="ko-KR" altLang="en-US" dirty="0"/>
              <a:t> 내 요소의 개수를 카운트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.count(</a:t>
            </a:r>
            <a:r>
              <a:rPr lang="ko-KR" altLang="en-US" sz="1400" dirty="0"/>
              <a:t>요소</a:t>
            </a:r>
            <a:r>
              <a:rPr lang="en-US" altLang="ko-KR" sz="1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096C2D-1A50-4CA1-AA6D-4709EA2E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42" y="2276676"/>
            <a:ext cx="3810000" cy="555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6A664F-2226-424F-8975-3807FE7AD108}"/>
              </a:ext>
            </a:extLst>
          </p:cNvPr>
          <p:cNvSpPr txBox="1"/>
          <p:nvPr/>
        </p:nvSpPr>
        <p:spPr>
          <a:xfrm>
            <a:off x="465992" y="3350732"/>
            <a:ext cx="10858500" cy="233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내 요소가 있는 위치 색인</a:t>
            </a:r>
            <a:r>
              <a:rPr lang="en-US" altLang="ko-KR" sz="2000" b="1" dirty="0"/>
              <a:t>(index)</a:t>
            </a:r>
            <a:r>
              <a:rPr lang="ko-KR" altLang="en-US" sz="2000" b="1" dirty="0"/>
              <a:t>을 반환하는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.index() : </a:t>
            </a:r>
            <a:r>
              <a:rPr lang="ko-KR" altLang="en-US" dirty="0" err="1"/>
              <a:t>튜플</a:t>
            </a:r>
            <a:r>
              <a:rPr lang="ko-KR" altLang="en-US" dirty="0"/>
              <a:t> 내 요소가 저장된 위치 색인 반환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.index(</a:t>
            </a:r>
            <a:r>
              <a:rPr lang="ko-KR" altLang="en-US" sz="1400" dirty="0"/>
              <a:t>요소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동일한 요소가 존재하면 처음 요소 값이 나타나는 위치를 반환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3A68501A-DF63-4F8A-97B1-0F362438A369}"/>
              </a:ext>
            </a:extLst>
          </p:cNvPr>
          <p:cNvCxnSpPr/>
          <p:nvPr/>
        </p:nvCxnSpPr>
        <p:spPr>
          <a:xfrm>
            <a:off x="6450806" y="2624931"/>
            <a:ext cx="509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FF56BB0-B5FA-4DE3-ADD0-0561DBD0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784" y="2903313"/>
            <a:ext cx="2848708" cy="5407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48252D03-36A3-4A5B-8930-3C52304D11F2}"/>
              </a:ext>
            </a:extLst>
          </p:cNvPr>
          <p:cNvCxnSpPr>
            <a:cxnSpLocks/>
          </p:cNvCxnSpPr>
          <p:nvPr/>
        </p:nvCxnSpPr>
        <p:spPr>
          <a:xfrm>
            <a:off x="9237565" y="3263143"/>
            <a:ext cx="899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5095DD8-1AEF-4D1B-9160-3CF03266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571" y="4520443"/>
            <a:ext cx="2860888" cy="522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A3A7C59-8476-442F-8CE1-611402F61DB7}"/>
              </a:ext>
            </a:extLst>
          </p:cNvPr>
          <p:cNvCxnSpPr>
            <a:cxnSpLocks/>
          </p:cNvCxnSpPr>
          <p:nvPr/>
        </p:nvCxnSpPr>
        <p:spPr>
          <a:xfrm>
            <a:off x="8311356" y="4863410"/>
            <a:ext cx="6806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FD101D-6FCC-4CC5-893A-B0F4996FB0BB}"/>
              </a:ext>
            </a:extLst>
          </p:cNvPr>
          <p:cNvSpPr txBox="1"/>
          <p:nvPr/>
        </p:nvSpPr>
        <p:spPr>
          <a:xfrm>
            <a:off x="5895242" y="19073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64AC3F-490E-4D34-A9DB-6171CE136231}"/>
              </a:ext>
            </a:extLst>
          </p:cNvPr>
          <p:cNvSpPr txBox="1"/>
          <p:nvPr/>
        </p:nvSpPr>
        <p:spPr>
          <a:xfrm>
            <a:off x="7517597" y="415111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ABF6E8-14B0-40B6-B9A0-A5689EB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E9A0F3C3-82A3-45EC-8A3B-80CBDF6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30FDCF-EF58-46DF-94DA-2FB0C1882505}"/>
              </a:ext>
            </a:extLst>
          </p:cNvPr>
          <p:cNvSpPr txBox="1"/>
          <p:nvPr/>
        </p:nvSpPr>
        <p:spPr>
          <a:xfrm>
            <a:off x="465992" y="1149562"/>
            <a:ext cx="108585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개념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파이썬 언어의 자료구조 형태 중 하나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값이 변할 수 있는 가변적</a:t>
            </a:r>
            <a:r>
              <a:rPr lang="en-US" altLang="ko-KR" dirty="0"/>
              <a:t>(mutable, </a:t>
            </a:r>
            <a:r>
              <a:rPr lang="ko-KR" altLang="en-US" dirty="0"/>
              <a:t>변경 가능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시퀀스 자료형</a:t>
            </a:r>
            <a:r>
              <a:rPr lang="en-US" altLang="ko-KR" dirty="0"/>
              <a:t>, </a:t>
            </a:r>
            <a:r>
              <a:rPr lang="ko-KR" altLang="en-US" dirty="0"/>
              <a:t>시퀀스는 요소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Data)</a:t>
            </a:r>
            <a:r>
              <a:rPr lang="ko-KR" altLang="en-US" dirty="0"/>
              <a:t>의 순서를 정의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요소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Data)</a:t>
            </a:r>
            <a:r>
              <a:rPr lang="ko-KR" altLang="en-US" dirty="0"/>
              <a:t>를 순서대로 나열한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리스트와 배열은 같은 개념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64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573BEE-FBDA-4033-9F3A-DD42C2E7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B2C5B8F-EFB2-4066-8DE3-2F5230ED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B01244-FECE-41DF-85C5-B901BDADC56F}"/>
              </a:ext>
            </a:extLst>
          </p:cNvPr>
          <p:cNvSpPr txBox="1"/>
          <p:nvPr/>
        </p:nvSpPr>
        <p:spPr>
          <a:xfrm>
            <a:off x="465992" y="1149562"/>
            <a:ext cx="10858500" cy="25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패킹</a:t>
            </a:r>
            <a:r>
              <a:rPr lang="en-US" altLang="ko-KR" sz="2000" b="1" dirty="0"/>
              <a:t>(Packing)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변수에 여러 개의 데이터가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ko-KR" altLang="en-US" dirty="0" err="1"/>
              <a:t>튜플로</a:t>
            </a:r>
            <a:r>
              <a:rPr lang="ko-KR" altLang="en-US" dirty="0"/>
              <a:t> 포장된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0B70E3-97F1-4611-A805-A92354F3487F}"/>
              </a:ext>
            </a:extLst>
          </p:cNvPr>
          <p:cNvSpPr txBox="1"/>
          <p:nvPr/>
        </p:nvSpPr>
        <p:spPr>
          <a:xfrm>
            <a:off x="481492" y="3422862"/>
            <a:ext cx="10858500" cy="25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튜플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언패킹</a:t>
            </a:r>
            <a:r>
              <a:rPr lang="en-US" altLang="ko-KR" sz="2000" b="1" dirty="0"/>
              <a:t>(Unpacking)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튜플을</a:t>
            </a:r>
            <a:r>
              <a:rPr lang="ko-KR" altLang="en-US" dirty="0"/>
              <a:t> 항목별로 각각 풀어서 변수에 저장하는 것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7DEF40E-0B2F-433C-9084-546417BE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9" y="2579516"/>
            <a:ext cx="4541253" cy="502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B438076-00D6-4F59-B400-956E9315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88" y="4750226"/>
            <a:ext cx="4541254" cy="1520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C073DC3-4C6F-4B3C-A59C-C99A4220888B}"/>
              </a:ext>
            </a:extLst>
          </p:cNvPr>
          <p:cNvGrpSpPr/>
          <p:nvPr/>
        </p:nvGrpSpPr>
        <p:grpSpPr>
          <a:xfrm>
            <a:off x="7188200" y="2095501"/>
            <a:ext cx="3649811" cy="1593540"/>
            <a:chOff x="1099989" y="2053016"/>
            <a:chExt cx="3649811" cy="159354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5B5E8A8-5A96-479D-9A37-0CBD135A1033}"/>
                </a:ext>
              </a:extLst>
            </p:cNvPr>
            <p:cNvGrpSpPr/>
            <p:nvPr/>
          </p:nvGrpSpPr>
          <p:grpSpPr>
            <a:xfrm>
              <a:off x="1744674" y="2770997"/>
              <a:ext cx="2496873" cy="798467"/>
              <a:chOff x="907579" y="4347411"/>
              <a:chExt cx="3744636" cy="119748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E54F9294-4DE5-470D-8563-3D464A62DBA8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72592" cy="770021"/>
                <a:chOff x="1588169" y="5149516"/>
                <a:chExt cx="3272592" cy="770021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8C16A9FC-C780-435C-81E7-D2C80C5F35A6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‘red’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6E0A083D-1DE1-4706-87A7-41EE01D04003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00264E8F-A158-452C-916E-36C9DCC5EF1B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루비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xmlns="" id="{E58B6E08-4FCA-45EC-AB99-BA90605EFE5D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True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AC27030-AB9B-4B72-B929-1BA682A811BD}"/>
                  </a:ext>
                </a:extLst>
              </p:cNvPr>
              <p:cNvSpPr txBox="1"/>
              <p:nvPr/>
            </p:nvSpPr>
            <p:spPr>
              <a:xfrm>
                <a:off x="907579" y="5129473"/>
                <a:ext cx="3572932" cy="41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색인 </a:t>
                </a:r>
                <a:r>
                  <a:rPr lang="en-US" altLang="ko-KR" sz="1200" dirty="0"/>
                  <a:t>: [0]      [1]      [2]      [3]</a:t>
                </a:r>
                <a:endParaRPr lang="ko-KR" altLang="en-US" sz="1200" dirty="0"/>
              </a:p>
            </p:txBody>
          </p:sp>
        </p:grp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xmlns="" id="{50EFB8ED-8F51-45B7-AF7F-3BA7FD70DEC3}"/>
                </a:ext>
              </a:extLst>
            </p:cNvPr>
            <p:cNvSpPr/>
            <p:nvPr/>
          </p:nvSpPr>
          <p:spPr>
            <a:xfrm>
              <a:off x="1099989" y="2053016"/>
              <a:ext cx="3649811" cy="1593540"/>
            </a:xfrm>
            <a:prstGeom prst="cube">
              <a:avLst>
                <a:gd name="adj" fmla="val 240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6735A39-0E35-4EE7-BB79-C75D76357BE0}"/>
              </a:ext>
            </a:extLst>
          </p:cNvPr>
          <p:cNvSpPr txBox="1"/>
          <p:nvPr/>
        </p:nvSpPr>
        <p:spPr>
          <a:xfrm>
            <a:off x="7231735" y="2536482"/>
            <a:ext cx="88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card(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C9B6A6-AB0F-448F-9F4A-0E8D6296B362}"/>
              </a:ext>
            </a:extLst>
          </p:cNvPr>
          <p:cNvSpPr txBox="1"/>
          <p:nvPr/>
        </p:nvSpPr>
        <p:spPr>
          <a:xfrm>
            <a:off x="9011519" y="1535676"/>
            <a:ext cx="205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‘red’     4     ‘</a:t>
            </a:r>
            <a:r>
              <a:rPr lang="ko-KR" altLang="en-US" sz="1200" dirty="0"/>
              <a:t>루비</a:t>
            </a:r>
            <a:r>
              <a:rPr lang="en-US" altLang="ko-KR" sz="1200" dirty="0"/>
              <a:t>’    True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E5D5FD60-EF10-4BB5-9B9E-1650A246204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420403" y="1804646"/>
            <a:ext cx="846182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562722B-47E5-4DD4-89F7-78DD4AFEC86D}"/>
              </a:ext>
            </a:extLst>
          </p:cNvPr>
          <p:cNvGrpSpPr/>
          <p:nvPr/>
        </p:nvGrpSpPr>
        <p:grpSpPr>
          <a:xfrm>
            <a:off x="7188201" y="4750226"/>
            <a:ext cx="3265110" cy="1425576"/>
            <a:chOff x="1099989" y="2053016"/>
            <a:chExt cx="3649811" cy="159354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AB6FB00-DB77-4B69-BBDA-EBE1EB70916F}"/>
                </a:ext>
              </a:extLst>
            </p:cNvPr>
            <p:cNvGrpSpPr/>
            <p:nvPr/>
          </p:nvGrpSpPr>
          <p:grpSpPr>
            <a:xfrm>
              <a:off x="1744674" y="2770997"/>
              <a:ext cx="2496873" cy="798467"/>
              <a:chOff x="907579" y="4347411"/>
              <a:chExt cx="3744636" cy="119748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xmlns="" id="{F9A9C63D-3D0F-4F63-BDF5-2620D6E4F46C}"/>
                  </a:ext>
                </a:extLst>
              </p:cNvPr>
              <p:cNvGrpSpPr/>
              <p:nvPr/>
            </p:nvGrpSpPr>
            <p:grpSpPr>
              <a:xfrm>
                <a:off x="1379623" y="4347411"/>
                <a:ext cx="3272592" cy="770021"/>
                <a:chOff x="1588169" y="5149516"/>
                <a:chExt cx="3272592" cy="770021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4CA524B9-8D70-4BBA-84EC-00CAE9E8EF79}"/>
                    </a:ext>
                  </a:extLst>
                </p:cNvPr>
                <p:cNvSpPr/>
                <p:nvPr/>
              </p:nvSpPr>
              <p:spPr>
                <a:xfrm>
                  <a:off x="1588169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‘red’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xmlns="" id="{D200833D-23E4-4F80-939A-DA9DDD88F264}"/>
                    </a:ext>
                  </a:extLst>
                </p:cNvPr>
                <p:cNvSpPr/>
                <p:nvPr/>
              </p:nvSpPr>
              <p:spPr>
                <a:xfrm>
                  <a:off x="240631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745B45D5-DCA8-4DE2-BDFF-0F3ED6D3F898}"/>
                    </a:ext>
                  </a:extLst>
                </p:cNvPr>
                <p:cNvSpPr/>
                <p:nvPr/>
              </p:nvSpPr>
              <p:spPr>
                <a:xfrm>
                  <a:off x="322446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‘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루비</a:t>
                  </a:r>
                  <a:r>
                    <a:rPr lang="en-US" altLang="ko-KR" sz="1200" dirty="0">
                      <a:solidFill>
                        <a:schemeClr val="tx1"/>
                      </a:solidFill>
                    </a:rPr>
                    <a:t>’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xmlns="" id="{BFD7EBA7-F4F9-4C62-876C-C80C4199832A}"/>
                    </a:ext>
                  </a:extLst>
                </p:cNvPr>
                <p:cNvSpPr/>
                <p:nvPr/>
              </p:nvSpPr>
              <p:spPr>
                <a:xfrm>
                  <a:off x="404261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True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FDC01F47-F5B2-4053-9E5C-54D2C9B05C95}"/>
                  </a:ext>
                </a:extLst>
              </p:cNvPr>
              <p:cNvSpPr txBox="1"/>
              <p:nvPr/>
            </p:nvSpPr>
            <p:spPr>
              <a:xfrm>
                <a:off x="907579" y="5129473"/>
                <a:ext cx="3572932" cy="41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색인 </a:t>
                </a:r>
                <a:r>
                  <a:rPr lang="en-US" altLang="ko-KR" sz="1200" dirty="0"/>
                  <a:t>: [0]      [1]      [2]      [3]</a:t>
                </a:r>
                <a:endParaRPr lang="ko-KR" altLang="en-US" sz="1200" dirty="0"/>
              </a:p>
            </p:txBody>
          </p:sp>
        </p:grp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xmlns="" id="{18C17D1C-30E3-45DB-B07F-F4AAD8688EE5}"/>
                </a:ext>
              </a:extLst>
            </p:cNvPr>
            <p:cNvSpPr/>
            <p:nvPr/>
          </p:nvSpPr>
          <p:spPr>
            <a:xfrm>
              <a:off x="1099989" y="2053016"/>
              <a:ext cx="3649811" cy="1593540"/>
            </a:xfrm>
            <a:prstGeom prst="cube">
              <a:avLst>
                <a:gd name="adj" fmla="val 240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377B219-32F6-46B1-82DA-B9CE4FF4F6F7}"/>
              </a:ext>
            </a:extLst>
          </p:cNvPr>
          <p:cNvSpPr txBox="1"/>
          <p:nvPr/>
        </p:nvSpPr>
        <p:spPr>
          <a:xfrm>
            <a:off x="7231735" y="5099443"/>
            <a:ext cx="882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card(</a:t>
            </a:r>
            <a:r>
              <a:rPr lang="ko-KR" altLang="en-US" sz="1200" dirty="0" err="1"/>
              <a:t>튜플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A276010-4BFC-4051-A44E-556F8B0668CD}"/>
              </a:ext>
            </a:extLst>
          </p:cNvPr>
          <p:cNvSpPr txBox="1"/>
          <p:nvPr/>
        </p:nvSpPr>
        <p:spPr>
          <a:xfrm>
            <a:off x="8025416" y="4324676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</a:t>
            </a:r>
            <a:r>
              <a:rPr lang="ko-KR" altLang="en-US" sz="1100" dirty="0"/>
              <a:t>변수   </a:t>
            </a:r>
            <a:r>
              <a:rPr lang="en-US" altLang="ko-KR" sz="1100" dirty="0"/>
              <a:t>b</a:t>
            </a:r>
            <a:r>
              <a:rPr lang="ko-KR" altLang="en-US" sz="1100" dirty="0"/>
              <a:t>변수   </a:t>
            </a:r>
            <a:r>
              <a:rPr lang="en-US" altLang="ko-KR" sz="1100" dirty="0"/>
              <a:t>c</a:t>
            </a:r>
            <a:r>
              <a:rPr lang="ko-KR" altLang="en-US" sz="1100" dirty="0"/>
              <a:t>변수   </a:t>
            </a:r>
            <a:r>
              <a:rPr lang="en-US" altLang="ko-KR" sz="1100" dirty="0"/>
              <a:t>d</a:t>
            </a:r>
            <a:r>
              <a:rPr lang="ko-KR" altLang="en-US" sz="1100" dirty="0"/>
              <a:t>변수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E8C3416-6E45-44EF-9686-2C421B32901D}"/>
              </a:ext>
            </a:extLst>
          </p:cNvPr>
          <p:cNvCxnSpPr/>
          <p:nvPr/>
        </p:nvCxnSpPr>
        <p:spPr>
          <a:xfrm flipV="1">
            <a:off x="8299380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F9EE0A79-064F-424D-9210-BF9436C2D3BA}"/>
              </a:ext>
            </a:extLst>
          </p:cNvPr>
          <p:cNvCxnSpPr/>
          <p:nvPr/>
        </p:nvCxnSpPr>
        <p:spPr>
          <a:xfrm flipV="1">
            <a:off x="8784836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7B982447-BFD1-4581-9986-1485E324E23B}"/>
              </a:ext>
            </a:extLst>
          </p:cNvPr>
          <p:cNvCxnSpPr/>
          <p:nvPr/>
        </p:nvCxnSpPr>
        <p:spPr>
          <a:xfrm flipV="1">
            <a:off x="9275721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70421652-53EF-478B-AD3C-F91C5655252E}"/>
              </a:ext>
            </a:extLst>
          </p:cNvPr>
          <p:cNvCxnSpPr/>
          <p:nvPr/>
        </p:nvCxnSpPr>
        <p:spPr>
          <a:xfrm flipV="1">
            <a:off x="9788949" y="4634979"/>
            <a:ext cx="0" cy="7503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B315F74F-F3D2-437D-B30A-444FB1FB296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965933" y="1804646"/>
            <a:ext cx="734946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1BF3BE7B-7EE3-4334-AB2A-9276D149AE0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511463" y="1804646"/>
            <a:ext cx="666156" cy="1008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2EB7866-835E-4E4F-86D5-29989126904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056993" y="1838849"/>
            <a:ext cx="651458" cy="9746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CC88D-6FBB-4288-9D04-36C0A53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4096D2F-1AD1-45D5-B8CB-99B0B29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818BE9-C6E7-49E8-AA95-75E5FC9F598B}"/>
              </a:ext>
            </a:extLst>
          </p:cNvPr>
          <p:cNvSpPr txBox="1"/>
          <p:nvPr/>
        </p:nvSpPr>
        <p:spPr>
          <a:xfrm>
            <a:off x="465992" y="1149562"/>
            <a:ext cx="10858500" cy="350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특징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요소들을 변수에 할당할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위치가 정해져 있고 색인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 index)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요소는 색인을 통해 접근할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 타입은 요소를 변경할 수 있다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361896" y="4764502"/>
            <a:ext cx="4562784" cy="1151393"/>
            <a:chOff x="907579" y="4347411"/>
            <a:chExt cx="4562784" cy="11513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F14B01-C59B-4F05-8250-7CDC180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E7C7730A-F9B4-4DFC-8140-66A46884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35CF79-ADB7-447A-A0AF-BA5C251A2B44}"/>
              </a:ext>
            </a:extLst>
          </p:cNvPr>
          <p:cNvSpPr txBox="1"/>
          <p:nvPr/>
        </p:nvSpPr>
        <p:spPr>
          <a:xfrm>
            <a:off x="465992" y="1149562"/>
            <a:ext cx="108585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선언 방법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리스트의 </a:t>
            </a:r>
            <a:r>
              <a:rPr lang="ko-KR" altLang="en-US" dirty="0" smtClean="0"/>
              <a:t>요소들은 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/>
              <a:t>(</a:t>
            </a:r>
            <a:r>
              <a:rPr lang="ko-KR" altLang="en-US" dirty="0"/>
              <a:t>쉼표</a:t>
            </a:r>
            <a:r>
              <a:rPr lang="en-US" altLang="ko-KR" dirty="0"/>
              <a:t>)</a:t>
            </a:r>
            <a:r>
              <a:rPr lang="ko-KR" altLang="en-US" dirty="0"/>
              <a:t>로 구분하며 </a:t>
            </a:r>
            <a:r>
              <a:rPr lang="en-US" altLang="ko-KR" b="1" dirty="0">
                <a:solidFill>
                  <a:srgbClr val="7030A0"/>
                </a:solidFill>
              </a:rPr>
              <a:t>[ ]</a:t>
            </a:r>
            <a:r>
              <a:rPr lang="en-US" altLang="ko-KR" dirty="0"/>
              <a:t>(</a:t>
            </a:r>
            <a:r>
              <a:rPr lang="ko-KR" altLang="en-US" dirty="0"/>
              <a:t>대괄호</a:t>
            </a:r>
            <a:r>
              <a:rPr lang="en-US" altLang="ko-KR" dirty="0"/>
              <a:t>)</a:t>
            </a:r>
            <a:r>
              <a:rPr lang="ko-KR" altLang="en-US" dirty="0"/>
              <a:t>연산자로 감싸는 구조</a:t>
            </a:r>
            <a:endParaRPr lang="en-US" altLang="ko-KR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빈 대괄호</a:t>
            </a:r>
            <a:r>
              <a:rPr lang="en-US" altLang="ko-KR" dirty="0"/>
              <a:t>([ ])</a:t>
            </a:r>
            <a:r>
              <a:rPr lang="ko-KR" altLang="en-US" dirty="0"/>
              <a:t>로 빈 리스트를 생성</a:t>
            </a:r>
            <a:endParaRPr lang="en-US" altLang="ko-KR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sz="1200" dirty="0"/>
              <a:t>빈 리스트를 만든 후 새 값을 추가하는 방식으로 사용</a:t>
            </a:r>
            <a:endParaRPr lang="en-US" altLang="ko-KR" sz="12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E8BBABF-FD76-4F1B-A7A6-CDBEFB97D211}"/>
              </a:ext>
            </a:extLst>
          </p:cNvPr>
          <p:cNvGrpSpPr/>
          <p:nvPr/>
        </p:nvGrpSpPr>
        <p:grpSpPr>
          <a:xfrm>
            <a:off x="756905" y="3831563"/>
            <a:ext cx="10736607" cy="690494"/>
            <a:chOff x="420023" y="3943857"/>
            <a:chExt cx="10736607" cy="6904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4DB5CB7-7E18-40ED-A337-37567C2C94B5}"/>
                </a:ext>
              </a:extLst>
            </p:cNvPr>
            <p:cNvSpPr txBox="1"/>
            <p:nvPr/>
          </p:nvSpPr>
          <p:spPr>
            <a:xfrm>
              <a:off x="6031829" y="4263716"/>
              <a:ext cx="51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선언 형식 </a:t>
              </a:r>
              <a:r>
                <a:rPr lang="en-US" altLang="ko-KR" dirty="0"/>
                <a:t>: </a:t>
              </a:r>
              <a:r>
                <a:rPr lang="ko-KR" altLang="en-US" dirty="0" err="1"/>
                <a:t>변수명</a:t>
              </a:r>
              <a:r>
                <a:rPr lang="ko-KR" altLang="en-US" dirty="0"/>
                <a:t> </a:t>
              </a:r>
              <a:r>
                <a:rPr lang="en-US" altLang="ko-KR" dirty="0"/>
                <a:t>= [value, value, value, value]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F10D6D4-612C-448F-961E-30EF12ECD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565" b="66179"/>
            <a:stretch/>
          </p:blipFill>
          <p:spPr>
            <a:xfrm>
              <a:off x="6721638" y="3943857"/>
              <a:ext cx="3522118" cy="2743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4DB5CB7-7E18-40ED-A337-37567C2C94B5}"/>
                </a:ext>
              </a:extLst>
            </p:cNvPr>
            <p:cNvSpPr txBox="1"/>
            <p:nvPr/>
          </p:nvSpPr>
          <p:spPr>
            <a:xfrm>
              <a:off x="420023" y="4265019"/>
              <a:ext cx="415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선언 형식 </a:t>
              </a:r>
              <a:r>
                <a:rPr lang="en-US" altLang="ko-KR" dirty="0"/>
                <a:t>: </a:t>
              </a:r>
              <a:r>
                <a:rPr lang="ko-KR" altLang="en-US" dirty="0" err="1"/>
                <a:t>변수명</a:t>
              </a:r>
              <a:r>
                <a:rPr lang="ko-KR" altLang="en-US" dirty="0"/>
                <a:t> </a:t>
              </a:r>
              <a:r>
                <a:rPr lang="en-US" altLang="ko-KR" dirty="0"/>
                <a:t>= </a:t>
              </a:r>
              <a:r>
                <a:rPr lang="en-US" altLang="ko-KR" dirty="0">
                  <a:solidFill>
                    <a:srgbClr val="7030A0"/>
                  </a:solidFill>
                </a:rPr>
                <a:t>list</a:t>
              </a:r>
              <a:r>
                <a:rPr lang="en-US" altLang="ko-KR" dirty="0"/>
                <a:t>(value, value)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604C3570-FA2B-4828-B376-00747D80B500}"/>
              </a:ext>
            </a:extLst>
          </p:cNvPr>
          <p:cNvGrpSpPr/>
          <p:nvPr/>
        </p:nvGrpSpPr>
        <p:grpSpPr>
          <a:xfrm>
            <a:off x="5759117" y="4796586"/>
            <a:ext cx="4448284" cy="1502901"/>
            <a:chOff x="5759117" y="4844712"/>
            <a:chExt cx="4448284" cy="150290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B785BB3D-0344-43EC-B182-4F4F5C93F66E}"/>
                </a:ext>
              </a:extLst>
            </p:cNvPr>
            <p:cNvGrpSpPr/>
            <p:nvPr/>
          </p:nvGrpSpPr>
          <p:grpSpPr>
            <a:xfrm>
              <a:off x="5800425" y="4844712"/>
              <a:ext cx="4406976" cy="1502901"/>
              <a:chOff x="346108" y="4347411"/>
              <a:chExt cx="4406976" cy="150290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06D0FAD2-9F51-4C1A-8806-5E70D0B4778E}"/>
                  </a:ext>
                </a:extLst>
              </p:cNvPr>
              <p:cNvGrpSpPr/>
              <p:nvPr/>
            </p:nvGrpSpPr>
            <p:grpSpPr>
              <a:xfrm>
                <a:off x="1427751" y="4347411"/>
                <a:ext cx="3272592" cy="770021"/>
                <a:chOff x="1636297" y="5149516"/>
                <a:chExt cx="3272592" cy="770021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8967A507-7648-4033-8FF0-9DF8D2340EAC}"/>
                    </a:ext>
                  </a:extLst>
                </p:cNvPr>
                <p:cNvSpPr/>
                <p:nvPr/>
              </p:nvSpPr>
              <p:spPr>
                <a:xfrm>
                  <a:off x="163629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xmlns="" id="{BC021FDF-0A1B-42CD-80F5-99CA4D40369B}"/>
                    </a:ext>
                  </a:extLst>
                </p:cNvPr>
                <p:cNvSpPr/>
                <p:nvPr/>
              </p:nvSpPr>
              <p:spPr>
                <a:xfrm>
                  <a:off x="245444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B486A11-FB03-46D5-BFA0-036D605CE084}"/>
                    </a:ext>
                  </a:extLst>
                </p:cNvPr>
                <p:cNvSpPr/>
                <p:nvPr/>
              </p:nvSpPr>
              <p:spPr>
                <a:xfrm>
                  <a:off x="327259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xmlns="" id="{CA5CBEA5-3CCC-43E5-AE9B-7E41FBE35B3A}"/>
                    </a:ext>
                  </a:extLst>
                </p:cNvPr>
                <p:cNvSpPr/>
                <p:nvPr/>
              </p:nvSpPr>
              <p:spPr>
                <a:xfrm>
                  <a:off x="409074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C10D1B9-397F-43C7-AF18-4F62959D689D}"/>
                  </a:ext>
                </a:extLst>
              </p:cNvPr>
              <p:cNvSpPr txBox="1"/>
              <p:nvPr/>
            </p:nvSpPr>
            <p:spPr>
              <a:xfrm>
                <a:off x="346109" y="5129472"/>
                <a:ext cx="41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양수 색인 </a:t>
                </a:r>
                <a:r>
                  <a:rPr lang="en-US" altLang="ko-KR" dirty="0"/>
                  <a:t>: [0]       [1]       [2]       [3]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5224834A-FC50-4F1D-AE33-C133425980B2}"/>
                  </a:ext>
                </a:extLst>
              </p:cNvPr>
              <p:cNvSpPr txBox="1"/>
              <p:nvPr/>
            </p:nvSpPr>
            <p:spPr>
              <a:xfrm>
                <a:off x="346108" y="5480980"/>
                <a:ext cx="440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음수 색인 </a:t>
                </a:r>
                <a:r>
                  <a:rPr lang="en-US" altLang="ko-KR" dirty="0"/>
                  <a:t>: [-4]      [-3]      [-2]      [-1]</a:t>
                </a:r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CC3017D-FA8A-42DB-900A-D2CA60382CD6}"/>
                </a:ext>
              </a:extLst>
            </p:cNvPr>
            <p:cNvSpPr txBox="1"/>
            <p:nvPr/>
          </p:nvSpPr>
          <p:spPr>
            <a:xfrm>
              <a:off x="5759117" y="5037222"/>
              <a:ext cx="97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 =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6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0B891A-75FB-4511-9D0F-4E1C5F9A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7C48590-FD1C-40EA-BC49-CFE5CB60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D653CB-EAA5-4AE3-9146-74353B9A3E22}"/>
              </a:ext>
            </a:extLst>
          </p:cNvPr>
          <p:cNvSpPr txBox="1"/>
          <p:nvPr/>
        </p:nvSpPr>
        <p:spPr>
          <a:xfrm>
            <a:off x="465992" y="1149562"/>
            <a:ext cx="10858500" cy="485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내장함수</a:t>
            </a:r>
            <a:endParaRPr lang="en-US" altLang="ko-KR" sz="2000" b="1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del</a:t>
            </a:r>
            <a:r>
              <a:rPr lang="en-US" altLang="ko-KR" dirty="0"/>
              <a:t> : </a:t>
            </a:r>
            <a:r>
              <a:rPr lang="ko-KR" altLang="en-US" dirty="0"/>
              <a:t>리스트의 특정 위치 요소 삭제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 err="1"/>
              <a:t>len</a:t>
            </a:r>
            <a:r>
              <a:rPr lang="en-US" altLang="ko-KR" dirty="0"/>
              <a:t> : </a:t>
            </a:r>
            <a:r>
              <a:rPr lang="ko-KR" altLang="en-US" dirty="0"/>
              <a:t>리스트 요소 수 확인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리스트 내의 최대값 반환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min</a:t>
            </a:r>
            <a:r>
              <a:rPr lang="en-US" altLang="ko-KR" dirty="0"/>
              <a:t> : </a:t>
            </a:r>
            <a:r>
              <a:rPr lang="ko-KR" altLang="en-US" dirty="0"/>
              <a:t>리스트 내의 최소값 반환</a:t>
            </a:r>
            <a:endParaRPr lang="en-US" altLang="ko-KR" dirty="0"/>
          </a:p>
          <a:p>
            <a:pPr marL="742950" lvl="1" indent="-285750"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sorted</a:t>
            </a:r>
            <a:r>
              <a:rPr lang="en-US" altLang="ko-KR" dirty="0"/>
              <a:t> : </a:t>
            </a:r>
            <a:r>
              <a:rPr lang="ko-KR" altLang="en-US" dirty="0"/>
              <a:t>리스트 정렬 후 복사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FB24BB-498E-4F65-B748-325EBDF5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3" y="2342397"/>
            <a:ext cx="2454443" cy="561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6104BCC-1999-45B9-8461-BBF2D7A9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2" y="3228975"/>
            <a:ext cx="2117810" cy="475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9DDDEC6-50C6-41A4-8122-44E4E8FA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93" y="4132077"/>
            <a:ext cx="2204269" cy="475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C7BD2C9-532E-44C2-A7BB-B145A607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058" y="4911780"/>
            <a:ext cx="2219733" cy="475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3BAE3C1-E109-4B8E-9CD0-7F7958E67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917" y="5666758"/>
            <a:ext cx="23907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0FE89C0-A796-412C-8461-2F22AF536AE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59705" y="2623009"/>
            <a:ext cx="15881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41C4983-B7D5-42E6-B65F-5B3C748C2F08}"/>
              </a:ext>
            </a:extLst>
          </p:cNvPr>
          <p:cNvCxnSpPr>
            <a:cxnSpLocks/>
          </p:cNvCxnSpPr>
          <p:nvPr/>
        </p:nvCxnSpPr>
        <p:spPr>
          <a:xfrm>
            <a:off x="3497179" y="3429000"/>
            <a:ext cx="293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6893E79F-AD43-4504-997E-5191FB417E2F}"/>
              </a:ext>
            </a:extLst>
          </p:cNvPr>
          <p:cNvCxnSpPr>
            <a:cxnSpLocks/>
          </p:cNvCxnSpPr>
          <p:nvPr/>
        </p:nvCxnSpPr>
        <p:spPr>
          <a:xfrm>
            <a:off x="4026568" y="4289696"/>
            <a:ext cx="3248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878C865-F37B-4740-98DC-F907552850EF}"/>
              </a:ext>
            </a:extLst>
          </p:cNvPr>
          <p:cNvCxnSpPr>
            <a:cxnSpLocks/>
          </p:cNvCxnSpPr>
          <p:nvPr/>
        </p:nvCxnSpPr>
        <p:spPr>
          <a:xfrm>
            <a:off x="4026568" y="5078653"/>
            <a:ext cx="43506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1FC5B9D-DAB5-4068-AF5F-FE100F10639D}"/>
              </a:ext>
            </a:extLst>
          </p:cNvPr>
          <p:cNvCxnSpPr>
            <a:cxnSpLocks/>
          </p:cNvCxnSpPr>
          <p:nvPr/>
        </p:nvCxnSpPr>
        <p:spPr>
          <a:xfrm>
            <a:off x="3818021" y="5912654"/>
            <a:ext cx="15798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0626ECC3-EC3B-4284-BD32-C0D9CBF9C29E}"/>
              </a:ext>
            </a:extLst>
          </p:cNvPr>
          <p:cNvCxnSpPr>
            <a:cxnSpLocks/>
          </p:cNvCxnSpPr>
          <p:nvPr/>
        </p:nvCxnSpPr>
        <p:spPr>
          <a:xfrm>
            <a:off x="9221001" y="4289696"/>
            <a:ext cx="866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2D07C53-ED6B-4A63-9895-9F6D8A1D6360}"/>
              </a:ext>
            </a:extLst>
          </p:cNvPr>
          <p:cNvCxnSpPr>
            <a:cxnSpLocks/>
          </p:cNvCxnSpPr>
          <p:nvPr/>
        </p:nvCxnSpPr>
        <p:spPr>
          <a:xfrm>
            <a:off x="9518924" y="5049778"/>
            <a:ext cx="866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C57C720A-AF99-49D7-B5B1-557C1B42478A}"/>
              </a:ext>
            </a:extLst>
          </p:cNvPr>
          <p:cNvCxnSpPr>
            <a:cxnSpLocks/>
          </p:cNvCxnSpPr>
          <p:nvPr/>
        </p:nvCxnSpPr>
        <p:spPr>
          <a:xfrm>
            <a:off x="8027470" y="2470375"/>
            <a:ext cx="8662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52B792-4CC8-491B-8DA3-D27A35D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C7DEA1F-7FEF-4BE7-8D9F-266AB938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97FE4A-090C-4FAE-9399-01804AE16D2E}"/>
              </a:ext>
            </a:extLst>
          </p:cNvPr>
          <p:cNvSpPr txBox="1"/>
          <p:nvPr/>
        </p:nvSpPr>
        <p:spPr>
          <a:xfrm>
            <a:off x="465992" y="1149562"/>
            <a:ext cx="10858500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리스트의 특정 값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E89654-52EE-42D9-800D-B272230F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40" y="2839906"/>
            <a:ext cx="4312407" cy="250880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837177A-6E22-48D9-95A4-0263F3EBF6FD}"/>
              </a:ext>
            </a:extLst>
          </p:cNvPr>
          <p:cNvGrpSpPr/>
          <p:nvPr/>
        </p:nvGrpSpPr>
        <p:grpSpPr>
          <a:xfrm>
            <a:off x="6384759" y="3312247"/>
            <a:ext cx="5213697" cy="1502901"/>
            <a:chOff x="5759117" y="4844712"/>
            <a:chExt cx="5213697" cy="150290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88E3915C-FC88-4CD3-B8FF-E13EB5B4F0C3}"/>
                </a:ext>
              </a:extLst>
            </p:cNvPr>
            <p:cNvGrpSpPr/>
            <p:nvPr/>
          </p:nvGrpSpPr>
          <p:grpSpPr>
            <a:xfrm>
              <a:off x="5800425" y="4844712"/>
              <a:ext cx="5172389" cy="1502901"/>
              <a:chOff x="346108" y="4347411"/>
              <a:chExt cx="5172389" cy="150290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xmlns="" id="{69A83B46-C271-4230-9EA3-A2DD82C56D79}"/>
                  </a:ext>
                </a:extLst>
              </p:cNvPr>
              <p:cNvGrpSpPr/>
              <p:nvPr/>
            </p:nvGrpSpPr>
            <p:grpSpPr>
              <a:xfrm>
                <a:off x="1427751" y="4347411"/>
                <a:ext cx="4090746" cy="770021"/>
                <a:chOff x="1636297" y="5149516"/>
                <a:chExt cx="4090746" cy="770021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xmlns="" id="{0F53154E-EDA4-4F32-9A2A-EDCB66168925}"/>
                    </a:ext>
                  </a:extLst>
                </p:cNvPr>
                <p:cNvSpPr/>
                <p:nvPr/>
              </p:nvSpPr>
              <p:spPr>
                <a:xfrm>
                  <a:off x="1636297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872653EA-74C8-45E9-8D93-916F1F8627CC}"/>
                    </a:ext>
                  </a:extLst>
                </p:cNvPr>
                <p:cNvSpPr/>
                <p:nvPr/>
              </p:nvSpPr>
              <p:spPr>
                <a:xfrm>
                  <a:off x="245444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FAD61C88-2D8A-4D11-B8C6-9FDBF4447EC7}"/>
                    </a:ext>
                  </a:extLst>
                </p:cNvPr>
                <p:cNvSpPr/>
                <p:nvPr/>
              </p:nvSpPr>
              <p:spPr>
                <a:xfrm>
                  <a:off x="3272593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A35B3336-3140-409A-8AA6-850F854E382F}"/>
                    </a:ext>
                  </a:extLst>
                </p:cNvPr>
                <p:cNvSpPr/>
                <p:nvPr/>
              </p:nvSpPr>
              <p:spPr>
                <a:xfrm>
                  <a:off x="4090741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xmlns="" id="{011E3C8A-D709-451F-857F-3B50BA5F175F}"/>
                    </a:ext>
                  </a:extLst>
                </p:cNvPr>
                <p:cNvSpPr/>
                <p:nvPr/>
              </p:nvSpPr>
              <p:spPr>
                <a:xfrm>
                  <a:off x="4908895" y="5149516"/>
                  <a:ext cx="818148" cy="770021"/>
                </a:xfrm>
                <a:prstGeom prst="rect">
                  <a:avLst/>
                </a:prstGeom>
                <a:noFill/>
                <a:ln>
                  <a:solidFill>
                    <a:srgbClr val="22293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2BABA93-EF84-42C1-A7D6-5ADB2B04F61C}"/>
                  </a:ext>
                </a:extLst>
              </p:cNvPr>
              <p:cNvSpPr txBox="1"/>
              <p:nvPr/>
            </p:nvSpPr>
            <p:spPr>
              <a:xfrm>
                <a:off x="346109" y="5129472"/>
                <a:ext cx="41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양수 색인 </a:t>
                </a:r>
                <a:r>
                  <a:rPr lang="en-US" altLang="ko-KR" dirty="0"/>
                  <a:t>: [0]       [1]       [2]       [3]</a:t>
                </a:r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2C720A0-3D09-4C8F-B7CF-CB5800DE3F5C}"/>
                  </a:ext>
                </a:extLst>
              </p:cNvPr>
              <p:cNvSpPr txBox="1"/>
              <p:nvPr/>
            </p:nvSpPr>
            <p:spPr>
              <a:xfrm>
                <a:off x="346108" y="5480980"/>
                <a:ext cx="4406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음수 색인 </a:t>
                </a:r>
                <a:r>
                  <a:rPr lang="en-US" altLang="ko-KR" dirty="0"/>
                  <a:t>: [-4]      [-3]      [-2]      [-1]</a:t>
                </a:r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2213FC8-63FA-4B8B-B954-BF06C568D350}"/>
                </a:ext>
              </a:extLst>
            </p:cNvPr>
            <p:cNvSpPr txBox="1"/>
            <p:nvPr/>
          </p:nvSpPr>
          <p:spPr>
            <a:xfrm>
              <a:off x="5759117" y="5037222"/>
              <a:ext cx="97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cards =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EF1A4ED-8DAB-456B-AE9E-9E3C1894A85A}"/>
              </a:ext>
            </a:extLst>
          </p:cNvPr>
          <p:cNvSpPr txBox="1"/>
          <p:nvPr/>
        </p:nvSpPr>
        <p:spPr>
          <a:xfrm>
            <a:off x="7669871" y="5140776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[4]</a:t>
            </a:r>
            <a:r>
              <a:rPr lang="ko-KR" altLang="en-US" b="1" dirty="0">
                <a:solidFill>
                  <a:srgbClr val="FF0000"/>
                </a:solidFill>
              </a:rPr>
              <a:t>색인이 존재하지 않는다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B3777E-2B98-4DF8-BCB0-A697BC842577}"/>
              </a:ext>
            </a:extLst>
          </p:cNvPr>
          <p:cNvSpPr txBox="1"/>
          <p:nvPr/>
        </p:nvSpPr>
        <p:spPr>
          <a:xfrm>
            <a:off x="586767" y="542640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색인 에러 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Noto Sans KR"/>
              </a:rPr>
              <a:t>리스트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색인이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7030A0"/>
                </a:solidFill>
                <a:effectLst/>
                <a:latin typeface="Noto Sans KR"/>
              </a:rPr>
              <a:t>범위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벗어났습니다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EEA1D9-56B9-421F-A4DA-41EE42197D95}"/>
              </a:ext>
            </a:extLst>
          </p:cNvPr>
          <p:cNvSpPr txBox="1"/>
          <p:nvPr/>
        </p:nvSpPr>
        <p:spPr>
          <a:xfrm>
            <a:off x="10668014" y="2015851"/>
            <a:ext cx="1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cards[4]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13881212-7187-48A1-8A28-AD02CBA703C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1199795" y="2385183"/>
            <a:ext cx="0" cy="775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FF29487-B212-4520-AEA7-D7C35C550724}"/>
              </a:ext>
            </a:extLst>
          </p:cNvPr>
          <p:cNvSpPr txBox="1"/>
          <p:nvPr/>
        </p:nvSpPr>
        <p:spPr>
          <a:xfrm>
            <a:off x="586767" y="228766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요소 접근 형식 </a:t>
            </a:r>
            <a:r>
              <a:rPr lang="en-US" altLang="ko-KR" dirty="0"/>
              <a:t>: </a:t>
            </a:r>
            <a:r>
              <a:rPr lang="ko-KR" altLang="en-US" dirty="0" err="1"/>
              <a:t>변수명</a:t>
            </a:r>
            <a:r>
              <a:rPr lang="en-US" altLang="ko-KR" dirty="0"/>
              <a:t>[</a:t>
            </a:r>
            <a:r>
              <a:rPr lang="ko-KR" altLang="en-US" dirty="0"/>
              <a:t>색인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126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FB56F6-8BFE-44CC-ADFC-316668A5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872CB70-0447-440A-A5AB-F3645368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F55F4D-571E-4CD5-B55B-036C49AA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2454823"/>
            <a:ext cx="4312819" cy="1822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DE9E53-2FCD-430E-8F68-9A1BAE54978A}"/>
              </a:ext>
            </a:extLst>
          </p:cNvPr>
          <p:cNvSpPr txBox="1"/>
          <p:nvPr/>
        </p:nvSpPr>
        <p:spPr>
          <a:xfrm>
            <a:off x="465992" y="1149562"/>
            <a:ext cx="10858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변경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ko-KR" altLang="en-US" dirty="0"/>
              <a:t>리스트는 선언되는 동시에 초기화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[</a:t>
            </a:r>
            <a:r>
              <a:rPr lang="ko-KR" altLang="en-US" sz="1400" dirty="0"/>
              <a:t>변경할 색인</a:t>
            </a:r>
            <a:r>
              <a:rPr lang="en-US" altLang="ko-KR" sz="1400" dirty="0"/>
              <a:t>] = </a:t>
            </a:r>
            <a:r>
              <a:rPr lang="ko-KR" altLang="en-US" sz="1400" dirty="0"/>
              <a:t>변경 값</a:t>
            </a:r>
            <a:endParaRPr lang="en-US" altLang="ko-KR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30590" y="4824924"/>
            <a:ext cx="4562784" cy="1151393"/>
            <a:chOff x="907579" y="4347411"/>
            <a:chExt cx="4562784" cy="11513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1234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166C84D-599C-4DF8-AF73-3E2037C174C1}"/>
              </a:ext>
            </a:extLst>
          </p:cNvPr>
          <p:cNvGrpSpPr/>
          <p:nvPr/>
        </p:nvGrpSpPr>
        <p:grpSpPr>
          <a:xfrm>
            <a:off x="6384758" y="4824924"/>
            <a:ext cx="4562784" cy="1151393"/>
            <a:chOff x="907579" y="4347411"/>
            <a:chExt cx="4562784" cy="115139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F1917B4B-FA9A-46B3-839E-2E64E356D5EC}"/>
                </a:ext>
              </a:extLst>
            </p:cNvPr>
            <p:cNvGrpSpPr/>
            <p:nvPr/>
          </p:nvGrpSpPr>
          <p:grpSpPr>
            <a:xfrm>
              <a:off x="1379623" y="4347411"/>
              <a:ext cx="4090740" cy="770021"/>
              <a:chOff x="1588169" y="5149516"/>
              <a:chExt cx="4090740" cy="77002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1059032-E837-4D1C-B2B4-3DBEB9AEA386}"/>
                  </a:ext>
                </a:extLst>
              </p:cNvPr>
              <p:cNvSpPr/>
              <p:nvPr/>
            </p:nvSpPr>
            <p:spPr>
              <a:xfrm>
                <a:off x="1588169" y="5149516"/>
                <a:ext cx="818148" cy="7700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‘fix’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1E34761D-9F2B-46A9-B010-9EEC551245C9}"/>
                  </a:ext>
                </a:extLst>
              </p:cNvPr>
              <p:cNvSpPr/>
              <p:nvPr/>
            </p:nvSpPr>
            <p:spPr>
              <a:xfrm>
                <a:off x="2406317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‘test’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8F77B51D-0B57-4B70-A33D-0C00B396980B}"/>
                  </a:ext>
                </a:extLst>
              </p:cNvPr>
              <p:cNvSpPr/>
              <p:nvPr/>
            </p:nvSpPr>
            <p:spPr>
              <a:xfrm>
                <a:off x="3224465" y="5149516"/>
                <a:ext cx="818148" cy="7700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C7109630-5EC3-4382-9E13-3CA382C12CBA}"/>
                  </a:ext>
                </a:extLst>
              </p:cNvPr>
              <p:cNvSpPr/>
              <p:nvPr/>
            </p:nvSpPr>
            <p:spPr>
              <a:xfrm>
                <a:off x="4042613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1234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5DA2F5A2-8F14-4ECE-9C0B-D8289B9A8AC8}"/>
                  </a:ext>
                </a:extLst>
              </p:cNvPr>
              <p:cNvSpPr/>
              <p:nvPr/>
            </p:nvSpPr>
            <p:spPr>
              <a:xfrm>
                <a:off x="4860761" y="5149516"/>
                <a:ext cx="818148" cy="770021"/>
              </a:xfrm>
              <a:prstGeom prst="rect">
                <a:avLst/>
              </a:prstGeom>
              <a:noFill/>
              <a:ln>
                <a:solidFill>
                  <a:srgbClr val="2229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True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7A11568-5617-4CDD-8960-DFBBF7D5325D}"/>
                </a:ext>
              </a:extLst>
            </p:cNvPr>
            <p:cNvSpPr txBox="1"/>
            <p:nvPr/>
          </p:nvSpPr>
          <p:spPr>
            <a:xfrm>
              <a:off x="907579" y="5129472"/>
              <a:ext cx="448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색인 </a:t>
              </a:r>
              <a:r>
                <a:rPr lang="en-US" altLang="ko-KR" dirty="0"/>
                <a:t>: [0]       [1]       [2]       [3]      [4]</a:t>
              </a:r>
              <a:endParaRPr lang="ko-KR" altLang="en-US" dirty="0"/>
            </a:p>
          </p:txBody>
        </p:sp>
      </p:grpSp>
      <p:sp>
        <p:nvSpPr>
          <p:cNvPr id="4" name="갈매기형 수장 3"/>
          <p:cNvSpPr/>
          <p:nvPr/>
        </p:nvSpPr>
        <p:spPr>
          <a:xfrm>
            <a:off x="5839362" y="4971174"/>
            <a:ext cx="294640" cy="47752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8405ED-3A9A-43BC-8572-E1E19F1C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920FEAB-1216-45F6-8779-A71837D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2737D0-E413-48EA-9FC7-DCF0B1893081}"/>
              </a:ext>
            </a:extLst>
          </p:cNvPr>
          <p:cNvSpPr txBox="1"/>
          <p:nvPr/>
        </p:nvSpPr>
        <p:spPr>
          <a:xfrm>
            <a:off x="465992" y="1149562"/>
            <a:ext cx="108585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리스트 값 추가 메소드</a:t>
            </a:r>
            <a:endParaRPr lang="en-US" altLang="ko-KR" sz="2000" b="1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.append() : </a:t>
            </a:r>
            <a:r>
              <a:rPr lang="ko-KR" altLang="en-US" dirty="0"/>
              <a:t>리스트 끝에 값 추가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append(</a:t>
            </a:r>
            <a:r>
              <a:rPr lang="ko-KR" altLang="en-US" sz="1400" dirty="0"/>
              <a:t>덧붙이다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.append(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.insert() : </a:t>
            </a:r>
            <a:r>
              <a:rPr lang="ko-KR" altLang="en-US" dirty="0"/>
              <a:t>특정 색인에 값 추가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Insert(</a:t>
            </a:r>
            <a:r>
              <a:rPr lang="ko-KR" altLang="en-US" sz="1400" dirty="0"/>
              <a:t>삽입하다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선언 형식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.insert(</a:t>
            </a:r>
            <a:r>
              <a:rPr lang="ko-KR" altLang="en-US" sz="1400" dirty="0"/>
              <a:t>색인</a:t>
            </a:r>
            <a:r>
              <a:rPr lang="en-US" altLang="ko-KR" sz="1400" dirty="0"/>
              <a:t>,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FA908D7-3F03-4915-A73B-3E3ABB7C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21" y="2735676"/>
            <a:ext cx="3036307" cy="1318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E97680C-A237-4307-AD0F-42F3710C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85" y="4973160"/>
            <a:ext cx="3036306" cy="99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1A9276-ED01-41B1-B1B4-EAB6A83531B4}"/>
              </a:ext>
            </a:extLst>
          </p:cNvPr>
          <p:cNvSpPr txBox="1"/>
          <p:nvPr/>
        </p:nvSpPr>
        <p:spPr>
          <a:xfrm>
            <a:off x="7347285" y="4603828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2FA937-86E4-4837-8E97-F2DC2F66D58F}"/>
              </a:ext>
            </a:extLst>
          </p:cNvPr>
          <p:cNvSpPr txBox="1"/>
          <p:nvPr/>
        </p:nvSpPr>
        <p:spPr>
          <a:xfrm>
            <a:off x="6841721" y="237261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2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1648</Words>
  <Application>Microsoft Office PowerPoint</Application>
  <PresentationFormat>사용자 지정</PresentationFormat>
  <Paragraphs>406</Paragraphs>
  <Slides>30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목차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리스트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  <vt:lpstr>튜플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박도훈</cp:lastModifiedBy>
  <cp:revision>448</cp:revision>
  <dcterms:created xsi:type="dcterms:W3CDTF">2021-01-11T01:20:31Z</dcterms:created>
  <dcterms:modified xsi:type="dcterms:W3CDTF">2021-01-20T02:51:21Z</dcterms:modified>
</cp:coreProperties>
</file>